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76" r:id="rId2"/>
  </p:sldMasterIdLst>
  <p:notesMasterIdLst>
    <p:notesMasterId r:id="rId10"/>
  </p:notesMasterIdLst>
  <p:handoutMasterIdLst>
    <p:handoutMasterId r:id="rId11"/>
  </p:handoutMasterIdLst>
  <p:sldIdLst>
    <p:sldId id="282" r:id="rId3"/>
    <p:sldId id="264" r:id="rId4"/>
    <p:sldId id="261" r:id="rId5"/>
    <p:sldId id="265" r:id="rId6"/>
    <p:sldId id="288" r:id="rId7"/>
    <p:sldId id="289" r:id="rId8"/>
    <p:sldId id="273" r:id="rId9"/>
  </p:sldIdLst>
  <p:sldSz cx="9144000" cy="6858000" type="screen4x3"/>
  <p:notesSz cx="6797675" cy="9928225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4B563B6C-92DF-472A-8995-54F41E5C78DD}">
          <p14:sldIdLst/>
        </p14:section>
        <p14:section name="Sezione senza titolo" id="{35D8C93B-51CF-434E-9D97-9537719AA12E}">
          <p14:sldIdLst>
            <p14:sldId id="282"/>
          </p14:sldIdLst>
        </p14:section>
        <p14:section name="Sezione senza titolo" id="{DA1968A2-8552-46B1-AB35-A30AFC6D9C28}">
          <p14:sldIdLst>
            <p14:sldId id="264"/>
            <p14:sldId id="261"/>
            <p14:sldId id="265"/>
            <p14:sldId id="288"/>
            <p14:sldId id="289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3B5B2-A01C-4DFA-BA59-4105991272AC}" type="datetimeFigureOut">
              <a:rPr lang="it-CH" smtClean="0"/>
              <a:t>16.01.2019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05ED8-DAE2-4351-BDF1-274F90F500D5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496094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F4D03-61B1-4A45-95CD-62E6AA583144}" type="datetimeFigureOut">
              <a:rPr lang="it-CH" smtClean="0"/>
              <a:t>16.01.2019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CH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78632-F3C3-46BD-B921-D625E1EF995E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28972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ED31-C70E-4A4E-BC93-58883858FC5E}" type="datetime1">
              <a:rPr lang="it-CH" smtClean="0"/>
              <a:t>16.01.2019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487F-2345-4C0E-A20D-80DA9FE1E1A5}" type="datetime1">
              <a:rPr lang="it-CH" smtClean="0"/>
              <a:t>16.01.2019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7CE4-EC9A-4F62-A84B-329687F5E7D5}" type="datetime1">
              <a:rPr lang="it-CH" smtClean="0"/>
              <a:t>16.01.2019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Line 7"/>
          <p:cNvSpPr>
            <a:spLocks noChangeShapeType="1"/>
          </p:cNvSpPr>
          <p:nvPr userDrawn="1"/>
        </p:nvSpPr>
        <p:spPr bwMode="auto">
          <a:xfrm>
            <a:off x="250825" y="5229225"/>
            <a:ext cx="865663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buNone/>
            </a:pPr>
            <a:endParaRPr lang="it-CH">
              <a:solidFill>
                <a:srgbClr val="000000"/>
              </a:solidFill>
            </a:endParaRPr>
          </a:p>
        </p:txBody>
      </p:sp>
      <p:pic>
        <p:nvPicPr>
          <p:cNvPr id="11273" name="Picture 9" descr="TI_B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229225"/>
            <a:ext cx="641350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7" name="Rectangle 13"/>
          <p:cNvSpPr>
            <a:spLocks noChangeArrowheads="1"/>
          </p:cNvSpPr>
          <p:nvPr userDrawn="1"/>
        </p:nvSpPr>
        <p:spPr bwMode="auto">
          <a:xfrm>
            <a:off x="179388" y="549275"/>
            <a:ext cx="71437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/>
          <a:lstStyle/>
          <a:p>
            <a:pPr fontAlgn="base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buNone/>
            </a:pPr>
            <a:endParaRPr lang="it-CH">
              <a:solidFill>
                <a:srgbClr val="000000"/>
              </a:solidFill>
            </a:endParaRPr>
          </a:p>
        </p:txBody>
      </p:sp>
      <p:sp>
        <p:nvSpPr>
          <p:cNvPr id="11276" name="AutoShape 12"/>
          <p:cNvSpPr>
            <a:spLocks noChangeArrowheads="1"/>
          </p:cNvSpPr>
          <p:nvPr userDrawn="1"/>
        </p:nvSpPr>
        <p:spPr bwMode="auto">
          <a:xfrm>
            <a:off x="3130550" y="1268413"/>
            <a:ext cx="5762625" cy="84137"/>
          </a:xfrm>
          <a:custGeom>
            <a:avLst/>
            <a:gdLst>
              <a:gd name="G0" fmla="+- 758 0 0"/>
              <a:gd name="T0" fmla="*/ 0 w 1000"/>
              <a:gd name="T1" fmla="*/ 0 h 1000"/>
              <a:gd name="T2" fmla="*/ 758 w 1000"/>
              <a:gd name="T3" fmla="*/ 0 h 1000"/>
              <a:gd name="T4" fmla="*/ 75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758" y="0"/>
                </a:lnTo>
                <a:lnTo>
                  <a:pt x="75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CH" altLang="it-CH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1341438"/>
            <a:ext cx="4392612" cy="15113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>
                <a:solidFill>
                  <a:srgbClr val="CC3300"/>
                </a:solidFill>
              </a:defRPr>
            </a:lvl1pPr>
          </a:lstStyle>
          <a:p>
            <a:pPr lvl="0"/>
            <a:r>
              <a:rPr lang="it-IT" altLang="it-CH" noProof="0"/>
              <a:t>Fare clic per modificare lo stile del titolo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2852738"/>
            <a:ext cx="4392612" cy="13684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pPr lvl="0"/>
            <a:r>
              <a:rPr lang="it-IT" altLang="it-CH" noProof="0"/>
              <a:t>Fare clic per modificare lo stile del sottotitolo dello schema</a:t>
            </a:r>
          </a:p>
        </p:txBody>
      </p:sp>
      <p:sp>
        <p:nvSpPr>
          <p:cNvPr id="11278" name="Rectangle 14"/>
          <p:cNvSpPr>
            <a:spLocks noChangeArrowheads="1"/>
          </p:cNvSpPr>
          <p:nvPr userDrawn="1"/>
        </p:nvSpPr>
        <p:spPr bwMode="auto">
          <a:xfrm>
            <a:off x="3059113" y="1196975"/>
            <a:ext cx="71437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/>
          <a:lstStyle/>
          <a:p>
            <a:pPr fontAlgn="base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buNone/>
            </a:pPr>
            <a:endParaRPr 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6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BE63F489-9B0A-49E9-BBE2-CB96A19DFA47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76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C1C9D0DF-1D3F-45E6-A063-7B4B127E5F82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0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71550" y="1268413"/>
            <a:ext cx="38846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08563" y="1268413"/>
            <a:ext cx="38846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E3D77800-1F3F-452D-AB20-4CB094FCEEE2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76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4F3C5F82-2BDE-405F-BBB6-B9D63F6E2F48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41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3589D8DD-A55C-4451-91C8-E54FAA78205A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77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C5751C39-0627-40A2-823A-B93E302323AC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4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25D9FF83-470F-4E4C-8110-1E12FDEFD8B1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60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4CDE-C389-46A5-A162-6E0B17E5F147}" type="datetime1">
              <a:rPr lang="it-CH" smtClean="0"/>
              <a:t>16.01.2019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3C5725FD-AA0E-4AD7-8817-D3CB07D9EF3A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53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DC8418F1-B2C3-419D-8F2A-AA0E9BE2053A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30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57610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57610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CH">
                <a:solidFill>
                  <a:srgbClr val="000000"/>
                </a:solidFill>
              </a:rPr>
              <a:t>pag. </a:t>
            </a:r>
            <a:fld id="{C115585A-FB5B-4764-88D8-3BD5625DA495}" type="slidenum">
              <a:rPr lang="it-IT" altLang="it-CH">
                <a:solidFill>
                  <a:srgbClr val="000000"/>
                </a:solidFill>
              </a:rPr>
              <a:pPr/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7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06B3A-759F-4C69-A275-61E8D6964FEF}" type="datetime1">
              <a:rPr lang="it-CH" smtClean="0"/>
              <a:t>16.01.2019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D9CE-B8D9-43A7-8436-D2901E890B7E}" type="datetime1">
              <a:rPr lang="it-CH" smtClean="0"/>
              <a:t>16.01.2019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1D275-AFE7-42A2-BAF7-FEFD32EDD92F}" type="datetime1">
              <a:rPr lang="it-CH" smtClean="0"/>
              <a:t>16.01.2019</a:t>
            </a:fld>
            <a:endParaRPr lang="it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EB29-EBFB-4FA1-B724-55EFA6B051A4}" type="datetime1">
              <a:rPr lang="it-CH" smtClean="0"/>
              <a:t>16.01.2019</a:t>
            </a:fld>
            <a:endParaRPr lang="it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436F-11A4-49A7-B20B-2399B9DBE44C}" type="datetime1">
              <a:rPr lang="it-CH" smtClean="0"/>
              <a:t>16.01.2019</a:t>
            </a:fld>
            <a:endParaRPr lang="it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9191-E08B-4082-BA4B-740A3D01B4E7}" type="datetime1">
              <a:rPr lang="it-CH" smtClean="0"/>
              <a:t>16.01.2019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D652-E7C9-4DFC-A355-C5ED396B8463}" type="datetime1">
              <a:rPr lang="it-CH" smtClean="0"/>
              <a:t>16.01.2019</a:t>
            </a:fld>
            <a:endParaRPr lang="it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8BE834-6DFE-4CC6-ACA3-49C99B4D9CBE}" type="slidenum">
              <a:rPr lang="it-CH" smtClean="0"/>
              <a:t>‹N›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A57CE4-EC9A-4F62-A84B-329687F5E7D5}" type="datetime1">
              <a:rPr lang="it-CH" smtClean="0"/>
              <a:t>16.01.2019</a:t>
            </a:fld>
            <a:endParaRPr 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50825" y="260350"/>
            <a:ext cx="85915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/>
              <a:t>Titolo dell’argomento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268413"/>
            <a:ext cx="79216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46038" rIns="0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/>
              <a:t>Fare clic per modificare gli stili del testo dello schema</a:t>
            </a:r>
          </a:p>
          <a:p>
            <a:pPr lvl="1"/>
            <a:r>
              <a:rPr lang="it-IT" altLang="it-CH"/>
              <a:t>Secondo livello</a:t>
            </a:r>
          </a:p>
          <a:p>
            <a:pPr lvl="2"/>
            <a:r>
              <a:rPr lang="it-IT" altLang="it-CH"/>
              <a:t>Terzo livello</a:t>
            </a:r>
          </a:p>
          <a:p>
            <a:pPr lvl="3"/>
            <a:r>
              <a:rPr lang="it-IT" altLang="it-CH"/>
              <a:t>Quarto livello</a:t>
            </a:r>
          </a:p>
          <a:p>
            <a:pPr lvl="4"/>
            <a:r>
              <a:rPr lang="it-IT" altLang="it-CH"/>
              <a:t>Quinto livello</a:t>
            </a:r>
          </a:p>
        </p:txBody>
      </p:sp>
      <p:sp>
        <p:nvSpPr>
          <p:cNvPr id="1041" name="Line 17"/>
          <p:cNvSpPr>
            <a:spLocks noChangeShapeType="1"/>
          </p:cNvSpPr>
          <p:nvPr userDrawn="1"/>
        </p:nvSpPr>
        <p:spPr bwMode="auto">
          <a:xfrm>
            <a:off x="233363" y="6389688"/>
            <a:ext cx="86566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buNone/>
            </a:pPr>
            <a:endParaRPr lang="it-CH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6888" y="6381750"/>
            <a:ext cx="21082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Aft>
                <a:spcPct val="0"/>
              </a:spcAft>
              <a:buClrTx/>
              <a:buSzTx/>
              <a:buFontTx/>
              <a:buNone/>
              <a:defRPr sz="800"/>
            </a:lvl1pPr>
          </a:lstStyle>
          <a:p>
            <a:pPr fontAlgn="base">
              <a:spcBef>
                <a:spcPct val="0"/>
              </a:spcBef>
            </a:pPr>
            <a:r>
              <a:rPr lang="it-IT" altLang="it-CH">
                <a:solidFill>
                  <a:srgbClr val="000000"/>
                </a:solidFill>
              </a:rPr>
              <a:t>pag. </a:t>
            </a:r>
            <a:fld id="{77005FCE-B769-4366-9699-FEB37F07E25F}" type="slidenum">
              <a:rPr lang="it-IT" altLang="it-CH">
                <a:solidFill>
                  <a:srgbClr val="000000"/>
                </a:solidFill>
              </a:rPr>
              <a:pPr fontAlgn="base">
                <a:spcBef>
                  <a:spcPct val="0"/>
                </a:spcBef>
              </a:pPr>
              <a:t>‹N›</a:t>
            </a:fld>
            <a:endParaRPr lang="it-IT" altLang="it-CH">
              <a:solidFill>
                <a:srgbClr val="000000"/>
              </a:solidFill>
            </a:endParaRPr>
          </a:p>
        </p:txBody>
      </p:sp>
      <p:pic>
        <p:nvPicPr>
          <p:cNvPr id="1044" name="Picture 20" descr="TI_BW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8" y="6389688"/>
            <a:ext cx="641350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5" name="AutoShape 21"/>
          <p:cNvSpPr>
            <a:spLocks noChangeArrowheads="1"/>
          </p:cNvSpPr>
          <p:nvPr userDrawn="1"/>
        </p:nvSpPr>
        <p:spPr bwMode="auto">
          <a:xfrm>
            <a:off x="250825" y="692150"/>
            <a:ext cx="8572500" cy="109538"/>
          </a:xfrm>
          <a:custGeom>
            <a:avLst/>
            <a:gdLst>
              <a:gd name="G0" fmla="+- 754 0 0"/>
              <a:gd name="T0" fmla="*/ 0 w 1000"/>
              <a:gd name="T1" fmla="*/ 0 h 1000"/>
              <a:gd name="T2" fmla="*/ 754 w 1000"/>
              <a:gd name="T3" fmla="*/ 0 h 1000"/>
              <a:gd name="T4" fmla="*/ 754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754" y="0"/>
                </a:lnTo>
                <a:lnTo>
                  <a:pt x="754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CH" altLang="it-CH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250825" y="6392863"/>
            <a:ext cx="42497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</a:pPr>
            <a:r>
              <a:rPr lang="it-IT" altLang="it-CH" sz="800" b="1">
                <a:solidFill>
                  <a:srgbClr val="000000"/>
                </a:solidFill>
              </a:rPr>
              <a:t>Titolo della presentazione</a:t>
            </a:r>
          </a:p>
        </p:txBody>
      </p:sp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250825" y="6537325"/>
            <a:ext cx="42497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</a:pPr>
            <a:r>
              <a:rPr lang="it-IT" altLang="it-CH" sz="800">
                <a:solidFill>
                  <a:srgbClr val="000000"/>
                </a:solidFill>
                <a:latin typeface="Gill Sans Light" pitchFamily="34" charset="0"/>
              </a:rPr>
              <a:t>Nome unità amministrativa</a:t>
            </a: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auto">
          <a:xfrm>
            <a:off x="179388" y="549275"/>
            <a:ext cx="71437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038" rIns="0" bIns="46038" anchor="ctr"/>
          <a:lstStyle/>
          <a:p>
            <a:pPr fontAlgn="base">
              <a:spcBef>
                <a:spcPct val="0"/>
              </a:spcBef>
              <a:spcAft>
                <a:spcPct val="60000"/>
              </a:spcAft>
              <a:buClr>
                <a:srgbClr val="CC3300"/>
              </a:buClr>
              <a:buSzPct val="120000"/>
              <a:buFont typeface="Wingdings" pitchFamily="2" charset="2"/>
              <a:buNone/>
            </a:pPr>
            <a:endParaRPr lang="it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1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450850" indent="-450850" algn="l" rtl="0" fontAlgn="base">
        <a:spcBef>
          <a:spcPct val="0"/>
        </a:spcBef>
        <a:spcAft>
          <a:spcPct val="60000"/>
        </a:spcAft>
        <a:buClr>
          <a:srgbClr val="CC3300"/>
        </a:buClr>
        <a:buSzPct val="120000"/>
        <a:buFont typeface="Wingdings" pitchFamily="2" charset="2"/>
        <a:buChar char="£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269875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Wingdings 2" pitchFamily="18" charset="2"/>
        <a:buChar char=""/>
        <a:defRPr>
          <a:solidFill>
            <a:schemeClr val="tx1"/>
          </a:solidFill>
          <a:latin typeface="+mn-lt"/>
        </a:defRPr>
      </a:lvl2pPr>
      <a:lvl3pPr marL="1222375" indent="-142875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Webdings" pitchFamily="18" charset="2"/>
        <a:buChar char="="/>
        <a:defRPr sz="1600">
          <a:solidFill>
            <a:schemeClr val="tx1"/>
          </a:solidFill>
          <a:latin typeface="+mn-lt"/>
        </a:defRPr>
      </a:lvl3pPr>
      <a:lvl4pPr marL="1579563" indent="-177800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4pPr>
      <a:lvl5pPr marL="1936750" indent="-177800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5pPr>
      <a:lvl6pPr marL="2393950" indent="-177800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6pPr>
      <a:lvl7pPr marL="2851150" indent="-177800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7pPr>
      <a:lvl8pPr marL="3308350" indent="-177800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8pPr>
      <a:lvl9pPr marL="3765550" indent="-177800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CC3300"/>
        </a:buClr>
        <a:buFont typeface="Symbol" pitchFamily="18" charset="2"/>
        <a:buChar char="·"/>
        <a:defRPr sz="1200">
          <a:solidFill>
            <a:schemeClr val="tx1"/>
          </a:solidFill>
          <a:latin typeface="+mn-lt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130550" y="5232400"/>
            <a:ext cx="43211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038" rIns="0" bIns="46038">
            <a:spAutoFit/>
          </a:bodyPr>
          <a:lstStyle>
            <a:lvl1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1pPr>
            <a:lvl2pPr marL="538163"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</a:pPr>
            <a:r>
              <a:rPr lang="it-CH" altLang="it-CH" sz="1400" dirty="0">
                <a:solidFill>
                  <a:srgbClr val="000000"/>
                </a:solidFill>
                <a:latin typeface="Gill Sans Light" pitchFamily="34" charset="0"/>
              </a:rPr>
              <a:t>Repubblica e Cantone Ticino</a:t>
            </a:r>
            <a:br>
              <a:rPr lang="it-CH" altLang="it-CH" sz="1400" dirty="0">
                <a:solidFill>
                  <a:srgbClr val="000000"/>
                </a:solidFill>
                <a:latin typeface="Gill Sans Light" pitchFamily="34" charset="0"/>
              </a:rPr>
            </a:br>
            <a:r>
              <a:rPr lang="it-CH" altLang="it-CH" sz="1400" dirty="0">
                <a:solidFill>
                  <a:srgbClr val="000000"/>
                </a:solidFill>
                <a:latin typeface="Gill Sans Light" pitchFamily="34" charset="0"/>
              </a:rPr>
              <a:t>Dipartimento dell’educazione della cultura e dello sport</a:t>
            </a:r>
            <a:br>
              <a:rPr lang="it-CH" altLang="it-CH" sz="1400" dirty="0">
                <a:solidFill>
                  <a:srgbClr val="000000"/>
                </a:solidFill>
                <a:latin typeface="Gill Sans Light" pitchFamily="34" charset="0"/>
              </a:rPr>
            </a:br>
            <a:r>
              <a:rPr lang="it-CH" altLang="it-CH" sz="1400" dirty="0">
                <a:solidFill>
                  <a:srgbClr val="000000"/>
                </a:solidFill>
                <a:latin typeface="Gill Sans Light" pitchFamily="34" charset="0"/>
              </a:rPr>
              <a:t>Divisione della formazione professionale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</a:pPr>
            <a:r>
              <a:rPr lang="it-IT" altLang="it-CH" sz="1400" b="1" dirty="0">
                <a:solidFill>
                  <a:srgbClr val="000000"/>
                </a:solidFill>
                <a:latin typeface="Gill Sans Condensed" pitchFamily="34" charset="0"/>
              </a:rPr>
              <a:t>Sezione formazione sanitaria e sociale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32470" y="1556792"/>
            <a:ext cx="8697728" cy="1439862"/>
          </a:xfrm>
        </p:spPr>
        <p:txBody>
          <a:bodyPr/>
          <a:lstStyle/>
          <a:p>
            <a:r>
              <a:rPr lang="it-IT" altLang="it-CH" dirty="0"/>
              <a:t/>
            </a:r>
            <a:br>
              <a:rPr lang="it-IT" altLang="it-CH" dirty="0"/>
            </a:br>
            <a:endParaRPr lang="it-IT" altLang="it-CH" b="0" dirty="0">
              <a:solidFill>
                <a:srgbClr val="FF0000"/>
              </a:solidFill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51725" y="5342881"/>
            <a:ext cx="2520404" cy="1152525"/>
          </a:xfrm>
        </p:spPr>
        <p:txBody>
          <a:bodyPr/>
          <a:lstStyle/>
          <a:p>
            <a:r>
              <a:rPr lang="it-IT" altLang="it-CH" dirty="0"/>
              <a:t>6 dicembre 2018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50824" y="4517160"/>
            <a:ext cx="8893175" cy="73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46038" rIns="0" bIns="46038">
            <a:spAutoFit/>
          </a:bodyPr>
          <a:lstStyle>
            <a:lvl1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1pPr>
            <a:lvl2pPr marL="538163"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it-CH" sz="2200" b="1" dirty="0"/>
              <a:t>Dario Bernasconi, Andrea Boffini, Monica Galante, Nicola </a:t>
            </a:r>
            <a:r>
              <a:rPr lang="it-CH" sz="2200" b="1" dirty="0" err="1"/>
              <a:t>Pinchetti</a:t>
            </a:r>
            <a:endParaRPr lang="it-CH" altLang="it-CH" sz="2200" b="1" dirty="0">
              <a:solidFill>
                <a:srgbClr val="000000"/>
              </a:solidFill>
              <a:latin typeface="+mn-lt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</a:pPr>
            <a:endParaRPr lang="it-CH" altLang="it-CH" sz="1600" dirty="0">
              <a:solidFill>
                <a:srgbClr val="00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7505" y="1612846"/>
            <a:ext cx="88924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4400" b="1" dirty="0"/>
              <a:t>Il docente mediatore scolastico:</a:t>
            </a:r>
          </a:p>
          <a:p>
            <a:r>
              <a:rPr lang="it-CH" sz="4400" b="1" dirty="0"/>
              <a:t> </a:t>
            </a:r>
          </a:p>
          <a:p>
            <a:pPr algn="ctr"/>
            <a:r>
              <a:rPr lang="it-CH" sz="4400" b="1" dirty="0"/>
              <a:t>passato, presente, futuro</a:t>
            </a:r>
            <a:endParaRPr lang="it-CH" sz="2400" b="1" dirty="0"/>
          </a:p>
        </p:txBody>
      </p:sp>
    </p:spTree>
    <p:extLst>
      <p:ext uri="{BB962C8B-B14F-4D97-AF65-F5344CB8AC3E}">
        <p14:creationId xmlns:p14="http://schemas.microsoft.com/office/powerpoint/2010/main" val="2738062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20880" cy="1008112"/>
          </a:xfrm>
        </p:spPr>
        <p:txBody>
          <a:bodyPr>
            <a:noAutofit/>
          </a:bodyPr>
          <a:lstStyle/>
          <a:p>
            <a:r>
              <a:rPr lang="it-CH" sz="3600" b="1" dirty="0">
                <a:solidFill>
                  <a:srgbClr val="FF0000"/>
                </a:solidFill>
              </a:rPr>
              <a:t>La mediazione scolastica </a:t>
            </a:r>
            <a:br>
              <a:rPr lang="it-CH" sz="3600" b="1" dirty="0">
                <a:solidFill>
                  <a:srgbClr val="FF0000"/>
                </a:solidFill>
              </a:rPr>
            </a:br>
            <a:r>
              <a:rPr lang="it-CH" sz="3600" b="1" dirty="0">
                <a:solidFill>
                  <a:srgbClr val="FF0000"/>
                </a:solidFill>
              </a:rPr>
              <a:t>nelle scuole professionali 	</a:t>
            </a:r>
            <a:r>
              <a:rPr lang="it-CH" sz="36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2</a:t>
            </a:fld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395536" y="1772816"/>
            <a:ext cx="8064896" cy="4800600"/>
          </a:xfrm>
        </p:spPr>
        <p:txBody>
          <a:bodyPr>
            <a:normAutofit/>
          </a:bodyPr>
          <a:lstStyle/>
          <a:p>
            <a:r>
              <a:rPr lang="it-CH" sz="2800" dirty="0"/>
              <a:t>È un servizio offerto da </a:t>
            </a:r>
            <a:r>
              <a:rPr lang="it-CH" sz="2800" b="1" dirty="0"/>
              <a:t>tutte</a:t>
            </a:r>
            <a:r>
              <a:rPr lang="it-CH" sz="2800" dirty="0"/>
              <a:t> le scuole professionali su decisione della Divisione della Formazione professionale, conferito a docenti mediatori che hanno ricevuto l’incarico dalla Direzione della Scuola.</a:t>
            </a:r>
          </a:p>
        </p:txBody>
      </p:sp>
    </p:spTree>
    <p:extLst>
      <p:ext uri="{BB962C8B-B14F-4D97-AF65-F5344CB8AC3E}">
        <p14:creationId xmlns:p14="http://schemas.microsoft.com/office/powerpoint/2010/main" val="420535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3</a:t>
            </a:fld>
            <a:endParaRPr lang="it-CH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260648"/>
            <a:ext cx="792088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CH" sz="3600" b="1" dirty="0">
                <a:solidFill>
                  <a:srgbClr val="FF0000"/>
                </a:solidFill>
              </a:rPr>
              <a:t>Il docente mediatore </a:t>
            </a:r>
            <a:br>
              <a:rPr lang="it-CH" sz="3600" b="1" dirty="0">
                <a:solidFill>
                  <a:srgbClr val="FF0000"/>
                </a:solidFill>
              </a:rPr>
            </a:br>
            <a:r>
              <a:rPr lang="it-CH" sz="3600" b="1" dirty="0">
                <a:solidFill>
                  <a:srgbClr val="FF0000"/>
                </a:solidFill>
              </a:rPr>
              <a:t>nelle scuole professionali 	</a:t>
            </a:r>
            <a:r>
              <a:rPr lang="it-CH" sz="3600" dirty="0">
                <a:solidFill>
                  <a:srgbClr val="FF0000"/>
                </a:solidFill>
              </a:rPr>
              <a:t>	-1-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51520" y="1340768"/>
            <a:ext cx="8280920" cy="5088632"/>
          </a:xfrm>
        </p:spPr>
        <p:txBody>
          <a:bodyPr>
            <a:normAutofit lnSpcReduction="10000"/>
          </a:bodyPr>
          <a:lstStyle/>
          <a:p>
            <a:r>
              <a:rPr lang="it-CH" sz="2600" dirty="0"/>
              <a:t>Il docente mediatore si interpone in maniera positiva e propositiva tra le parti per aiutare a risolvere problemi e conflitti e ad affrontare disagi che non si riescono a gestire personalmente. Può offrire la propria consulenza anche a genitori, docenti e datori di lavoro</a:t>
            </a:r>
          </a:p>
          <a:p>
            <a:pPr marL="808038" indent="-541338" algn="just"/>
            <a:r>
              <a:rPr lang="it-CH" sz="2400" dirty="0"/>
              <a:t>ascolta e cerca di capire e focalizzare il problema. </a:t>
            </a:r>
          </a:p>
          <a:p>
            <a:pPr marL="808038" indent="-541338" algn="just"/>
            <a:r>
              <a:rPr lang="it-CH" sz="2400" dirty="0"/>
              <a:t>prepara una strategia di intervento insieme all’apprendista e cerca delle soluzioni per risolverlo. </a:t>
            </a:r>
          </a:p>
          <a:p>
            <a:pPr marL="808038" indent="-541338" algn="just"/>
            <a:r>
              <a:rPr lang="it-CH" sz="2400" dirty="0"/>
              <a:t>quando ritenuto necessario, prende contatto con enti esterni, istituzioni o professionisti, accompagnandoti finché il tuo caso non </a:t>
            </a:r>
            <a:r>
              <a:rPr lang="it-CH" sz="2400" dirty="0" err="1"/>
              <a:t>é</a:t>
            </a:r>
            <a:r>
              <a:rPr lang="it-CH" sz="2400" dirty="0"/>
              <a:t> risolto. </a:t>
            </a:r>
          </a:p>
          <a:p>
            <a:r>
              <a:rPr lang="it-CH" sz="2600" dirty="0"/>
              <a:t>I docenti mediatori hanno seguito una </a:t>
            </a:r>
            <a:r>
              <a:rPr lang="it-CH" sz="2600" b="1" dirty="0"/>
              <a:t>formazione</a:t>
            </a:r>
            <a:r>
              <a:rPr lang="it-CH" sz="2600" dirty="0"/>
              <a:t> di base idonea, inclusa una formazione continua regolare. </a:t>
            </a:r>
          </a:p>
          <a:p>
            <a:endParaRPr lang="it-CH" sz="2600" dirty="0"/>
          </a:p>
          <a:p>
            <a:pPr marL="114300" indent="0">
              <a:buNone/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62415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7941568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CH" sz="2800" dirty="0"/>
              <a:t>Il docente mediatore è a disposizione secondo un orario di sede, ma anche su appuntamento o richiesta particolare. </a:t>
            </a:r>
          </a:p>
          <a:p>
            <a:pPr marL="457200" indent="-457200" algn="just"/>
            <a:r>
              <a:rPr lang="it-CH" sz="2800" dirty="0"/>
              <a:t>in caso disturbi relazionali di varia natura, con la famiglia, il partner, gli amici, i compagni a scuola personali come demotivazione, mancanza di stimoli, disagio, solitudine, depressione, senso di inadeguatezza… </a:t>
            </a:r>
          </a:p>
          <a:p>
            <a:pPr marL="457200" indent="-457200" algn="just"/>
            <a:r>
              <a:rPr lang="it-CH" sz="2800" dirty="0"/>
              <a:t>per problemi di soldi come debiti, precetti esecutivi, interventi assistenziali di </a:t>
            </a:r>
            <a:r>
              <a:rPr lang="it-CH" sz="2800" b="1" dirty="0">
                <a:solidFill>
                  <a:srgbClr val="FF0000"/>
                </a:solidFill>
              </a:rPr>
              <a:t>dipendenze</a:t>
            </a:r>
            <a:r>
              <a:rPr lang="it-CH" sz="2800" dirty="0">
                <a:solidFill>
                  <a:srgbClr val="FF0000"/>
                </a:solidFill>
              </a:rPr>
              <a:t> </a:t>
            </a:r>
            <a:r>
              <a:rPr lang="it-CH" sz="2800" dirty="0"/>
              <a:t>come alcool, cannabis e altre droghe, internet, gioco d’azzardo, medicinali amministrativi per la richiesta di borse di studio, aiuti e sussidi, o la compilazione di lettere, formulari, curriculum, dossier ecc. </a:t>
            </a:r>
          </a:p>
          <a:p>
            <a:pPr marL="457200" indent="-457200" algn="just"/>
            <a:r>
              <a:rPr lang="it-CH" sz="2800" dirty="0"/>
              <a:t>nella promozione del benessere legati alla salute e all’igiene personale o accompagnamento per la risoluzione di problemi come bulimia, anoressia e altri disturbi alimenta</a:t>
            </a:r>
          </a:p>
          <a:p>
            <a:pPr marL="0" indent="0" algn="just">
              <a:buNone/>
            </a:pPr>
            <a:endParaRPr lang="it-CH" sz="28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4</a:t>
            </a:fld>
            <a:endParaRPr lang="it-CH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188640"/>
            <a:ext cx="792088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CH" sz="3600" b="1" dirty="0">
                <a:solidFill>
                  <a:srgbClr val="FF0000"/>
                </a:solidFill>
              </a:rPr>
              <a:t>Il docente mediatore </a:t>
            </a:r>
            <a:br>
              <a:rPr lang="it-CH" sz="3600" b="1" dirty="0">
                <a:solidFill>
                  <a:srgbClr val="FF0000"/>
                </a:solidFill>
              </a:rPr>
            </a:br>
            <a:r>
              <a:rPr lang="it-CH" sz="3600" b="1" dirty="0">
                <a:solidFill>
                  <a:srgbClr val="FF0000"/>
                </a:solidFill>
              </a:rPr>
              <a:t>nelle scuole professionali 	</a:t>
            </a:r>
            <a:r>
              <a:rPr lang="it-CH" sz="3600" dirty="0">
                <a:solidFill>
                  <a:srgbClr val="FF0000"/>
                </a:solidFill>
              </a:rPr>
              <a:t>	-2-</a:t>
            </a:r>
          </a:p>
        </p:txBody>
      </p:sp>
    </p:spTree>
    <p:extLst>
      <p:ext uri="{BB962C8B-B14F-4D97-AF65-F5344CB8AC3E}">
        <p14:creationId xmlns:p14="http://schemas.microsoft.com/office/powerpoint/2010/main" val="226267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it-CH" b="1" dirty="0"/>
              <a:t>Motivi di intervento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263218"/>
              </p:ext>
            </p:extLst>
          </p:nvPr>
        </p:nvGraphicFramePr>
        <p:xfrm>
          <a:off x="179512" y="909940"/>
          <a:ext cx="8352928" cy="5547360"/>
        </p:xfrm>
        <a:graphic>
          <a:graphicData uri="http://schemas.openxmlformats.org/drawingml/2006/table">
            <a:tbl>
              <a:tblPr/>
              <a:tblGrid>
                <a:gridCol w="8352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2706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Problemi scolastici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Problemi familiari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Problemi di salute fisica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Problemi morali/etici/esistenziali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Problemi relazionali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Problemi finanziari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IT" sz="2800" b="1" i="0" u="none" strike="noStrike" dirty="0">
                          <a:effectLst/>
                          <a:latin typeface="Arial"/>
                        </a:rPr>
                        <a:t>Problemi sul posto di lavoro e/o stage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Problemi di orientamento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5990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IT" sz="2800" b="1" i="0" u="none" strike="noStrike" dirty="0">
                          <a:effectLst/>
                          <a:latin typeface="Arial"/>
                        </a:rPr>
                        <a:t>Collaborazione con persone coinvolte nella formazione (docenti, ispettori, datori di lavoro)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Più cause concomitanti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Modulistica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799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CH" sz="2800" b="1" i="0" u="none" strike="noStrike" dirty="0">
                          <a:effectLst/>
                          <a:latin typeface="Arial"/>
                        </a:rPr>
                        <a:t>Altro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26999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it-CH" b="1" dirty="0"/>
              <a:t>Motivi di intervento </a:t>
            </a:r>
            <a:r>
              <a:rPr lang="it-CH" sz="3200" b="1" dirty="0">
                <a:solidFill>
                  <a:srgbClr val="FF0000"/>
                </a:solidFill>
                <a:latin typeface="Arial"/>
              </a:rPr>
              <a:t>2013-2018</a:t>
            </a:r>
            <a:br>
              <a:rPr lang="it-CH" sz="3200" b="1" dirty="0">
                <a:solidFill>
                  <a:srgbClr val="FF0000"/>
                </a:solidFill>
                <a:latin typeface="Arial"/>
              </a:rPr>
            </a:br>
            <a:endParaRPr lang="it-CH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728789"/>
              </p:ext>
            </p:extLst>
          </p:nvPr>
        </p:nvGraphicFramePr>
        <p:xfrm>
          <a:off x="35496" y="764701"/>
          <a:ext cx="8496944" cy="5981254"/>
        </p:xfrm>
        <a:graphic>
          <a:graphicData uri="http://schemas.openxmlformats.org/drawingml/2006/table">
            <a:tbl>
              <a:tblPr/>
              <a:tblGrid>
                <a:gridCol w="2246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4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4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665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17819">
                <a:tc>
                  <a:txBody>
                    <a:bodyPr/>
                    <a:lstStyle/>
                    <a:p>
                      <a:pPr algn="l" fontAlgn="b"/>
                      <a:endParaRPr lang="it-CH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600" b="1" i="0" u="none" strike="noStrike" dirty="0">
                          <a:effectLst/>
                          <a:latin typeface="Arial"/>
                        </a:rPr>
                        <a:t>Sesso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CH" sz="1600" b="1" i="0" u="none" strike="noStrike" dirty="0">
                          <a:effectLst/>
                          <a:latin typeface="Arial"/>
                        </a:rPr>
                        <a:t>Tipo incontro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CH" sz="1600" b="1" i="0" u="none" strike="noStrike" dirty="0">
                          <a:effectLst/>
                          <a:latin typeface="Arial"/>
                        </a:rPr>
                        <a:t>Durata intervento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CH" sz="1600" b="1" i="0" u="none" strike="noStrike" dirty="0">
                          <a:effectLst/>
                          <a:latin typeface="Arial"/>
                        </a:rPr>
                        <a:t>Segnalazione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9783">
                <a:tc>
                  <a:txBody>
                    <a:bodyPr/>
                    <a:lstStyle/>
                    <a:p>
                      <a:pPr algn="l" fontAlgn="b"/>
                      <a:r>
                        <a:rPr lang="it-CH" sz="1200" b="1" i="0" u="none" strike="noStrike" dirty="0">
                          <a:effectLst/>
                          <a:latin typeface="Arial"/>
                        </a:rPr>
                        <a:t>Causa Intervento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CH" sz="1100" b="1" i="0" u="none" strike="noStrike">
                          <a:effectLst/>
                          <a:latin typeface="Arial"/>
                        </a:rPr>
                        <a:t>M+F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CH" sz="1100" b="1" i="0" u="none" strike="noStrike" dirty="0">
                          <a:effectLst/>
                          <a:latin typeface="Arial"/>
                        </a:rPr>
                        <a:t>Individuale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CH" sz="1100" b="1" i="0" u="none" strike="noStrike" dirty="0">
                          <a:effectLst/>
                          <a:latin typeface="Arial"/>
                        </a:rPr>
                        <a:t>Con più persone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CH" sz="1100" b="1" i="0" u="none" strike="noStrike">
                          <a:effectLst/>
                          <a:latin typeface="Arial"/>
                        </a:rPr>
                        <a:t>Con una classe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CH" sz="1100" b="1" i="0" u="none" strike="noStrike" dirty="0">
                          <a:effectLst/>
                          <a:latin typeface="Arial"/>
                        </a:rPr>
                        <a:t>Breve</a:t>
                      </a:r>
                      <a:br>
                        <a:rPr lang="it-CH" sz="1100" b="1" i="0" u="none" strike="noStrike" dirty="0">
                          <a:effectLst/>
                          <a:latin typeface="Arial"/>
                        </a:rPr>
                      </a:br>
                      <a:r>
                        <a:rPr lang="it-CH" sz="1100" b="1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it-CH" sz="1100" b="1" i="0" u="none" strike="noStrike" dirty="0" err="1">
                          <a:effectLst/>
                          <a:latin typeface="Arial"/>
                        </a:rPr>
                        <a:t>max</a:t>
                      </a:r>
                      <a:r>
                        <a:rPr lang="it-CH" sz="1100" b="1" i="0" u="none" strike="noStrike" dirty="0">
                          <a:effectLst/>
                          <a:latin typeface="Arial"/>
                        </a:rPr>
                        <a:t> 3 incontri)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CH" sz="1100" b="1" i="0" u="none" strike="noStrike" dirty="0">
                          <a:effectLst/>
                          <a:latin typeface="Arial"/>
                        </a:rPr>
                        <a:t>Media</a:t>
                      </a:r>
                      <a:br>
                        <a:rPr lang="it-CH" sz="1100" b="1" i="0" u="none" strike="noStrike" dirty="0">
                          <a:effectLst/>
                          <a:latin typeface="Arial"/>
                        </a:rPr>
                      </a:br>
                      <a:r>
                        <a:rPr lang="it-CH" sz="1100" b="1" i="0" u="none" strike="noStrike" dirty="0">
                          <a:effectLst/>
                          <a:latin typeface="Arial"/>
                        </a:rPr>
                        <a:t>(max. 5 incontri)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CH" sz="1100" b="1" i="0" u="none" strike="noStrike" dirty="0">
                          <a:effectLst/>
                          <a:latin typeface="Arial"/>
                        </a:rPr>
                        <a:t>Lunga</a:t>
                      </a:r>
                      <a:br>
                        <a:rPr lang="it-CH" sz="1100" b="1" i="0" u="none" strike="noStrike" dirty="0">
                          <a:effectLst/>
                          <a:latin typeface="Arial"/>
                        </a:rPr>
                      </a:br>
                      <a:r>
                        <a:rPr lang="it-CH" sz="1100" b="1" i="0" u="none" strike="noStrike" dirty="0">
                          <a:effectLst/>
                          <a:latin typeface="Arial"/>
                        </a:rPr>
                        <a:t>(oltre 5 incontri)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CH" sz="1100" b="1" i="0" u="none" strike="noStrike">
                          <a:effectLst/>
                          <a:latin typeface="Arial"/>
                        </a:rPr>
                        <a:t>Auto</a:t>
                      </a:r>
                      <a:br>
                        <a:rPr lang="it-CH" sz="1100" b="1" i="0" u="none" strike="noStrike">
                          <a:effectLst/>
                          <a:latin typeface="Arial"/>
                        </a:rPr>
                      </a:br>
                      <a:r>
                        <a:rPr lang="it-CH" sz="1100" b="1" i="0" u="none" strike="noStrike">
                          <a:effectLst/>
                          <a:latin typeface="Arial"/>
                        </a:rPr>
                        <a:t>segnalazione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Segnalazione terzi (docente, amici, ecc.)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503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>
                          <a:effectLst/>
                          <a:latin typeface="Arial"/>
                        </a:rPr>
                        <a:t>Problemi scolastici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719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626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502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503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 dirty="0">
                          <a:effectLst/>
                          <a:latin typeface="Arial"/>
                        </a:rPr>
                        <a:t>Problemi familiari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567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419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411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503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>
                          <a:effectLst/>
                          <a:latin typeface="Arial"/>
                        </a:rPr>
                        <a:t>Problemi di salute fisica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5264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>
                          <a:effectLst/>
                          <a:latin typeface="Arial"/>
                        </a:rPr>
                        <a:t>Problemi morali/etici/esistenziali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437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 dirty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5503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>
                          <a:effectLst/>
                          <a:latin typeface="Arial"/>
                        </a:rPr>
                        <a:t>Problemi relazionali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503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>
                          <a:effectLst/>
                          <a:latin typeface="Arial"/>
                        </a:rPr>
                        <a:t>Problemi finanziari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526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>
                          <a:effectLst/>
                          <a:latin typeface="Arial"/>
                        </a:rPr>
                        <a:t>Problemi sul posto di lavoro e/o stage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 dirty="0"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503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>
                          <a:effectLst/>
                          <a:latin typeface="Arial"/>
                        </a:rPr>
                        <a:t>Problemi di orientamento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5621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effectLst/>
                          <a:latin typeface="Arial"/>
                        </a:rPr>
                        <a:t>Collaborazione con persone coinvolte nella formazione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 dirty="0"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 dirty="0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 dirty="0">
                          <a:effectLst/>
                          <a:latin typeface="Arial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 dirty="0">
                          <a:effectLst/>
                          <a:latin typeface="Arial"/>
                        </a:rPr>
                        <a:t>168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5503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 dirty="0">
                          <a:effectLst/>
                          <a:latin typeface="Arial"/>
                        </a:rPr>
                        <a:t>Più cause concomitanti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404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 dirty="0">
                          <a:effectLst/>
                          <a:latin typeface="Arial"/>
                        </a:rPr>
                        <a:t>272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5503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>
                          <a:effectLst/>
                          <a:latin typeface="Arial"/>
                        </a:rPr>
                        <a:t>Modulistica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 dirty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5503">
                <a:tc>
                  <a:txBody>
                    <a:bodyPr/>
                    <a:lstStyle/>
                    <a:p>
                      <a:pPr algn="l" fontAlgn="b"/>
                      <a:r>
                        <a:rPr lang="it-CH" sz="1600" b="1" i="0" u="none" strike="noStrike" dirty="0">
                          <a:effectLst/>
                          <a:latin typeface="Arial"/>
                        </a:rPr>
                        <a:t>Altro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CH" sz="1000" b="1" i="0" u="none" strike="noStrike" dirty="0">
                          <a:effectLst/>
                          <a:latin typeface="Arial"/>
                        </a:rPr>
                        <a:t>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6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16710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920880" cy="4671392"/>
          </a:xfrm>
        </p:spPr>
        <p:txBody>
          <a:bodyPr/>
          <a:lstStyle/>
          <a:p>
            <a:r>
              <a:rPr lang="it-CH" dirty="0"/>
              <a:t>La forza di una persona è il risultato di quello che ha superato.</a:t>
            </a:r>
            <a:br>
              <a:rPr lang="it-CH" dirty="0"/>
            </a:br>
            <a:r>
              <a:rPr lang="it-CH" dirty="0"/>
              <a:t>				Albert Einstein</a:t>
            </a:r>
            <a:br>
              <a:rPr lang="it-CH" dirty="0"/>
            </a:br>
            <a:r>
              <a:rPr lang="it-CH" dirty="0"/>
              <a:t/>
            </a:r>
            <a:br>
              <a:rPr lang="it-CH" dirty="0"/>
            </a:br>
            <a:endParaRPr lang="it-CH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834-6DFE-4CC6-ACA3-49C99B4D9CBE}" type="slidenum">
              <a:rPr lang="it-CH" smtClean="0"/>
              <a:t>7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768956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Personalizzato 1">
      <a:dk1>
        <a:srgbClr val="2F2B20"/>
      </a:dk1>
      <a:lt1>
        <a:srgbClr val="FFFFFF"/>
      </a:lt1>
      <a:dk2>
        <a:srgbClr val="F09765"/>
      </a:dk2>
      <a:lt2>
        <a:srgbClr val="0070C0"/>
      </a:lt2>
      <a:accent1>
        <a:srgbClr val="FF0000"/>
      </a:accent1>
      <a:accent2>
        <a:srgbClr val="0070C0"/>
      </a:accent2>
      <a:accent3>
        <a:srgbClr val="00B050"/>
      </a:accent3>
      <a:accent4>
        <a:srgbClr val="FFFF00"/>
      </a:accent4>
      <a:accent5>
        <a:srgbClr val="00B050"/>
      </a:accent5>
      <a:accent6>
        <a:srgbClr val="7030A0"/>
      </a:accent6>
      <a:hlink>
        <a:srgbClr val="2F2B20"/>
      </a:hlink>
      <a:folHlink>
        <a:srgbClr val="D2581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46038" rIns="0" bIns="46038" numCol="1" anchor="ctr" anchorCtr="0" compatLnSpc="1">
        <a:prstTxWarp prst="textNoShape">
          <a:avLst/>
        </a:prstTxWarp>
      </a:bodyPr>
      <a:lstStyle>
        <a:defPPr marL="450850" marR="0" indent="-4508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60000"/>
          </a:spcAft>
          <a:buClr>
            <a:srgbClr val="CC3300"/>
          </a:buClr>
          <a:buSzPct val="120000"/>
          <a:buFont typeface="Wingdings" pitchFamily="2" charset="2"/>
          <a:buNone/>
          <a:tabLst/>
          <a:defRPr kumimoji="0" lang="it-IT" altLang="it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46038" rIns="0" bIns="46038" numCol="1" anchor="ctr" anchorCtr="0" compatLnSpc="1">
        <a:prstTxWarp prst="textNoShape">
          <a:avLst/>
        </a:prstTxWarp>
      </a:bodyPr>
      <a:lstStyle>
        <a:defPPr marL="450850" marR="0" indent="-4508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60000"/>
          </a:spcAft>
          <a:buClr>
            <a:srgbClr val="CC3300"/>
          </a:buClr>
          <a:buSzPct val="120000"/>
          <a:buFont typeface="Wingdings" pitchFamily="2" charset="2"/>
          <a:buNone/>
          <a:tabLst/>
          <a:defRPr kumimoji="0" lang="it-IT" altLang="it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670</TotalTime>
  <Words>560</Words>
  <Application>Microsoft Office PowerPoint</Application>
  <PresentationFormat>Presentazione su schermo (4:3)</PresentationFormat>
  <Paragraphs>176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Adiacente</vt:lpstr>
      <vt:lpstr>Struttura predefinita</vt:lpstr>
      <vt:lpstr> </vt:lpstr>
      <vt:lpstr>La mediazione scolastica  nelle scuole professionali   </vt:lpstr>
      <vt:lpstr>Presentazione standard di PowerPoint</vt:lpstr>
      <vt:lpstr>Presentazione standard di PowerPoint</vt:lpstr>
      <vt:lpstr>Motivi di intervento</vt:lpstr>
      <vt:lpstr>Motivi di intervento 2013-2018 </vt:lpstr>
      <vt:lpstr>La forza di una persona è il risultato di quello che ha superato.     Albert Einstein  </vt:lpstr>
    </vt:vector>
  </TitlesOfParts>
  <Company>Amministrazione Cantonale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Arianna Meier</dc:creator>
  <cp:lastModifiedBy>Perucchi Manuela / sssa008</cp:lastModifiedBy>
  <cp:revision>61</cp:revision>
  <cp:lastPrinted>2015-06-08T14:42:31Z</cp:lastPrinted>
  <dcterms:created xsi:type="dcterms:W3CDTF">2015-06-08T09:57:17Z</dcterms:created>
  <dcterms:modified xsi:type="dcterms:W3CDTF">2019-01-16T16:10:22Z</dcterms:modified>
</cp:coreProperties>
</file>