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4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</p:sldIdLst>
  <p:sldSz cx="9144000" cy="6858000" type="screen4x3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CH" sz="1800" b="0" strike="noStrike" spc="-1">
                <a:solidFill>
                  <a:srgbClr val="000000"/>
                </a:solidFill>
                <a:latin typeface="Calibri"/>
              </a:rPr>
              <a:t>Fai clic per spostare la diapositiva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2000" b="0" strike="noStrike" spc="-1">
                <a:latin typeface="Arial"/>
              </a:rPr>
              <a:t>Fai clic per modificare il formato delle note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400" b="0" strike="noStrike" spc="-1">
                <a:latin typeface="Times New Roman"/>
              </a:rPr>
              <a:t> 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it-IT" sz="1400" b="0" strike="noStrike" spc="-1">
                <a:latin typeface="Times New Roman"/>
              </a:rPr>
              <a:t> 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it-IT" sz="1400" b="0" strike="noStrike" spc="-1">
                <a:latin typeface="Times New Roman"/>
              </a:rPr>
              <a:t> 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C630ECE-8F09-40F0-8E90-EB58CE783DFD}" type="slidenum">
              <a:rPr lang="it-IT" sz="1400" b="0" strike="noStrike" spc="-1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3969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29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76F1C84-BD84-4FDD-A096-AF646DB9B0D9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25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298" name="TextShape 3"/>
          <p:cNvSpPr txBox="1"/>
          <p:nvPr/>
        </p:nvSpPr>
        <p:spPr>
          <a:xfrm>
            <a:off x="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&lt;piè di pagina&gt;</a:t>
            </a:r>
            <a:endParaRPr lang="it-IT" sz="1400" b="0" strike="noStrike" spc="-1">
              <a:latin typeface="Times New Roman"/>
            </a:endParaRPr>
          </a:p>
        </p:txBody>
      </p:sp>
      <p:sp>
        <p:nvSpPr>
          <p:cNvPr id="299" name="TextShape 4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47B63AC-0167-4E55-9622-F02E601ADF95}" type="slidenum">
              <a:rPr lang="it-IT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30</a:t>
            </a:fld>
            <a:endParaRPr lang="it-IT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CH" sz="4400" b="0" strike="noStrike" spc="-1">
                <a:solidFill>
                  <a:srgbClr val="000000"/>
                </a:solidFill>
                <a:latin typeface="Calibri"/>
              </a:rPr>
              <a:t>Fare clic per modificare lo stile del titolo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B09E189-B20C-41DB-BEDD-3782C8FCF53D}" type="datetime">
              <a:rPr lang="it-IT" sz="1200" b="0" strike="noStrike" spc="-1">
                <a:solidFill>
                  <a:srgbClr val="8B8B8B"/>
                </a:solidFill>
                <a:latin typeface="Calibri"/>
              </a:rPr>
              <a:t>16/01/2019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8E6E499-8FD6-4CA7-9C50-9EC69EB5DE70}" type="slidenum">
              <a:rPr lang="it-IT" sz="1200" b="0" strike="noStrike" spc="-1">
                <a:solidFill>
                  <a:srgbClr val="8B8B8B"/>
                </a:solidFill>
                <a:latin typeface="Calibri"/>
              </a:rPr>
              <a:t>‹N›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CH" sz="24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CH" sz="20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CH" sz="20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CH" sz="20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CH" sz="20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CH" sz="20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CH" sz="4400" b="0" strike="noStrike" spc="-1">
                <a:solidFill>
                  <a:srgbClr val="000000"/>
                </a:solidFill>
                <a:latin typeface="Calibri"/>
              </a:rPr>
              <a:t>Fare clic per modificare lo stile del titolo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Fare clic per modificare stili del testo dello schema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it-CH" sz="2800" b="0" strike="noStrike" spc="-1">
                <a:solidFill>
                  <a:srgbClr val="000000"/>
                </a:solidFill>
                <a:latin typeface="Calibri"/>
              </a:rPr>
              <a:t>Secondo livello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it-CH" sz="2400" b="0" strike="noStrike" spc="-1">
                <a:solidFill>
                  <a:srgbClr val="000000"/>
                </a:solidFill>
                <a:latin typeface="Calibri"/>
              </a:rPr>
              <a:t>Terzo livello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it-CH" sz="2000" b="0" strike="noStrike" spc="-1">
                <a:solidFill>
                  <a:srgbClr val="000000"/>
                </a:solidFill>
                <a:latin typeface="Calibri"/>
              </a:rPr>
              <a:t>Quarto livello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it-CH" sz="2000" b="0" strike="noStrike" spc="-1">
                <a:solidFill>
                  <a:srgbClr val="000000"/>
                </a:solidFill>
                <a:latin typeface="Calibri"/>
              </a:rPr>
              <a:t>Quinto livello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2ACDD12-5800-44E5-A865-1CD758E7E521}" type="datetime">
              <a:rPr lang="it-IT" sz="1200" b="0" strike="noStrike" spc="-1">
                <a:solidFill>
                  <a:srgbClr val="8B8B8B"/>
                </a:solidFill>
                <a:latin typeface="Calibri"/>
              </a:rPr>
              <a:t>16/01/2019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0E5F933-D5BD-4C0A-8D9A-7222A94AB1D9}" type="slidenum">
              <a:rPr lang="it-IT" sz="1200" b="0" strike="noStrike" spc="-1">
                <a:solidFill>
                  <a:srgbClr val="8B8B8B"/>
                </a:solidFill>
                <a:latin typeface="Calibri"/>
              </a:rPr>
              <a:t>‹N›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EF4CAB6E-1DCA-429C-8164-3E155399977F}" type="datetime">
              <a:rPr lang="it-IT" sz="1200" b="0" strike="noStrike" spc="-1">
                <a:solidFill>
                  <a:srgbClr val="8B8B8B"/>
                </a:solidFill>
                <a:latin typeface="Calibri"/>
              </a:rPr>
              <a:t>16/01/2019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4C47A3A-05EF-4023-8D4C-278DFA74CF6A}" type="slidenum">
              <a:rPr lang="it-IT" sz="1200" b="0" strike="noStrike" spc="-1">
                <a:solidFill>
                  <a:srgbClr val="8B8B8B"/>
                </a:solidFill>
                <a:latin typeface="Calibri"/>
              </a:rPr>
              <a:t>‹N›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CH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 titolo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CH" sz="24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CH" sz="20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CH" sz="20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CH" sz="20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CH" sz="20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CH" sz="20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395640" y="2428560"/>
            <a:ext cx="8352720" cy="20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440" indent="12600" algn="ctr">
              <a:lnSpc>
                <a:spcPct val="100000"/>
              </a:lnSpc>
            </a:pPr>
            <a:r>
              <a:rPr lang="it-IT" sz="3600" b="1" i="1" strike="noStrike" spc="-1">
                <a:solidFill>
                  <a:srgbClr val="1F497D"/>
                </a:solidFill>
                <a:latin typeface="Arial"/>
              </a:rPr>
              <a:t>Programma cantonale</a:t>
            </a:r>
            <a:endParaRPr lang="it-IT" sz="3600" b="0" strike="noStrike" spc="-1">
              <a:latin typeface="Arial"/>
            </a:endParaRPr>
          </a:p>
          <a:p>
            <a:pPr marL="1440" indent="12600" algn="ctr">
              <a:lnSpc>
                <a:spcPct val="100000"/>
              </a:lnSpc>
            </a:pPr>
            <a:r>
              <a:rPr lang="it-IT" sz="3600" b="1" i="1" strike="noStrike" spc="-1">
                <a:solidFill>
                  <a:srgbClr val="1F497D"/>
                </a:solidFill>
                <a:latin typeface="Arial"/>
              </a:rPr>
              <a:t>Rilevamento e Intervento Precoce  </a:t>
            </a:r>
            <a:endParaRPr lang="it-IT" sz="3600" b="0" strike="noStrike" spc="-1">
              <a:latin typeface="Arial"/>
            </a:endParaRPr>
          </a:p>
          <a:p>
            <a:pPr marL="1440" indent="12600" algn="ctr">
              <a:lnSpc>
                <a:spcPct val="100000"/>
              </a:lnSpc>
            </a:pPr>
            <a:r>
              <a:rPr lang="it-IT" sz="2800" b="1" i="1" strike="noStrike" spc="-1">
                <a:solidFill>
                  <a:srgbClr val="1F497D"/>
                </a:solidFill>
                <a:latin typeface="Arial"/>
              </a:rPr>
              <a:t>rivolto a giovani in situazioni di vulnerabilità</a:t>
            </a:r>
            <a:endParaRPr lang="it-IT" sz="2800" b="0" strike="noStrike" spc="-1">
              <a:latin typeface="Arial"/>
            </a:endParaRPr>
          </a:p>
          <a:p>
            <a:pPr marL="1440" indent="12600" algn="ctr">
              <a:lnSpc>
                <a:spcPct val="100000"/>
              </a:lnSpc>
            </a:pPr>
            <a:endParaRPr lang="it-IT" sz="2800" b="0" strike="noStrike" spc="-1">
              <a:latin typeface="Arial"/>
            </a:endParaRPr>
          </a:p>
        </p:txBody>
      </p:sp>
      <p:pic>
        <p:nvPicPr>
          <p:cNvPr id="130" name="Immagine 5"/>
          <p:cNvPicPr/>
          <p:nvPr/>
        </p:nvPicPr>
        <p:blipFill>
          <a:blip r:embed="rId2"/>
          <a:stretch/>
        </p:blipFill>
        <p:spPr>
          <a:xfrm>
            <a:off x="2411640" y="401400"/>
            <a:ext cx="3867120" cy="1372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57200" y="1556640"/>
            <a:ext cx="8228160" cy="456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4000" b="1" i="1" strike="noStrike" spc="-1">
                <a:solidFill>
                  <a:srgbClr val="663300"/>
                </a:solidFill>
                <a:latin typeface="Calibri"/>
                <a:ea typeface="DejaVu Sans"/>
              </a:rPr>
              <a:t>Rilevamento precoce </a:t>
            </a:r>
            <a:r>
              <a:rPr lang="it-IT" sz="3200" b="0" strike="noStrike" spc="-1">
                <a:solidFill>
                  <a:srgbClr val="663300"/>
                </a:solidFill>
                <a:latin typeface="Calibri"/>
                <a:ea typeface="DejaVu Sans"/>
              </a:rPr>
              <a:t>significa osservare e identificare da parte della comunità (famiglia, scuola, tempo libero) e il più presto possibile i fattori di stress e quei segnali che identificano il rischio di sviluppare una situazione problematica.</a:t>
            </a:r>
            <a:endParaRPr lang="it-IT" sz="3200" b="0" strike="noStrike" spc="-1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0" y="0"/>
            <a:ext cx="9142560" cy="14162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FFFFFF"/>
                </a:solidFill>
                <a:latin typeface="Calibri"/>
                <a:ea typeface="DejaVu Sans"/>
              </a:rPr>
              <a:t>Rilevamento</a:t>
            </a:r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457200" y="1756440"/>
            <a:ext cx="8228160" cy="470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200" b="1" i="1" strike="noStrike" spc="-1">
                <a:solidFill>
                  <a:srgbClr val="663300"/>
                </a:solidFill>
                <a:latin typeface="Calibri"/>
                <a:ea typeface="DejaVu Sans"/>
              </a:rPr>
              <a:t>Intervento precoce </a:t>
            </a:r>
            <a:r>
              <a:rPr lang="it-IT" sz="3200" b="0" strike="noStrike" spc="-1">
                <a:solidFill>
                  <a:srgbClr val="663300"/>
                </a:solidFill>
                <a:latin typeface="Calibri"/>
                <a:ea typeface="DejaVu Sans"/>
              </a:rPr>
              <a:t>significa mettere in atto il più presto possibile delle strategie o delle misure capaci di rafforzare le risorse esistenti per stabilizzare o migliorare una situazione di vulnerabilità. </a:t>
            </a:r>
            <a:endParaRPr lang="it-IT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3200" b="1" i="1" strike="noStrike" spc="-1">
                <a:solidFill>
                  <a:srgbClr val="663300"/>
                </a:solidFill>
                <a:latin typeface="Calibri"/>
                <a:ea typeface="DejaVu Sans"/>
              </a:rPr>
              <a:t>Chi può intervenire? </a:t>
            </a:r>
            <a:r>
              <a:rPr lang="it-IT" sz="3200" b="0" strike="noStrike" spc="-1">
                <a:solidFill>
                  <a:srgbClr val="663300"/>
                </a:solidFill>
                <a:latin typeface="Calibri"/>
                <a:ea typeface="DejaVu Sans"/>
              </a:rPr>
              <a:t>Nell’intervento precoce è la comunità che può mettere in atto azioni di sostegno a favore del bambino e del giovane adolescente  </a:t>
            </a:r>
            <a:endParaRPr lang="it-IT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3200" b="0" strike="noStrike" spc="-1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0" y="0"/>
            <a:ext cx="9142560" cy="14162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FFFFFF"/>
                </a:solidFill>
                <a:latin typeface="Calibri"/>
                <a:ea typeface="DejaVu Sans"/>
              </a:rPr>
              <a:t>Intervento precoce</a:t>
            </a:r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it-IT" sz="4400" b="1" strike="noStrike" spc="-1">
                <a:solidFill>
                  <a:srgbClr val="17375E"/>
                </a:solidFill>
                <a:latin typeface="Calibri"/>
                <a:ea typeface="DejaVu Sans"/>
              </a:rPr>
              <a:t>Un approccio comunitario</a:t>
            </a:r>
            <a:endParaRPr lang="it-IT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2771640" y="2565000"/>
            <a:ext cx="3166920" cy="1366560"/>
          </a:xfrm>
          <a:prstGeom prst="ellipse">
            <a:avLst/>
          </a:prstGeom>
          <a:solidFill>
            <a:srgbClr val="92D050"/>
          </a:solidFill>
          <a:ln w="57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Adolescenti</a:t>
            </a:r>
            <a:endParaRPr lang="it-IT" sz="2800" b="0" strike="noStrike" spc="-1"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3564000" y="1779480"/>
            <a:ext cx="912960" cy="91296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4"/>
          <p:cNvSpPr/>
          <p:nvPr/>
        </p:nvSpPr>
        <p:spPr>
          <a:xfrm>
            <a:off x="755640" y="2565000"/>
            <a:ext cx="1806840" cy="731880"/>
          </a:xfrm>
          <a:prstGeom prst="ellipse">
            <a:avLst/>
          </a:prstGeom>
          <a:solidFill>
            <a:srgbClr val="948A54"/>
          </a:solidFill>
          <a:ln w="9360"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Chiese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77" name="CustomShape 5"/>
          <p:cNvSpPr/>
          <p:nvPr/>
        </p:nvSpPr>
        <p:spPr>
          <a:xfrm>
            <a:off x="1477800" y="4071240"/>
            <a:ext cx="1806840" cy="731880"/>
          </a:xfrm>
          <a:prstGeom prst="ellipse">
            <a:avLst/>
          </a:prstGeom>
          <a:solidFill>
            <a:srgbClr val="4F81BD"/>
          </a:solidFill>
          <a:ln w="9360"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scuola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78" name="CustomShape 6"/>
          <p:cNvSpPr/>
          <p:nvPr/>
        </p:nvSpPr>
        <p:spPr>
          <a:xfrm>
            <a:off x="6156000" y="3069000"/>
            <a:ext cx="1805040" cy="731880"/>
          </a:xfrm>
          <a:prstGeom prst="ellipse">
            <a:avLst/>
          </a:prstGeom>
          <a:solidFill>
            <a:srgbClr val="FFC000"/>
          </a:solidFill>
          <a:ln w="9360"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Sport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79" name="CustomShape 7"/>
          <p:cNvSpPr/>
          <p:nvPr/>
        </p:nvSpPr>
        <p:spPr>
          <a:xfrm>
            <a:off x="3742560" y="4015800"/>
            <a:ext cx="1470240" cy="773280"/>
          </a:xfrm>
          <a:prstGeom prst="ellipse">
            <a:avLst/>
          </a:prstGeom>
          <a:solidFill>
            <a:srgbClr val="D99694"/>
          </a:solidFill>
          <a:ln w="9360"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Famiglia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80" name="CustomShape 8"/>
          <p:cNvSpPr/>
          <p:nvPr/>
        </p:nvSpPr>
        <p:spPr>
          <a:xfrm>
            <a:off x="1477800" y="1320840"/>
            <a:ext cx="1806840" cy="731880"/>
          </a:xfrm>
          <a:prstGeom prst="ellipse">
            <a:avLst/>
          </a:prstGeom>
          <a:solidFill>
            <a:srgbClr val="CC0000"/>
          </a:solidFill>
          <a:ln w="9360"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Istituzioni </a:t>
            </a:r>
            <a:endParaRPr lang="it-IT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pubbliche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81" name="CustomShape 9"/>
          <p:cNvSpPr/>
          <p:nvPr/>
        </p:nvSpPr>
        <p:spPr>
          <a:xfrm>
            <a:off x="5375160" y="1419120"/>
            <a:ext cx="1806840" cy="730440"/>
          </a:xfrm>
          <a:prstGeom prst="ellipse">
            <a:avLst/>
          </a:prstGeom>
          <a:solidFill>
            <a:srgbClr val="CC0000"/>
          </a:solidFill>
          <a:ln w="9360"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Servizi di</a:t>
            </a:r>
            <a:endParaRPr lang="it-IT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prevenzione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82" name="CustomShape 10"/>
          <p:cNvSpPr/>
          <p:nvPr/>
        </p:nvSpPr>
        <p:spPr>
          <a:xfrm>
            <a:off x="3564000" y="1779480"/>
            <a:ext cx="912960" cy="91296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11"/>
          <p:cNvSpPr/>
          <p:nvPr/>
        </p:nvSpPr>
        <p:spPr>
          <a:xfrm>
            <a:off x="3429000" y="1722600"/>
            <a:ext cx="1806840" cy="731880"/>
          </a:xfrm>
          <a:prstGeom prst="ellipse">
            <a:avLst/>
          </a:prstGeom>
          <a:solidFill>
            <a:srgbClr val="FFC000"/>
          </a:solidFill>
          <a:ln w="9360"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Spazio </a:t>
            </a:r>
            <a:endParaRPr lang="it-IT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pubblico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84" name="CustomShape 12"/>
          <p:cNvSpPr/>
          <p:nvPr/>
        </p:nvSpPr>
        <p:spPr>
          <a:xfrm>
            <a:off x="6480000" y="2043360"/>
            <a:ext cx="2138760" cy="908640"/>
          </a:xfrm>
          <a:prstGeom prst="ellipse">
            <a:avLst/>
          </a:prstGeom>
          <a:solidFill>
            <a:srgbClr val="FFC000"/>
          </a:solidFill>
          <a:ln w="9360"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Associazioni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(ricreative, 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culturali,  …)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85" name="CustomShape 13"/>
          <p:cNvSpPr/>
          <p:nvPr/>
        </p:nvSpPr>
        <p:spPr>
          <a:xfrm>
            <a:off x="5713560" y="4071240"/>
            <a:ext cx="1805040" cy="731880"/>
          </a:xfrm>
          <a:prstGeom prst="ellipse">
            <a:avLst/>
          </a:prstGeom>
          <a:solidFill>
            <a:srgbClr val="FFC000"/>
          </a:solidFill>
          <a:ln w="9360"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Lavoro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86" name="CustomShape 14"/>
          <p:cNvSpPr/>
          <p:nvPr/>
        </p:nvSpPr>
        <p:spPr>
          <a:xfrm>
            <a:off x="3468240" y="5085360"/>
            <a:ext cx="2507760" cy="1034640"/>
          </a:xfrm>
          <a:prstGeom prst="ellipse">
            <a:avLst/>
          </a:prstGeom>
          <a:solidFill>
            <a:srgbClr val="FFC000"/>
          </a:solidFill>
          <a:ln w="9360"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Centri di aggregazione </a:t>
            </a:r>
            <a:endParaRPr lang="it-IT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giovanile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87" name="CustomShape 15"/>
          <p:cNvSpPr/>
          <p:nvPr/>
        </p:nvSpPr>
        <p:spPr>
          <a:xfrm>
            <a:off x="135000" y="935640"/>
            <a:ext cx="8855640" cy="5543280"/>
          </a:xfrm>
          <a:prstGeom prst="rect">
            <a:avLst/>
          </a:prstGeom>
          <a:noFill/>
          <a:ln w="5724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0" y="0"/>
            <a:ext cx="9143640" cy="1417320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CH" sz="4400" b="1" strike="noStrike" spc="-1">
                <a:solidFill>
                  <a:srgbClr val="17375E"/>
                </a:solidFill>
                <a:latin typeface="Calibri"/>
              </a:rPr>
              <a:t>Prime tappe</a:t>
            </a:r>
            <a:endParaRPr lang="it-CH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focus group </a:t>
            </a:r>
            <a:r>
              <a:rPr lang="it-CH" sz="3200" b="1" strike="noStrike" spc="-1">
                <a:solidFill>
                  <a:srgbClr val="000000"/>
                </a:solidFill>
                <a:latin typeface="Calibri"/>
              </a:rPr>
              <a:t> “Intervento precoce  rivolto a bambini e giovani nell’ambito familiare, scolastico e negli altri contesti sociali”</a:t>
            </a: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 presso Spazio Aperto di Bellinzona. 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it-CH" sz="3200" b="1" strike="noStrike" spc="-1">
                <a:solidFill>
                  <a:srgbClr val="000000"/>
                </a:solidFill>
                <a:latin typeface="Calibri"/>
              </a:rPr>
              <a:t>raccogliere le esperienze</a:t>
            </a: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 di intervento precoce con bambini e giovani già in atto sul nostro territorio e iniziare a </a:t>
            </a:r>
            <a:r>
              <a:rPr lang="it-CH" sz="3200" b="1" strike="noStrike" spc="-1">
                <a:solidFill>
                  <a:srgbClr val="000000"/>
                </a:solidFill>
                <a:latin typeface="Calibri"/>
              </a:rPr>
              <a:t>far emergere  bisogni e priorità.</a:t>
            </a:r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Scelta di concentrarsi sui </a:t>
            </a:r>
            <a:r>
              <a:rPr lang="it-CH" sz="3200" b="1" strike="noStrike" spc="-1">
                <a:solidFill>
                  <a:srgbClr val="000000"/>
                </a:solidFill>
                <a:latin typeface="Calibri"/>
              </a:rPr>
              <a:t>giovani adolescenti vulnerabili </a:t>
            </a: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nei setting </a:t>
            </a:r>
            <a:r>
              <a:rPr lang="it-CH" sz="3200" b="1" strike="noStrike" spc="-1">
                <a:solidFill>
                  <a:srgbClr val="000000"/>
                </a:solidFill>
                <a:latin typeface="Calibri"/>
              </a:rPr>
              <a:t>scuola e tempo libero </a:t>
            </a: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in quanto luoghi privilegiati di socializzazione in questa fascia d’età</a:t>
            </a:r>
            <a:r>
              <a:rPr lang="it-CH" sz="3200" b="1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0" y="0"/>
            <a:ext cx="9143640" cy="1124280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CH" sz="4400" b="1" strike="noStrike" spc="-1">
                <a:solidFill>
                  <a:srgbClr val="17375E"/>
                </a:solidFill>
                <a:latin typeface="Calibri"/>
              </a:rPr>
              <a:t>Progetti sviluppati</a:t>
            </a:r>
            <a:endParaRPr lang="it-CH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it-CH" sz="3200" b="1" strike="noStrike" spc="-1">
                <a:solidFill>
                  <a:srgbClr val="000000"/>
                </a:solidFill>
                <a:latin typeface="Calibri"/>
              </a:rPr>
              <a:t>Idee Sport</a:t>
            </a:r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raccolta dei bisogni, formazione moltiplicatori e identificazione delle procedure.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it-CH" sz="3200" b="1" strike="noStrike" spc="-1">
                <a:solidFill>
                  <a:srgbClr val="000000"/>
                </a:solidFill>
                <a:latin typeface="Calibri"/>
              </a:rPr>
              <a:t>Cemea</a:t>
            </a:r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raccolta bisogni formativi, sviluppo delle formazioni, creazione modulo formativo da moltiplicare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it-CH" sz="3200" b="1" strike="noStrike" spc="-1">
                <a:solidFill>
                  <a:srgbClr val="000000"/>
                </a:solidFill>
                <a:latin typeface="Calibri"/>
              </a:rPr>
              <a:t>Associazioni Sportive</a:t>
            </a:r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analisi e individuazione di un offerta formativa e di supporto rivolta alla associazione sportive in collaborazione con UFAG. Sviluppo di moduli formativi sul rilevamento e intervento precoce.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0" y="0"/>
            <a:ext cx="9143640" cy="1124280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CH" sz="4400" b="1" strike="noStrike" spc="-1">
                <a:solidFill>
                  <a:srgbClr val="17375E"/>
                </a:solidFill>
                <a:latin typeface="Calibri"/>
              </a:rPr>
              <a:t>Progetti sviluppati</a:t>
            </a:r>
            <a:endParaRPr lang="it-CH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it-CH" sz="2400" b="1" strike="noStrike" spc="-1">
                <a:solidFill>
                  <a:srgbClr val="000000"/>
                </a:solidFill>
                <a:latin typeface="Calibri"/>
              </a:rPr>
              <a:t>Contesto scuola - Scuole professionali</a:t>
            </a:r>
            <a:endParaRPr lang="it-CH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it-CH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Presentazione del programma al plenum dei docenti mediatori del Cantone.</a:t>
            </a:r>
            <a:endParaRPr lang="it-CH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it-CH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Coinvolgimento della direzione della CPT di Trevano, sviluppo di modulo formativo per docenti di classe in collaborazione con i mediatori della sede.</a:t>
            </a:r>
            <a:endParaRPr lang="it-CH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it-CH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it-CH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Presentazione agli ispettori del sociosanitario, raccolta di bisogni.</a:t>
            </a:r>
            <a:endParaRPr lang="it-CH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it-CH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Progettazione di un sondaggio sul benessere dei giovani apprendisti.</a:t>
            </a:r>
            <a:endParaRPr lang="it-CH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it-CH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6" name="Picture 2"/>
          <p:cNvPicPr/>
          <p:nvPr/>
        </p:nvPicPr>
        <p:blipFill>
          <a:blip r:embed="rId2"/>
          <a:stretch/>
        </p:blipFill>
        <p:spPr>
          <a:xfrm>
            <a:off x="467640" y="764640"/>
            <a:ext cx="8148240" cy="4593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9" name="Picture 2"/>
          <p:cNvPicPr/>
          <p:nvPr/>
        </p:nvPicPr>
        <p:blipFill>
          <a:blip r:embed="rId2"/>
          <a:stretch/>
        </p:blipFill>
        <p:spPr>
          <a:xfrm>
            <a:off x="611640" y="620640"/>
            <a:ext cx="8020440" cy="4521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2" name="Picture 2"/>
          <p:cNvPicPr/>
          <p:nvPr/>
        </p:nvPicPr>
        <p:blipFill>
          <a:blip r:embed="rId2"/>
          <a:stretch/>
        </p:blipFill>
        <p:spPr>
          <a:xfrm>
            <a:off x="395640" y="764640"/>
            <a:ext cx="8302320" cy="46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5" name="Picture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62360" y="404640"/>
            <a:ext cx="4533120" cy="6044040"/>
          </a:xfrm>
          <a:prstGeom prst="rect">
            <a:avLst/>
          </a:prstGeom>
          <a:ln>
            <a:noFill/>
          </a:ln>
        </p:spPr>
      </p:pic>
      <p:pic>
        <p:nvPicPr>
          <p:cNvPr id="206" name="Picture 3"/>
          <p:cNvPicPr/>
          <p:nvPr/>
        </p:nvPicPr>
        <p:blipFill>
          <a:blip r:embed="rId4"/>
          <a:stretch/>
        </p:blipFill>
        <p:spPr>
          <a:xfrm>
            <a:off x="4679640" y="399600"/>
            <a:ext cx="4299480" cy="573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0" y="0"/>
            <a:ext cx="9143640" cy="1417320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CH" sz="4800" b="1" strike="noStrike" spc="-1">
                <a:solidFill>
                  <a:srgbClr val="17375E"/>
                </a:solidFill>
                <a:latin typeface="Candara"/>
              </a:rPr>
              <a:t>COORDINAMENTO</a:t>
            </a:r>
            <a:endParaRPr lang="it-CH" sz="4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it-CH" sz="2800" b="1" strike="noStrike" spc="-1">
                <a:solidFill>
                  <a:srgbClr val="000000"/>
                </a:solidFill>
                <a:latin typeface="Calibri"/>
              </a:rPr>
              <a:t>Gruppo cantonale di accompagnamento</a:t>
            </a:r>
            <a:r>
              <a:rPr lang="it-CH" sz="2800" b="0" strike="noStrike" spc="-1">
                <a:solidFill>
                  <a:srgbClr val="000000"/>
                </a:solidFill>
                <a:latin typeface="Calibri"/>
              </a:rPr>
              <a:t>: Barbara Bonetti e Daria Bomio del Forum per la promozione della salute a scuola (DECS e DSS), Marco Galli e Anna Vidoli (UFAG), Esther Lienhard (UIM) e Andrea Boffini  (DFP).</a:t>
            </a: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endParaRPr lang="it-CH" sz="28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it-CH" sz="2800" b="1" strike="noStrike" spc="-1">
                <a:solidFill>
                  <a:srgbClr val="000000"/>
                </a:solidFill>
                <a:latin typeface="Calibri"/>
              </a:rPr>
              <a:t>Coordinamento operativo del progetto</a:t>
            </a:r>
            <a:endParaRPr lang="it-CH" sz="28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it-CH" sz="2800" b="0" strike="noStrike" spc="-1">
                <a:solidFill>
                  <a:srgbClr val="000000"/>
                </a:solidFill>
                <a:latin typeface="Calibri"/>
              </a:rPr>
              <a:t>Radix Svizzera italiana</a:t>
            </a: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it-CH" sz="2800" b="0" strike="noStrike" spc="-1">
                <a:solidFill>
                  <a:srgbClr val="000000"/>
                </a:solidFill>
                <a:latin typeface="Calibri"/>
              </a:rPr>
              <a:t>Vincenza Guarnaccia e Marco Coppola</a:t>
            </a: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endParaRPr lang="it-CH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it-CH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it-CH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it-CH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it-CH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9" name="Picture 2"/>
          <p:cNvPicPr/>
          <p:nvPr/>
        </p:nvPicPr>
        <p:blipFill>
          <a:blip r:embed="rId2"/>
          <a:stretch/>
        </p:blipFill>
        <p:spPr>
          <a:xfrm>
            <a:off x="395640" y="260640"/>
            <a:ext cx="8100000" cy="6075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2" name="Picture 2"/>
          <p:cNvPicPr/>
          <p:nvPr/>
        </p:nvPicPr>
        <p:blipFill>
          <a:blip r:embed="rId2"/>
          <a:srcRect t="10924" b="9260"/>
          <a:stretch/>
        </p:blipFill>
        <p:spPr>
          <a:xfrm>
            <a:off x="193680" y="548640"/>
            <a:ext cx="9143640" cy="547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5" name="Picture 2"/>
          <p:cNvPicPr/>
          <p:nvPr/>
        </p:nvPicPr>
        <p:blipFill>
          <a:blip r:embed="rId2"/>
          <a:stretch/>
        </p:blipFill>
        <p:spPr>
          <a:xfrm>
            <a:off x="4014000" y="1592640"/>
            <a:ext cx="4896360" cy="3672000"/>
          </a:xfrm>
          <a:prstGeom prst="rect">
            <a:avLst/>
          </a:prstGeom>
          <a:ln>
            <a:noFill/>
          </a:ln>
        </p:spPr>
      </p:pic>
      <p:pic>
        <p:nvPicPr>
          <p:cNvPr id="216" name="Picture 4"/>
          <p:cNvPicPr/>
          <p:nvPr/>
        </p:nvPicPr>
        <p:blipFill>
          <a:blip r:embed="rId3"/>
          <a:stretch/>
        </p:blipFill>
        <p:spPr>
          <a:xfrm>
            <a:off x="107640" y="692640"/>
            <a:ext cx="3841200" cy="5472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457200" y="274680"/>
            <a:ext cx="850680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CH" sz="7200" b="1" strike="noStrike" spc="-1">
                <a:solidFill>
                  <a:srgbClr val="F79646"/>
                </a:solidFill>
                <a:latin typeface="Bernard MT Condensed"/>
              </a:rPr>
              <a:t>L’APPROCCIO di COMUNITÁ</a:t>
            </a:r>
            <a:endParaRPr lang="it-CH" sz="7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479"/>
              </a:spcBef>
            </a:pPr>
            <a:r>
              <a:rPr lang="it-CH" sz="2400" b="0" strike="noStrike" spc="-1">
                <a:solidFill>
                  <a:srgbClr val="000000"/>
                </a:solidFill>
                <a:latin typeface="Calibri"/>
              </a:rPr>
              <a:t>Di fronte alla volontà di realizzare </a:t>
            </a:r>
            <a:r>
              <a:rPr lang="it-CH" sz="2400" b="1" strike="noStrike" spc="-1">
                <a:solidFill>
                  <a:srgbClr val="000000"/>
                </a:solidFill>
                <a:latin typeface="Calibri"/>
              </a:rPr>
              <a:t>attività di prevenzione dei rischi nella popolazione giovanile</a:t>
            </a:r>
            <a:r>
              <a:rPr lang="it-CH" sz="2400" b="0" strike="noStrike" spc="-1">
                <a:solidFill>
                  <a:srgbClr val="000000"/>
                </a:solidFill>
                <a:latin typeface="Calibri"/>
              </a:rPr>
              <a:t>, da parte della </a:t>
            </a:r>
            <a:r>
              <a:rPr lang="it-CH" sz="2400" b="1" strike="noStrike" spc="-1">
                <a:solidFill>
                  <a:srgbClr val="000000"/>
                </a:solidFill>
                <a:latin typeface="Calibri"/>
              </a:rPr>
              <a:t>Città di Mendrisio</a:t>
            </a:r>
            <a:r>
              <a:rPr lang="it-CH" sz="2400" b="0" strike="noStrike" spc="-1">
                <a:solidFill>
                  <a:srgbClr val="000000"/>
                </a:solidFill>
                <a:latin typeface="Calibri"/>
              </a:rPr>
              <a:t>,  è iniziato un percorso di approfondimento delle tematiche legate alla vulnerabilità dei giovani e all’approccio comunitario che ha coinvolto diversi attori del territorio vicini ai giovani attraverso incontri, seminari e gruppi di lavoro. </a:t>
            </a:r>
          </a:p>
          <a:p>
            <a:pPr algn="just">
              <a:lnSpc>
                <a:spcPct val="100000"/>
              </a:lnSpc>
              <a:spcBef>
                <a:spcPts val="479"/>
              </a:spcBef>
            </a:pPr>
            <a:endParaRPr lang="it-CH" sz="24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</a:pPr>
            <a:r>
              <a:rPr lang="it-CH" sz="2400" b="0" strike="noStrike" spc="-1">
                <a:solidFill>
                  <a:srgbClr val="000000"/>
                </a:solidFill>
                <a:latin typeface="Calibri"/>
              </a:rPr>
              <a:t>Questo percorso iniziale ha portato alla volontà di coinvolgere attivamente i giovani in un </a:t>
            </a:r>
            <a:r>
              <a:rPr lang="it-CH" sz="2400" b="1" strike="noStrike" spc="-1">
                <a:solidFill>
                  <a:srgbClr val="000000"/>
                </a:solidFill>
                <a:latin typeface="Calibri"/>
              </a:rPr>
              <a:t>progetto di ricerca/analisi sulla vulnerabilità: Dixit</a:t>
            </a:r>
            <a:r>
              <a:rPr lang="it-CH" sz="2400" b="0" strike="noStrike" spc="-1">
                <a:solidFill>
                  <a:srgbClr val="000000"/>
                </a:solidFill>
                <a:latin typeface="Calibri"/>
              </a:rPr>
              <a:t>.</a:t>
            </a:r>
          </a:p>
        </p:txBody>
      </p:sp>
      <p:sp>
        <p:nvSpPr>
          <p:cNvPr id="219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FE04001-C606-4FBB-B523-BF329B06DA26}" type="slidenum">
              <a:rPr lang="it-IT" sz="1200" b="0" strike="noStrike" spc="-1">
                <a:solidFill>
                  <a:srgbClr val="8B8B8B"/>
                </a:solidFill>
                <a:latin typeface="Calibri"/>
              </a:rPr>
              <a:t>23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220" name="CustomShape 4"/>
          <p:cNvSpPr/>
          <p:nvPr/>
        </p:nvSpPr>
        <p:spPr>
          <a:xfrm>
            <a:off x="0" y="0"/>
            <a:ext cx="9142560" cy="1416240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FFFFFF"/>
                </a:solidFill>
                <a:latin typeface="Calibri"/>
                <a:ea typeface="DejaVu Sans"/>
              </a:rPr>
              <a:t>L’APPROCCIO COMUNITARIO</a:t>
            </a:r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107640" y="274680"/>
            <a:ext cx="903600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479"/>
              </a:spcBef>
            </a:pPr>
            <a:r>
              <a:rPr lang="it-CH" sz="2800" b="0" strike="noStrike" spc="-1">
                <a:solidFill>
                  <a:srgbClr val="000000"/>
                </a:solidFill>
                <a:latin typeface="Calibri"/>
              </a:rPr>
              <a:t>Dixit è l’esempio di un </a:t>
            </a:r>
            <a:r>
              <a:rPr lang="it-CH" sz="2800" b="1" strike="noStrike" spc="-1">
                <a:solidFill>
                  <a:srgbClr val="000000"/>
                </a:solidFill>
                <a:latin typeface="Calibri"/>
              </a:rPr>
              <a:t>processo partecipativo</a:t>
            </a:r>
            <a:r>
              <a:rPr lang="it-CH" sz="2800" b="0" strike="noStrike" spc="-1">
                <a:solidFill>
                  <a:srgbClr val="000000"/>
                </a:solidFill>
                <a:latin typeface="Calibri"/>
              </a:rPr>
              <a:t> a partire dalla </a:t>
            </a:r>
            <a:r>
              <a:rPr lang="it-CH" sz="2800" b="1" strike="noStrike" spc="-1">
                <a:solidFill>
                  <a:srgbClr val="000000"/>
                </a:solidFill>
                <a:latin typeface="Calibri"/>
              </a:rPr>
              <a:t>rete comunale</a:t>
            </a:r>
            <a:r>
              <a:rPr lang="it-CH" sz="2800" b="0" strike="noStrike" spc="-1">
                <a:solidFill>
                  <a:srgbClr val="000000"/>
                </a:solidFill>
                <a:latin typeface="Calibri"/>
              </a:rPr>
              <a:t> che l’ha originato (Città di Mendrisio Antenna Giovani, Centro Giovani, Scuole medie, Liceo, Scuola professionale, Polizia, Midnight, Radix SI) per arrivare alla partecipazione attiva dei giovani nel </a:t>
            </a:r>
            <a:r>
              <a:rPr lang="it-CH" sz="2800" b="1" strike="noStrike" spc="-1">
                <a:solidFill>
                  <a:srgbClr val="000000"/>
                </a:solidFill>
                <a:latin typeface="Calibri"/>
              </a:rPr>
              <a:t>processo di apprendimento e di ricerca</a:t>
            </a:r>
            <a:r>
              <a:rPr lang="it-CH" sz="2800" b="0" strike="noStrike" spc="-1">
                <a:solidFill>
                  <a:srgbClr val="000000"/>
                </a:solidFill>
                <a:latin typeface="Calibri"/>
              </a:rPr>
              <a:t>, e nella possibilità di far emergere le </a:t>
            </a:r>
            <a:r>
              <a:rPr lang="it-CH" sz="2800" b="1" strike="noStrike" spc="-1">
                <a:solidFill>
                  <a:srgbClr val="000000"/>
                </a:solidFill>
                <a:latin typeface="Calibri"/>
              </a:rPr>
              <a:t>storie, i vissuti, le rappresentazioni</a:t>
            </a:r>
            <a:r>
              <a:rPr lang="it-CH" sz="2800" b="0" strike="noStrike" spc="-1">
                <a:solidFill>
                  <a:srgbClr val="000000"/>
                </a:solidFill>
                <a:latin typeface="Calibri"/>
              </a:rPr>
              <a:t> di una parte della popolazione giovanile non sempre ascoltata direttamente. </a:t>
            </a:r>
          </a:p>
        </p:txBody>
      </p:sp>
      <p:sp>
        <p:nvSpPr>
          <p:cNvPr id="223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9811D30-F19F-467F-8173-19106ABFB863}" type="slidenum">
              <a:rPr lang="it-IT" sz="1200" b="0" strike="noStrike" spc="-1">
                <a:solidFill>
                  <a:srgbClr val="8B8B8B"/>
                </a:solidFill>
                <a:latin typeface="Calibri"/>
              </a:rPr>
              <a:t>24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224" name="CustomShape 4"/>
          <p:cNvSpPr/>
          <p:nvPr/>
        </p:nvSpPr>
        <p:spPr>
          <a:xfrm>
            <a:off x="0" y="0"/>
            <a:ext cx="9142560" cy="1416240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FFFFFF"/>
                </a:solidFill>
                <a:latin typeface="Calibri"/>
                <a:ea typeface="DejaVu Sans"/>
              </a:rPr>
              <a:t>IL PROCESSO PARTECIPATIVO</a:t>
            </a:r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Per rispondere agli obiettivi della ricerca, si è scelto di orientare l’indagine sulla fascia di età </a:t>
            </a:r>
            <a:r>
              <a:rPr lang="it-CH" sz="3200" b="1" strike="noStrike" spc="-1">
                <a:solidFill>
                  <a:srgbClr val="000000"/>
                </a:solidFill>
                <a:latin typeface="Calibri"/>
              </a:rPr>
              <a:t>14-20 anni, all’interno del territorio del mendrisiotto,</a:t>
            </a: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 e comprendere il punto di vista dei giovani riguardo alla loro rappresentazione della </a:t>
            </a:r>
            <a:r>
              <a:rPr lang="it-CH" sz="3200" b="1" strike="noStrike" spc="-1">
                <a:solidFill>
                  <a:srgbClr val="000000"/>
                </a:solidFill>
                <a:latin typeface="Calibri"/>
              </a:rPr>
              <a:t>Felicità e del benessere, dell’Infelicità e del malessere, sul Divertimento (</a:t>
            </a: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toccando anche temi come quello dei consumi, del senso del limite e della trasgressione</a:t>
            </a:r>
            <a:r>
              <a:rPr lang="it-CH" sz="3200" b="1" strike="noStrike" spc="-1">
                <a:solidFill>
                  <a:srgbClr val="000000"/>
                </a:solidFill>
                <a:latin typeface="Calibri"/>
              </a:rPr>
              <a:t>), e di come si vive a Mendrisio. </a:t>
            </a:r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3C5F7BC-D72D-4EED-A785-2C9EBBD045C1}" type="slidenum">
              <a:rPr lang="it-IT" sz="1200" b="0" strike="noStrike" spc="-1">
                <a:solidFill>
                  <a:srgbClr val="8B8B8B"/>
                </a:solidFill>
                <a:latin typeface="Calibri"/>
              </a:rPr>
              <a:t>25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228" name="CustomShape 4"/>
          <p:cNvSpPr/>
          <p:nvPr/>
        </p:nvSpPr>
        <p:spPr>
          <a:xfrm>
            <a:off x="0" y="0"/>
            <a:ext cx="9142560" cy="1416240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FFFFFF"/>
                </a:solidFill>
                <a:latin typeface="Calibri"/>
                <a:ea typeface="DejaVu Sans"/>
              </a:rPr>
              <a:t>OGGETTO DELLA RICERCA</a:t>
            </a:r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TextShape 2"/>
          <p:cNvSpPr txBox="1"/>
          <p:nvPr/>
        </p:nvSpPr>
        <p:spPr>
          <a:xfrm>
            <a:off x="628560" y="1371600"/>
            <a:ext cx="7886520" cy="4804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La scelta di una metodologia di </a:t>
            </a:r>
            <a:r>
              <a:rPr lang="it-CH" sz="3200" b="1" strike="noStrike" spc="-1">
                <a:solidFill>
                  <a:srgbClr val="000000"/>
                </a:solidFill>
                <a:latin typeface="Calibri"/>
              </a:rPr>
              <a:t>ricerca fra pari </a:t>
            </a: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(nella quale gli intervistatori/ricercatori e i destinatari condividono uno stesso status relativo all›età, al linguaggio, etc.) è emersa dalla volontà di promuovere la </a:t>
            </a:r>
            <a:r>
              <a:rPr lang="it-CH" sz="3200" b="1" strike="noStrike" spc="-1">
                <a:solidFill>
                  <a:srgbClr val="000000"/>
                </a:solidFill>
                <a:latin typeface="Calibri"/>
              </a:rPr>
              <a:t>partecipazione attiva dei giovani stessi </a:t>
            </a: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nell’analisi delle loro esperienze e per valorizzare la loro voce all’interno di una riflessione comunitaria.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La ricerca è stata condotta da un gruppo di </a:t>
            </a:r>
            <a:r>
              <a:rPr lang="it-CH" sz="3200" b="1" strike="noStrike" spc="-1">
                <a:solidFill>
                  <a:srgbClr val="000000"/>
                </a:solidFill>
                <a:latin typeface="Calibri"/>
              </a:rPr>
              <a:t>12 ragazzi e ragazze </a:t>
            </a: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differenziati per età (dai 16 ai 19 anni), per genere, per condizione attuale (alcuni studiano, altri lavorano), per luogo di residenza.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Sono state raccolte </a:t>
            </a:r>
            <a:r>
              <a:rPr lang="it-CH" sz="3200" b="1" strike="noStrike" spc="-1">
                <a:solidFill>
                  <a:srgbClr val="000000"/>
                </a:solidFill>
                <a:latin typeface="Calibri"/>
              </a:rPr>
              <a:t>687 risposte </a:t>
            </a: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da giovani ragazze e ragazzi tra i 14-20 anni (in parte ottenute dalle stesse persone) e intervistati circa 400 giovani. </a:t>
            </a:r>
          </a:p>
        </p:txBody>
      </p:sp>
      <p:sp>
        <p:nvSpPr>
          <p:cNvPr id="231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2139089-97D8-48DC-A905-312579B5A827}" type="slidenum">
              <a:rPr lang="it-IT" sz="1200" b="0" strike="noStrike" spc="-1">
                <a:solidFill>
                  <a:srgbClr val="8B8B8B"/>
                </a:solidFill>
                <a:latin typeface="Calibri"/>
              </a:rPr>
              <a:t>26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232" name="CustomShape 4"/>
          <p:cNvSpPr/>
          <p:nvPr/>
        </p:nvSpPr>
        <p:spPr>
          <a:xfrm>
            <a:off x="0" y="0"/>
            <a:ext cx="9142560" cy="1416240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FFFFFF"/>
                </a:solidFill>
                <a:latin typeface="Calibri"/>
                <a:ea typeface="DejaVu Sans"/>
              </a:rPr>
              <a:t>METODOLOGIA</a:t>
            </a:r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CH" sz="7200" b="1" strike="noStrike" spc="-1">
                <a:solidFill>
                  <a:srgbClr val="F79646"/>
                </a:solidFill>
                <a:latin typeface="Bernard MT Condensed"/>
              </a:rPr>
              <a:t>Modalità di lavoro</a:t>
            </a:r>
            <a:r>
              <a:t/>
            </a:r>
            <a:br/>
            <a:endParaRPr lang="it-CH" sz="7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TextShape 2"/>
          <p:cNvSpPr txBox="1"/>
          <p:nvPr/>
        </p:nvSpPr>
        <p:spPr>
          <a:xfrm>
            <a:off x="628560" y="1259640"/>
            <a:ext cx="7886520" cy="4973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it-CH" sz="2400" b="0" strike="noStrike" spc="-1">
                <a:solidFill>
                  <a:srgbClr val="000000"/>
                </a:solidFill>
                <a:latin typeface="Calibri"/>
              </a:rPr>
              <a:t>12 ragazzi e ragazze (divenuti 11 a metà percorso) sono stati </a:t>
            </a:r>
            <a:r>
              <a:rPr lang="it-CH" sz="2400" b="1" strike="noStrike" spc="-1">
                <a:solidFill>
                  <a:srgbClr val="000000"/>
                </a:solidFill>
                <a:latin typeface="Calibri"/>
              </a:rPr>
              <a:t>selezionati e formati in 10 incontri </a:t>
            </a:r>
            <a:r>
              <a:rPr lang="it-CH" sz="2400" b="0" strike="noStrike" spc="-1">
                <a:solidFill>
                  <a:srgbClr val="000000"/>
                </a:solidFill>
                <a:latin typeface="Calibri"/>
              </a:rPr>
              <a:t>a cadenza periodica, avvenuti fra gennaio-giugno 2018, in corrispondenza dei quali si definivano le missioni di ricerca e si analizzavano gli esiti di quelle appena compiute. Ad ogni incontro erano presenti almeno un ricercatore di Codici e un operatore di Radix Svizzera italiana. 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it-CH" sz="2400" b="0" strike="noStrike" spc="-1">
                <a:solidFill>
                  <a:srgbClr val="000000"/>
                </a:solidFill>
                <a:latin typeface="Calibri"/>
              </a:rPr>
              <a:t>Sono state condotte dai giovani ricercatori/ricercatrici </a:t>
            </a:r>
            <a:r>
              <a:rPr lang="it-CH" sz="2400" b="1" strike="noStrike" spc="-1">
                <a:solidFill>
                  <a:srgbClr val="000000"/>
                </a:solidFill>
                <a:latin typeface="Calibri"/>
              </a:rPr>
              <a:t>11 missioni di ricerca</a:t>
            </a:r>
            <a:r>
              <a:rPr lang="it-CH" sz="2400" b="0" strike="noStrike" spc="-1">
                <a:solidFill>
                  <a:srgbClr val="000000"/>
                </a:solidFill>
                <a:latin typeface="Calibri"/>
              </a:rPr>
              <a:t> con diversi strumenti e setting sul territorio del mendrisiotto. Alle missioni di ricerca i giovani hanno operato a volte individualmente, a volte in coppia o in gruppo. In alcune missioni, i giovani ricercatori sono stati accompagnati da un operatore di Radix Svizzera italiana.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it-CH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24FA4B7-F50D-4D3D-B1AA-1D80E450FB47}" type="slidenum">
              <a:rPr lang="it-IT" sz="1200" b="0" strike="noStrike" spc="-1">
                <a:solidFill>
                  <a:srgbClr val="8B8B8B"/>
                </a:solidFill>
                <a:latin typeface="Calibri"/>
              </a:rPr>
              <a:t>27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236" name="CustomShape 4"/>
          <p:cNvSpPr/>
          <p:nvPr/>
        </p:nvSpPr>
        <p:spPr>
          <a:xfrm>
            <a:off x="0" y="0"/>
            <a:ext cx="9142560" cy="1416240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FFFFFF"/>
                </a:solidFill>
                <a:latin typeface="Calibri"/>
                <a:ea typeface="DejaVu Sans"/>
              </a:rPr>
              <a:t>MODALITÀ</a:t>
            </a:r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5954040" y="117720"/>
            <a:ext cx="2883240" cy="585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F32570E-DE5D-4E82-BD85-D11EDD879B85}" type="slidenum">
              <a:rPr lang="it-IT" sz="1200" b="0" strike="noStrike" spc="-1">
                <a:solidFill>
                  <a:srgbClr val="8B8B8B"/>
                </a:solidFill>
                <a:latin typeface="Calibri"/>
              </a:rPr>
              <a:t>28</a:t>
            </a:fld>
            <a:endParaRPr lang="it-IT" sz="1200" b="0" strike="noStrike" spc="-1">
              <a:latin typeface="Times New Roman"/>
            </a:endParaRPr>
          </a:p>
        </p:txBody>
      </p:sp>
      <p:pic>
        <p:nvPicPr>
          <p:cNvPr id="239" name="Immagine 5"/>
          <p:cNvPicPr/>
          <p:nvPr/>
        </p:nvPicPr>
        <p:blipFill>
          <a:blip r:embed="rId2"/>
          <a:stretch/>
        </p:blipFill>
        <p:spPr>
          <a:xfrm>
            <a:off x="144000" y="227160"/>
            <a:ext cx="8928000" cy="63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4004640" y="302040"/>
            <a:ext cx="49813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</p:txBody>
      </p:sp>
      <p:sp>
        <p:nvSpPr>
          <p:cNvPr id="241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D2B11CA-9A35-4311-A392-051F27512E2B}" type="slidenum">
              <a:rPr lang="it-IT" sz="1200" b="0" strike="noStrike" spc="-1">
                <a:solidFill>
                  <a:srgbClr val="8B8B8B"/>
                </a:solidFill>
                <a:latin typeface="Calibri"/>
              </a:rPr>
              <a:t>29</a:t>
            </a:fld>
            <a:endParaRPr lang="it-IT" sz="1200" b="0" strike="noStrike" spc="-1">
              <a:latin typeface="Times New Roman"/>
            </a:endParaRPr>
          </a:p>
        </p:txBody>
      </p:sp>
      <p:pic>
        <p:nvPicPr>
          <p:cNvPr id="242" name="Immagine 5"/>
          <p:cNvPicPr/>
          <p:nvPr/>
        </p:nvPicPr>
        <p:blipFill>
          <a:blip r:embed="rId2"/>
          <a:stretch/>
        </p:blipFill>
        <p:spPr>
          <a:xfrm>
            <a:off x="216000" y="267840"/>
            <a:ext cx="3960000" cy="5996160"/>
          </a:xfrm>
          <a:prstGeom prst="rect">
            <a:avLst/>
          </a:prstGeom>
          <a:ln>
            <a:noFill/>
          </a:ln>
        </p:spPr>
      </p:pic>
      <p:pic>
        <p:nvPicPr>
          <p:cNvPr id="243" name="Immagine 7"/>
          <p:cNvPicPr/>
          <p:nvPr/>
        </p:nvPicPr>
        <p:blipFill>
          <a:blip r:embed="rId3"/>
          <a:stretch/>
        </p:blipFill>
        <p:spPr>
          <a:xfrm>
            <a:off x="4780080" y="-30240"/>
            <a:ext cx="3499920" cy="6222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0" y="0"/>
            <a:ext cx="9143640" cy="1417320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CH" sz="4800" b="1" strike="noStrike" spc="-1">
                <a:solidFill>
                  <a:srgbClr val="17375E"/>
                </a:solidFill>
                <a:latin typeface="Calibri"/>
              </a:rPr>
              <a:t>SOSTEGNO</a:t>
            </a:r>
            <a:endParaRPr lang="it-CH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it-CH" sz="3200" b="1" strike="noStrike" spc="-1">
                <a:solidFill>
                  <a:srgbClr val="000000"/>
                </a:solidFill>
                <a:latin typeface="Calibri"/>
              </a:rPr>
              <a:t>Promotore del programma</a:t>
            </a: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: </a:t>
            </a:r>
          </a:p>
          <a:p>
            <a:pPr algn="ctr">
              <a:lnSpc>
                <a:spcPct val="100000"/>
              </a:lnSpc>
            </a:pP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Ufficio Federale della Sanità Pubblica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it-CH" sz="3200" b="1" strike="noStrike" spc="-1">
                <a:solidFill>
                  <a:srgbClr val="000000"/>
                </a:solidFill>
                <a:latin typeface="Calibri"/>
              </a:rPr>
              <a:t>Sostegno cantonale</a:t>
            </a: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: </a:t>
            </a:r>
          </a:p>
          <a:p>
            <a:pPr algn="ctr">
              <a:lnSpc>
                <a:spcPct val="100000"/>
              </a:lnSpc>
            </a:pP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Dipartimento delle Istituzioni, Dipartimento Sanità e Socialità, Dipartimento Educazione, Cultura e Sport.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2"/>
          <p:cNvPicPr/>
          <p:nvPr/>
        </p:nvPicPr>
        <p:blipFill>
          <a:blip r:embed="rId3"/>
          <a:stretch/>
        </p:blipFill>
        <p:spPr>
          <a:xfrm>
            <a:off x="0" y="0"/>
            <a:ext cx="4571640" cy="5857560"/>
          </a:xfrm>
          <a:prstGeom prst="rect">
            <a:avLst/>
          </a:prstGeom>
          <a:ln>
            <a:noFill/>
          </a:ln>
        </p:spPr>
      </p:pic>
      <p:sp>
        <p:nvSpPr>
          <p:cNvPr id="245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1C1EB8D-141A-4DCC-A00B-99D703158A49}" type="slidenum">
              <a:rPr lang="it-IT" sz="1200" b="0" strike="noStrike" spc="-1">
                <a:solidFill>
                  <a:srgbClr val="8B8B8B"/>
                </a:solidFill>
                <a:latin typeface="Calibri"/>
              </a:rPr>
              <a:t>30</a:t>
            </a:fld>
            <a:endParaRPr lang="it-IT" sz="1200" b="0" strike="noStrike" spc="-1">
              <a:latin typeface="Times New Roman"/>
            </a:endParaRPr>
          </a:p>
        </p:txBody>
      </p:sp>
      <p:pic>
        <p:nvPicPr>
          <p:cNvPr id="246" name="Picture 3"/>
          <p:cNvPicPr/>
          <p:nvPr/>
        </p:nvPicPr>
        <p:blipFill>
          <a:blip r:embed="rId4"/>
          <a:stretch/>
        </p:blipFill>
        <p:spPr>
          <a:xfrm>
            <a:off x="4864320" y="936000"/>
            <a:ext cx="3919680" cy="4130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200520" y="365040"/>
            <a:ext cx="831456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CH" sz="7200" b="0" strike="noStrike" spc="-1">
                <a:solidFill>
                  <a:srgbClr val="F79646"/>
                </a:solidFill>
                <a:latin typeface="Bernard MT Condensed"/>
              </a:rPr>
              <a:t>Risultati e Conclusioni</a:t>
            </a:r>
            <a:endParaRPr lang="it-CH" sz="7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TextShape 2"/>
          <p:cNvSpPr txBox="1"/>
          <p:nvPr/>
        </p:nvSpPr>
        <p:spPr>
          <a:xfrm>
            <a:off x="628560" y="1725840"/>
            <a:ext cx="7886520" cy="5131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514440" indent="-51408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it-CH" sz="2800" b="1" strike="noStrike" spc="-1">
                <a:solidFill>
                  <a:srgbClr val="000000"/>
                </a:solidFill>
                <a:latin typeface="Cambria"/>
              </a:rPr>
              <a:t>La natura è un luogo di benessere privilegiato </a:t>
            </a:r>
            <a:r>
              <a:rPr lang="it-CH" sz="2800" b="0" strike="noStrike" spc="-1">
                <a:solidFill>
                  <a:srgbClr val="000000"/>
                </a:solidFill>
                <a:latin typeface="Cambria"/>
              </a:rPr>
              <a:t> </a:t>
            </a:r>
            <a:endParaRPr lang="it-CH" sz="28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Calibri"/>
              <a:buAutoNum type="arabicPeriod"/>
            </a:pPr>
            <a:endParaRPr lang="it-CH" sz="28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it-CH" sz="2800" b="1" strike="noStrike" spc="-1">
                <a:solidFill>
                  <a:srgbClr val="000000"/>
                </a:solidFill>
                <a:latin typeface="Cambria"/>
              </a:rPr>
              <a:t>Lo sport, il gioco</a:t>
            </a:r>
            <a:r>
              <a:rPr lang="it-CH" sz="2800" b="0" strike="noStrike" spc="-1">
                <a:solidFill>
                  <a:srgbClr val="000000"/>
                </a:solidFill>
                <a:latin typeface="Cambria"/>
              </a:rPr>
              <a:t>| sono  una fonte di benessere, sono un </a:t>
            </a:r>
            <a:r>
              <a:rPr lang="it-CH" sz="2800" b="1" strike="noStrike" spc="-1">
                <a:solidFill>
                  <a:srgbClr val="000000"/>
                </a:solidFill>
                <a:latin typeface="Cambria"/>
              </a:rPr>
              <a:t>fattore di protezione preziosissimo</a:t>
            </a:r>
            <a:r>
              <a:rPr lang="it-CH" sz="2800" b="0" strike="noStrike" spc="-1">
                <a:solidFill>
                  <a:srgbClr val="000000"/>
                </a:solidFill>
                <a:latin typeface="Cambria"/>
              </a:rPr>
              <a:t>, regalano ai ragazzi e alle ragazze i momenti migliori della loro settimana</a:t>
            </a:r>
            <a:endParaRPr lang="it-CH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20712D2-FCE5-4F5E-91C7-872AD471E4BC}" type="slidenum">
              <a:rPr lang="it-IT" sz="1200" b="0" strike="noStrike" spc="-1">
                <a:solidFill>
                  <a:srgbClr val="8B8B8B"/>
                </a:solidFill>
                <a:latin typeface="Calibri"/>
              </a:rPr>
              <a:t>31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250" name="CustomShape 4"/>
          <p:cNvSpPr/>
          <p:nvPr/>
        </p:nvSpPr>
        <p:spPr>
          <a:xfrm>
            <a:off x="0" y="0"/>
            <a:ext cx="9142560" cy="1416240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FFFFFF"/>
                </a:solidFill>
                <a:latin typeface="Calibri"/>
                <a:ea typeface="DejaVu Sans"/>
              </a:rPr>
              <a:t>RISULTATI E CONCLUSIONI</a:t>
            </a:r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609120" y="214560"/>
            <a:ext cx="7886520" cy="6643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519"/>
              </a:spcBef>
            </a:pPr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r>
              <a:rPr lang="it-CH" sz="2600" b="1" strike="noStrike" spc="-1">
                <a:solidFill>
                  <a:srgbClr val="000000"/>
                </a:solidFill>
                <a:latin typeface="Cambria"/>
              </a:rPr>
              <a:t>La ricerca di tranquillità </a:t>
            </a:r>
            <a:r>
              <a:rPr lang="it-CH" sz="2600" b="0" strike="noStrike" spc="-1">
                <a:solidFill>
                  <a:srgbClr val="000000"/>
                </a:solidFill>
                <a:latin typeface="Cambria"/>
              </a:rPr>
              <a:t>| Un altro dato non scontato: ragazzi e ragazze cercano soprattutto una </a:t>
            </a:r>
            <a:r>
              <a:rPr lang="it-CH" sz="2600" b="1" strike="noStrike" spc="-1">
                <a:solidFill>
                  <a:srgbClr val="000000"/>
                </a:solidFill>
                <a:latin typeface="Cambria"/>
              </a:rPr>
              <a:t>tregua da una quotidianità faticosa</a:t>
            </a:r>
            <a:endParaRPr lang="it-CH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it-CH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r>
              <a:rPr lang="it-CH" sz="2600" b="1" strike="noStrike" spc="-1">
                <a:solidFill>
                  <a:srgbClr val="000000"/>
                </a:solidFill>
                <a:latin typeface="Cambria"/>
              </a:rPr>
              <a:t>Le relazioni fra pari </a:t>
            </a:r>
            <a:r>
              <a:rPr lang="it-CH" sz="2600" b="0" strike="noStrike" spc="-1">
                <a:solidFill>
                  <a:srgbClr val="000000"/>
                </a:solidFill>
                <a:latin typeface="Cambria"/>
              </a:rPr>
              <a:t>| </a:t>
            </a:r>
            <a:r>
              <a:rPr lang="it-CH" sz="2600" b="1" strike="noStrike" spc="-1">
                <a:solidFill>
                  <a:srgbClr val="000000"/>
                </a:solidFill>
                <a:latin typeface="Cambria"/>
              </a:rPr>
              <a:t>L’amicizia resta la prima fonte di felicità</a:t>
            </a:r>
            <a:r>
              <a:rPr lang="it-CH" sz="2600" b="0" strike="noStrike" spc="-1">
                <a:solidFill>
                  <a:srgbClr val="000000"/>
                </a:solidFill>
                <a:latin typeface="Cambria"/>
              </a:rPr>
              <a:t>, le esperienze migliori spesso sono con amici</a:t>
            </a:r>
            <a:endParaRPr lang="it-CH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it-CH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r>
              <a:rPr lang="it-CH" sz="2600" b="1" strike="noStrike" spc="-1">
                <a:solidFill>
                  <a:srgbClr val="000000"/>
                </a:solidFill>
                <a:latin typeface="Cambria"/>
              </a:rPr>
              <a:t>Le relazioni con gli adulti fonte di malessere</a:t>
            </a:r>
            <a:r>
              <a:rPr lang="it-CH" sz="2600" b="0" strike="noStrike" spc="-1">
                <a:solidFill>
                  <a:srgbClr val="000000"/>
                </a:solidFill>
                <a:latin typeface="Cambria"/>
              </a:rPr>
              <a:t>| </a:t>
            </a:r>
            <a:r>
              <a:rPr lang="it-CH" sz="2600" b="1" strike="noStrike" spc="-1">
                <a:solidFill>
                  <a:srgbClr val="000000"/>
                </a:solidFill>
                <a:latin typeface="Cambria"/>
              </a:rPr>
              <a:t>relazioni giudicanti </a:t>
            </a:r>
            <a:r>
              <a:rPr lang="it-CH" sz="2600" b="0" strike="noStrike" spc="-1">
                <a:solidFill>
                  <a:srgbClr val="000000"/>
                </a:solidFill>
                <a:latin typeface="Cambria"/>
              </a:rPr>
              <a:t>a scuola, quelle vessatorie al lavoro e quelle ispettive delle forze dell’ordine sono richiamate come fonti di malessere. </a:t>
            </a:r>
            <a:r>
              <a:rPr lang="it-CH" sz="2600" b="1" strike="noStrike" spc="-1">
                <a:solidFill>
                  <a:srgbClr val="000000"/>
                </a:solidFill>
                <a:latin typeface="Cambria"/>
              </a:rPr>
              <a:t>il benessere e la felicità non si coltivano insieme</a:t>
            </a:r>
            <a:endParaRPr lang="it-CH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it-CH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lang="it-CH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it-CH" sz="2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4BE7FB0-4561-40D7-8291-86AD794F82A2}" type="slidenum">
              <a:rPr lang="it-IT" sz="1200" b="0" strike="noStrike" spc="-1">
                <a:solidFill>
                  <a:srgbClr val="8B8B8B"/>
                </a:solidFill>
                <a:latin typeface="Calibri"/>
              </a:rPr>
              <a:t>32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609120" y="270720"/>
            <a:ext cx="7886520" cy="6586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519"/>
              </a:spcBef>
            </a:pPr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r>
              <a:rPr lang="it-CH" sz="2600" b="1" strike="noStrike" spc="-1">
                <a:solidFill>
                  <a:srgbClr val="000000"/>
                </a:solidFill>
                <a:latin typeface="Cambria"/>
              </a:rPr>
              <a:t>Il movimento, la libertà </a:t>
            </a:r>
            <a:r>
              <a:rPr lang="it-CH" sz="2600" b="0" strike="noStrike" spc="-1">
                <a:solidFill>
                  <a:srgbClr val="000000"/>
                </a:solidFill>
                <a:latin typeface="Cambria"/>
              </a:rPr>
              <a:t>| </a:t>
            </a:r>
            <a:r>
              <a:rPr lang="it-CH" sz="2600" b="1" strike="noStrike" spc="-1">
                <a:solidFill>
                  <a:srgbClr val="000000"/>
                </a:solidFill>
                <a:latin typeface="Cambria"/>
              </a:rPr>
              <a:t>la mobilità è un tema centrale delle politiche giovanili</a:t>
            </a:r>
            <a:r>
              <a:rPr lang="it-CH" sz="2600" b="0" strike="noStrike" spc="-1">
                <a:solidFill>
                  <a:srgbClr val="000000"/>
                </a:solidFill>
                <a:latin typeface="Cambria"/>
              </a:rPr>
              <a:t>, il traffico o la scarsità di mezzi uno dei vissuti più negativi</a:t>
            </a:r>
            <a:endParaRPr lang="it-CH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it-CH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r>
              <a:rPr lang="it-CH" sz="2600" b="1" strike="noStrike" spc="-1">
                <a:solidFill>
                  <a:srgbClr val="000000"/>
                </a:solidFill>
                <a:latin typeface="Cambria"/>
              </a:rPr>
              <a:t>I consumi </a:t>
            </a:r>
            <a:r>
              <a:rPr lang="it-CH" sz="2600" b="0" strike="noStrike" spc="-1">
                <a:solidFill>
                  <a:srgbClr val="000000"/>
                </a:solidFill>
                <a:latin typeface="Cambria"/>
              </a:rPr>
              <a:t>| L’alcol, il tabacco, la cannabis sono parte della vita di molti. Sono fonti di piacere, di divertimento, occasione di relazione. </a:t>
            </a:r>
            <a:endParaRPr lang="it-CH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lang="it-CH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it-CH" sz="2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4680B31-45BF-4AAC-9FB2-C7A02FB98753}" type="slidenum">
              <a:rPr lang="it-IT" sz="1200" b="0" strike="noStrike" spc="-1">
                <a:solidFill>
                  <a:srgbClr val="8B8B8B"/>
                </a:solidFill>
                <a:latin typeface="Calibri"/>
              </a:rPr>
              <a:t>33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628560" y="289080"/>
            <a:ext cx="7886520" cy="6167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endParaRPr lang="it-CH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it-CH" sz="2600" b="1" strike="noStrike" spc="-1">
                <a:solidFill>
                  <a:srgbClr val="000000"/>
                </a:solidFill>
                <a:latin typeface="Cambria"/>
              </a:rPr>
              <a:t>La città e i luoghi </a:t>
            </a:r>
            <a:r>
              <a:rPr lang="it-CH" sz="2600" b="0" strike="noStrike" spc="-1">
                <a:solidFill>
                  <a:srgbClr val="000000"/>
                </a:solidFill>
                <a:latin typeface="Cambria"/>
              </a:rPr>
              <a:t>| Mendrisio sta stretta in adolescenza, l’immagine è quella di una città povera di risorse per i giovani, che non ha luoghi e opportunità dedicate alla loro età. Si vorrebbero spazi all’aperto dove poter stare, praticare attività sportive, oppure luoghi dove sentire musica, incontrarsi. </a:t>
            </a:r>
            <a:endParaRPr lang="it-CH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it-CH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it-CH" sz="2600" b="1" strike="noStrike" spc="-1">
                <a:solidFill>
                  <a:srgbClr val="000000"/>
                </a:solidFill>
                <a:latin typeface="Cambria"/>
              </a:rPr>
              <a:t>Il futuro </a:t>
            </a:r>
            <a:r>
              <a:rPr lang="it-CH" sz="2600" b="0" strike="noStrike" spc="-1">
                <a:solidFill>
                  <a:srgbClr val="000000"/>
                </a:solidFill>
                <a:latin typeface="Cambria"/>
              </a:rPr>
              <a:t>| L’immagine del futuro è quella di una vita da un’altra parte, di piena realizzazione personale e ancorata agli affetti, non necessariamente al livello di reddito. </a:t>
            </a:r>
            <a:endParaRPr lang="it-CH" sz="2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C6BB32C-593D-41D4-93F9-79852AD27DF6}" type="slidenum">
              <a:rPr lang="it-IT" sz="1200" b="0" strike="noStrike" spc="-1">
                <a:solidFill>
                  <a:srgbClr val="8B8B8B"/>
                </a:solidFill>
                <a:latin typeface="Calibri"/>
              </a:rPr>
              <a:t>34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CH" sz="4400" b="0" strike="noStrike" spc="-1">
                <a:solidFill>
                  <a:srgbClr val="000000"/>
                </a:solidFill>
                <a:latin typeface="Calibri"/>
              </a:rPr>
              <a:t>Conclusioni Dixit</a:t>
            </a:r>
          </a:p>
        </p:txBody>
      </p:sp>
      <p:sp>
        <p:nvSpPr>
          <p:cNvPr id="25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Questo percorso qualitativo ottiene ricadute positive non solo per i risultati significativi della ricerca ma per gli effetti stessi del percorso in termini di atteggiamenti complessivi della comunità e di aumento delle </a:t>
            </a:r>
            <a:r>
              <a:rPr lang="it-CH" sz="3200" b="1" strike="noStrike" spc="-1">
                <a:solidFill>
                  <a:srgbClr val="000000"/>
                </a:solidFill>
                <a:latin typeface="Calibri"/>
              </a:rPr>
              <a:t>competenze individuali e sociali. </a:t>
            </a:r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it-CH" sz="3200" b="1" strike="noStrike" spc="-1">
                <a:solidFill>
                  <a:srgbClr val="000000"/>
                </a:solidFill>
                <a:latin typeface="Calibri"/>
              </a:rPr>
              <a:t>La metodologia tra pari</a:t>
            </a: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| In pochi mesi e con un impegno del tutto compatibile con lo studio e il lavoro sono stati ascoltati oltre 400 ragazzi e ragazze. Dixit dimostra che è possibile </a:t>
            </a:r>
            <a:r>
              <a:rPr lang="it-CH" sz="3200" b="1" strike="noStrike" spc="-1">
                <a:solidFill>
                  <a:srgbClr val="000000"/>
                </a:solidFill>
                <a:latin typeface="Calibri"/>
              </a:rPr>
              <a:t>scommettere sui ragazzi stessi per analizzare i fenomeni che li riguardano </a:t>
            </a: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e raccoglierne il punto di vista. 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0" y="0"/>
            <a:ext cx="9142560" cy="1416240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FFFFFF"/>
                </a:solidFill>
                <a:latin typeface="Calibri"/>
                <a:ea typeface="DejaVu Sans"/>
              </a:rPr>
              <a:t>CONCLUSIONI DIXIT</a:t>
            </a:r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it-IT" sz="4400" b="1" strike="noStrike" spc="-1">
                <a:solidFill>
                  <a:srgbClr val="17375E"/>
                </a:solidFill>
                <a:latin typeface="Calibri"/>
                <a:ea typeface="DejaVu Sans"/>
              </a:rPr>
              <a:t>Un approccio comunitario a scuola</a:t>
            </a:r>
            <a:endParaRPr lang="it-IT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2966760" y="2537280"/>
            <a:ext cx="3166920" cy="1366560"/>
          </a:xfrm>
          <a:prstGeom prst="ellipse">
            <a:avLst/>
          </a:prstGeom>
          <a:solidFill>
            <a:srgbClr val="92D050"/>
          </a:solidFill>
          <a:ln w="57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Adolescenti</a:t>
            </a:r>
            <a:endParaRPr lang="it-IT" sz="2800" b="0" strike="noStrike" spc="-1"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3564000" y="1779480"/>
            <a:ext cx="912960" cy="91296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4"/>
          <p:cNvSpPr/>
          <p:nvPr/>
        </p:nvSpPr>
        <p:spPr>
          <a:xfrm>
            <a:off x="755640" y="2198520"/>
            <a:ext cx="1806840" cy="731880"/>
          </a:xfrm>
          <a:prstGeom prst="ellipse">
            <a:avLst/>
          </a:prstGeom>
          <a:solidFill>
            <a:srgbClr val="948A54"/>
          </a:solidFill>
          <a:ln w="9360"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Direzione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264" name="CustomShape 5"/>
          <p:cNvSpPr/>
          <p:nvPr/>
        </p:nvSpPr>
        <p:spPr>
          <a:xfrm>
            <a:off x="1328040" y="4398840"/>
            <a:ext cx="1806840" cy="731880"/>
          </a:xfrm>
          <a:prstGeom prst="ellipse">
            <a:avLst/>
          </a:prstGeom>
          <a:solidFill>
            <a:srgbClr val="4F81BD"/>
          </a:solidFill>
          <a:ln w="9360"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compagni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265" name="CustomShape 6"/>
          <p:cNvSpPr/>
          <p:nvPr/>
        </p:nvSpPr>
        <p:spPr>
          <a:xfrm>
            <a:off x="1496160" y="3242160"/>
            <a:ext cx="1470240" cy="773280"/>
          </a:xfrm>
          <a:prstGeom prst="ellipse">
            <a:avLst/>
          </a:prstGeom>
          <a:solidFill>
            <a:srgbClr val="D99694"/>
          </a:solidFill>
          <a:ln w="9360"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Famiglia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266" name="CustomShape 7"/>
          <p:cNvSpPr/>
          <p:nvPr/>
        </p:nvSpPr>
        <p:spPr>
          <a:xfrm>
            <a:off x="1477800" y="1320840"/>
            <a:ext cx="1806840" cy="731880"/>
          </a:xfrm>
          <a:prstGeom prst="ellipse">
            <a:avLst/>
          </a:prstGeom>
          <a:solidFill>
            <a:srgbClr val="CC0000"/>
          </a:solidFill>
          <a:ln w="9360"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Servizi esterni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267" name="CustomShape 8"/>
          <p:cNvSpPr/>
          <p:nvPr/>
        </p:nvSpPr>
        <p:spPr>
          <a:xfrm>
            <a:off x="5375160" y="1419120"/>
            <a:ext cx="1968840" cy="956880"/>
          </a:xfrm>
          <a:prstGeom prst="ellipse">
            <a:avLst/>
          </a:prstGeom>
          <a:solidFill>
            <a:srgbClr val="CC0000"/>
          </a:solidFill>
          <a:ln w="9360"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Servizi di</a:t>
            </a:r>
            <a:endParaRPr lang="it-IT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prevenzione </a:t>
            </a:r>
            <a:endParaRPr lang="it-IT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extrascolastici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268" name="CustomShape 9"/>
          <p:cNvSpPr/>
          <p:nvPr/>
        </p:nvSpPr>
        <p:spPr>
          <a:xfrm>
            <a:off x="3564000" y="1779480"/>
            <a:ext cx="912960" cy="91296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10"/>
          <p:cNvSpPr/>
          <p:nvPr/>
        </p:nvSpPr>
        <p:spPr>
          <a:xfrm>
            <a:off x="3429000" y="1722600"/>
            <a:ext cx="1806840" cy="731880"/>
          </a:xfrm>
          <a:prstGeom prst="ellipse">
            <a:avLst/>
          </a:prstGeom>
          <a:solidFill>
            <a:srgbClr val="FFC000"/>
          </a:solidFill>
          <a:ln w="9360"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Docenti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270" name="CustomShape 11"/>
          <p:cNvSpPr/>
          <p:nvPr/>
        </p:nvSpPr>
        <p:spPr>
          <a:xfrm>
            <a:off x="6263280" y="2448720"/>
            <a:ext cx="2138760" cy="908640"/>
          </a:xfrm>
          <a:prstGeom prst="ellipse">
            <a:avLst/>
          </a:prstGeom>
          <a:solidFill>
            <a:srgbClr val="FFC000"/>
          </a:solidFill>
          <a:ln w="9360"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Personale </a:t>
            </a:r>
            <a:endParaRPr lang="it-IT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non docente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271" name="CustomShape 12"/>
          <p:cNvSpPr/>
          <p:nvPr/>
        </p:nvSpPr>
        <p:spPr>
          <a:xfrm>
            <a:off x="5713560" y="4071240"/>
            <a:ext cx="1805040" cy="731880"/>
          </a:xfrm>
          <a:prstGeom prst="ellipse">
            <a:avLst/>
          </a:prstGeom>
          <a:solidFill>
            <a:srgbClr val="FFC000"/>
          </a:solidFill>
          <a:ln w="9360"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Lavoro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272" name="CustomShape 13"/>
          <p:cNvSpPr/>
          <p:nvPr/>
        </p:nvSpPr>
        <p:spPr>
          <a:xfrm>
            <a:off x="3525840" y="4365360"/>
            <a:ext cx="2091240" cy="875880"/>
          </a:xfrm>
          <a:prstGeom prst="ellipse">
            <a:avLst/>
          </a:prstGeom>
          <a:solidFill>
            <a:srgbClr val="FFC000"/>
          </a:solidFill>
          <a:ln w="9360"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Servizi interni </a:t>
            </a:r>
            <a:endParaRPr lang="it-IT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alla scuola 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273" name="CustomShape 14"/>
          <p:cNvSpPr/>
          <p:nvPr/>
        </p:nvSpPr>
        <p:spPr>
          <a:xfrm>
            <a:off x="135000" y="935640"/>
            <a:ext cx="8855640" cy="5543280"/>
          </a:xfrm>
          <a:prstGeom prst="rect">
            <a:avLst/>
          </a:prstGeom>
          <a:noFill/>
          <a:ln w="5724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0" y="0"/>
            <a:ext cx="9142560" cy="14162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663300"/>
                </a:solidFill>
                <a:latin typeface="Calibri"/>
                <a:ea typeface="DejaVu Sans"/>
              </a:rPr>
              <a:t>Meglio inquietarsi per niente</a:t>
            </a:r>
            <a:endParaRPr lang="it-IT" sz="4400" b="0" strike="noStrike" spc="-1"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Meglio inquietarsi per niente </a:t>
            </a:r>
            <a:r>
              <a:rPr lang="it-IT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prendersi il tempo di verificare che si tratta solamente di un momento di passaggio piuttosto rimpiangere di non aver di non aver fatto nulla! </a:t>
            </a:r>
            <a:endParaRPr lang="it-IT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 segnali </a:t>
            </a:r>
            <a:r>
              <a:rPr lang="it-IT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non necessariamente sono eclatanti o visibili</a:t>
            </a:r>
            <a:r>
              <a:rPr lang="it-IT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. Di fronte ad un cambiamento del singolo o del gruppo domandarsi se fa parte di una naturale evoluzione oppure se è un segnale di disagio. </a:t>
            </a:r>
            <a:endParaRPr lang="it-IT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Come posso capirlo?</a:t>
            </a:r>
            <a:endParaRPr lang="it-IT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0" y="0"/>
            <a:ext cx="9142560" cy="14162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FFFFFF"/>
                </a:solidFill>
                <a:latin typeface="Calibri"/>
                <a:ea typeface="DejaVu Sans"/>
              </a:rPr>
              <a:t>Tappe dell’intervento precoce</a:t>
            </a:r>
            <a:endParaRPr lang="it-IT" sz="4400" b="0" strike="noStrike" spc="-1"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540000" y="1583640"/>
            <a:ext cx="8386920" cy="511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6600"/>
                </a:solidFill>
                <a:latin typeface="Calibri"/>
                <a:ea typeface="DejaVu Sans"/>
              </a:rPr>
              <a:t>OSSERVAZIONE</a:t>
            </a:r>
            <a:r>
              <a:rPr lang="it-IT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(mi interrogo se è un problema mio, osservo cambiamenti e segnali)</a:t>
            </a:r>
            <a:endParaRPr lang="it-IT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3200" b="0" strike="noStrike" spc="-1">
              <a:latin typeface="Arial"/>
            </a:endParaRPr>
          </a:p>
        </p:txBody>
      </p:sp>
      <p:pic>
        <p:nvPicPr>
          <p:cNvPr id="278" name="Immagine 332"/>
          <p:cNvPicPr/>
          <p:nvPr/>
        </p:nvPicPr>
        <p:blipFill>
          <a:blip r:embed="rId2"/>
          <a:stretch/>
        </p:blipFill>
        <p:spPr>
          <a:xfrm>
            <a:off x="2170080" y="3240000"/>
            <a:ext cx="5101200" cy="336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0" y="0"/>
            <a:ext cx="9142560" cy="14162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FFFFFF"/>
                </a:solidFill>
                <a:latin typeface="Calibri"/>
                <a:ea typeface="DejaVu Sans"/>
              </a:rPr>
              <a:t>Tappe dell’intervento precoce</a:t>
            </a:r>
            <a:endParaRPr lang="it-IT" sz="4400" b="0" strike="noStrike" spc="-1">
              <a:latin typeface="Arial"/>
            </a:endParaRPr>
          </a:p>
        </p:txBody>
      </p:sp>
      <p:sp>
        <p:nvSpPr>
          <p:cNvPr id="280" name="CustomShape 2"/>
          <p:cNvSpPr/>
          <p:nvPr/>
        </p:nvSpPr>
        <p:spPr>
          <a:xfrm>
            <a:off x="540000" y="1583640"/>
            <a:ext cx="8386920" cy="511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6600"/>
                </a:solidFill>
                <a:latin typeface="Calibri"/>
                <a:ea typeface="DejaVu Sans"/>
              </a:rPr>
              <a:t>CONFRONTARSI</a:t>
            </a:r>
            <a:r>
              <a:rPr lang="it-IT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con l’equipe (con chi confronto internamento, chi osserva? vediamo le stesse cose? Abbiamo notato un cambiamento?)</a:t>
            </a:r>
            <a:endParaRPr lang="it-IT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3200" b="0" strike="noStrike" spc="-1">
              <a:latin typeface="Arial"/>
            </a:endParaRPr>
          </a:p>
        </p:txBody>
      </p:sp>
      <p:pic>
        <p:nvPicPr>
          <p:cNvPr id="281" name="Immagine 335"/>
          <p:cNvPicPr/>
          <p:nvPr/>
        </p:nvPicPr>
        <p:blipFill>
          <a:blip r:embed="rId2"/>
          <a:stretch/>
        </p:blipFill>
        <p:spPr>
          <a:xfrm>
            <a:off x="2119320" y="3648240"/>
            <a:ext cx="4336200" cy="2588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0" y="0"/>
            <a:ext cx="9143640" cy="1417320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CH" sz="4400" b="1" strike="noStrike" spc="-1">
                <a:solidFill>
                  <a:srgbClr val="17375E"/>
                </a:solidFill>
                <a:latin typeface="Calibri"/>
              </a:rPr>
              <a:t>Obiettivo Generale del programma</a:t>
            </a:r>
            <a:endParaRPr lang="it-CH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179640" y="1600200"/>
            <a:ext cx="8712720" cy="5140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Avviare sul territorio cantonale una riflessione sull’intervento precoce </a:t>
            </a: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(nei contesti famiglia, scuola e spazio sociale) </a:t>
            </a: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Creare le basi per l’implementazione del rilevamento e intervento precoce</a:t>
            </a: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Promuovere progetti di rilevamento e intervento precoce rivolti giovani vulnerabili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0" y="0"/>
            <a:ext cx="9142560" cy="14162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FFFFFF"/>
                </a:solidFill>
                <a:latin typeface="Calibri"/>
                <a:ea typeface="DejaVu Sans"/>
              </a:rPr>
              <a:t>Tappe dell’intervento precoce</a:t>
            </a:r>
            <a:endParaRPr lang="it-IT" sz="4400" b="0" strike="noStrike" spc="-1"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198000" y="1583640"/>
            <a:ext cx="5080680" cy="511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6600"/>
                </a:solidFill>
                <a:latin typeface="Calibri"/>
                <a:ea typeface="DejaVu Sans"/>
              </a:rPr>
              <a:t>INTERVENIRE</a:t>
            </a:r>
            <a:r>
              <a:rPr lang="it-IT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(chi interviene, aprire un dialogo con il giovane, sostenere/accompagnare il giovane, intervenire con il gruppo, rimanere disponibile e in osservazione)</a:t>
            </a:r>
            <a:endParaRPr lang="it-IT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3200" b="0" strike="noStrike" spc="-1">
              <a:latin typeface="Arial"/>
            </a:endParaRPr>
          </a:p>
        </p:txBody>
      </p:sp>
      <p:pic>
        <p:nvPicPr>
          <p:cNvPr id="284" name="Immagine 338"/>
          <p:cNvPicPr/>
          <p:nvPr/>
        </p:nvPicPr>
        <p:blipFill>
          <a:blip r:embed="rId2"/>
          <a:stretch/>
        </p:blipFill>
        <p:spPr>
          <a:xfrm>
            <a:off x="5279040" y="1583640"/>
            <a:ext cx="3756240" cy="308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0" y="0"/>
            <a:ext cx="9142560" cy="14162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FFFFFF"/>
                </a:solidFill>
                <a:latin typeface="Calibri"/>
                <a:ea typeface="DejaVu Sans"/>
              </a:rPr>
              <a:t>Tappe dell’intervento precoce</a:t>
            </a:r>
            <a:endParaRPr lang="it-IT" sz="4400" b="0" strike="noStrike" spc="-1">
              <a:latin typeface="Arial"/>
            </a:endParaRPr>
          </a:p>
        </p:txBody>
      </p:sp>
      <p:sp>
        <p:nvSpPr>
          <p:cNvPr id="286" name="CustomShape 2"/>
          <p:cNvSpPr/>
          <p:nvPr/>
        </p:nvSpPr>
        <p:spPr>
          <a:xfrm>
            <a:off x="585000" y="1695960"/>
            <a:ext cx="8362440" cy="516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200" b="1" strike="noStrike" spc="-1">
                <a:solidFill>
                  <a:srgbClr val="FF6600"/>
                </a:solidFill>
                <a:latin typeface="Calibri"/>
                <a:ea typeface="DejaVu Sans"/>
              </a:rPr>
              <a:t>ATTIVARE LA RETE DI SOSTEGNO</a:t>
            </a: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risposta più rapida -&gt; migliore risultato</a:t>
            </a:r>
            <a:endParaRPr lang="it-IT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3200" b="0" strike="noStrike" spc="-1">
              <a:latin typeface="Arial"/>
            </a:endParaRPr>
          </a:p>
        </p:txBody>
      </p:sp>
      <p:pic>
        <p:nvPicPr>
          <p:cNvPr id="287" name="Picture 2"/>
          <p:cNvPicPr/>
          <p:nvPr/>
        </p:nvPicPr>
        <p:blipFill>
          <a:blip r:embed="rId2"/>
          <a:stretch/>
        </p:blipFill>
        <p:spPr>
          <a:xfrm>
            <a:off x="2650320" y="2349360"/>
            <a:ext cx="4232160" cy="2692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0" y="0"/>
            <a:ext cx="9143640" cy="1417320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CH" sz="4400" b="1" strike="noStrike" spc="-1">
                <a:solidFill>
                  <a:srgbClr val="17375E"/>
                </a:solidFill>
                <a:latin typeface="Calibri"/>
              </a:rPr>
              <a:t>COSA OFFRIAMO</a:t>
            </a:r>
            <a:endParaRPr lang="it-CH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TextShape 2"/>
          <p:cNvSpPr txBox="1"/>
          <p:nvPr/>
        </p:nvSpPr>
        <p:spPr>
          <a:xfrm>
            <a:off x="457200" y="1412640"/>
            <a:ext cx="8434800" cy="5112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it-CH" sz="2600" b="1" strike="noStrike" spc="-1">
                <a:solidFill>
                  <a:srgbClr val="000000"/>
                </a:solidFill>
                <a:latin typeface="Calibri"/>
              </a:rPr>
              <a:t>Sostegno di progetti comunitari </a:t>
            </a:r>
            <a:endParaRPr lang="it-CH" sz="26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it-CH" sz="2600" b="0" strike="noStrike" spc="-1">
                <a:solidFill>
                  <a:srgbClr val="000000"/>
                </a:solidFill>
                <a:latin typeface="Calibri"/>
              </a:rPr>
              <a:t>(nella sede scolastica, in una Città, etc.)</a:t>
            </a: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it-CH" sz="26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it-CH" sz="2600" b="1" strike="noStrike" spc="-1">
                <a:solidFill>
                  <a:srgbClr val="000000"/>
                </a:solidFill>
                <a:latin typeface="Calibri"/>
              </a:rPr>
              <a:t>Consulenza e Formazione</a:t>
            </a:r>
            <a:r>
              <a:rPr lang="it-CH" sz="2600" b="0" strike="noStrike" spc="-1">
                <a:solidFill>
                  <a:srgbClr val="000000"/>
                </a:solidFill>
                <a:latin typeface="Calibri"/>
              </a:rPr>
              <a:t> sul rilevamento e intervento precoce</a:t>
            </a: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it-CH" sz="2600" b="0" strike="noStrike" spc="-1">
                <a:solidFill>
                  <a:srgbClr val="000000"/>
                </a:solidFill>
                <a:latin typeface="Calibri"/>
              </a:rPr>
              <a:t>Sviluppo di progetti di ricerca fra pari</a:t>
            </a: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it-CH" sz="26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it-CH" sz="2600" b="0" strike="noStrike" spc="-1">
                <a:solidFill>
                  <a:srgbClr val="000000"/>
                </a:solidFill>
                <a:latin typeface="Calibri"/>
              </a:rPr>
              <a:t>Sostegno alla creazione delle </a:t>
            </a:r>
            <a:r>
              <a:rPr lang="it-CH" sz="2600" b="1" strike="noStrike" spc="-1">
                <a:solidFill>
                  <a:srgbClr val="000000"/>
                </a:solidFill>
                <a:latin typeface="Calibri"/>
              </a:rPr>
              <a:t>procedure condivise </a:t>
            </a:r>
            <a:r>
              <a:rPr lang="it-CH" sz="2600" b="0" strike="noStrike" spc="-1">
                <a:solidFill>
                  <a:srgbClr val="000000"/>
                </a:solidFill>
                <a:latin typeface="Calibri"/>
              </a:rPr>
              <a:t>di rilevamento e intervento precoce</a:t>
            </a: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it-CH" sz="26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it-CH" sz="2600" b="0" strike="noStrike" spc="-1">
                <a:solidFill>
                  <a:srgbClr val="000000"/>
                </a:solidFill>
                <a:latin typeface="Calibri"/>
              </a:rPr>
              <a:t>Progettazione e sviluppo di una </a:t>
            </a:r>
            <a:r>
              <a:rPr lang="it-CH" sz="2600" b="1" strike="noStrike" spc="-1">
                <a:solidFill>
                  <a:srgbClr val="000000"/>
                </a:solidFill>
                <a:latin typeface="Calibri"/>
              </a:rPr>
              <a:t>piattaforma di rete/scambio</a:t>
            </a:r>
            <a:endParaRPr lang="it-CH" sz="26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it-CH" sz="26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it-CH" sz="2600" b="0" strike="noStrike" spc="-1">
                <a:solidFill>
                  <a:srgbClr val="000000"/>
                </a:solidFill>
                <a:latin typeface="Calibri"/>
              </a:rPr>
              <a:t>Sviluppo e condivisione di </a:t>
            </a:r>
            <a:r>
              <a:rPr lang="it-CH" sz="2600" b="1" strike="noStrike" spc="-1">
                <a:solidFill>
                  <a:srgbClr val="000000"/>
                </a:solidFill>
                <a:latin typeface="Calibri"/>
              </a:rPr>
              <a:t>materiali </a:t>
            </a:r>
            <a:r>
              <a:rPr lang="it-CH" sz="26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it-CH" sz="26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it-CH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it-CH" sz="2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it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1" name="TextShape 2"/>
          <p:cNvSpPr txBox="1"/>
          <p:nvPr/>
        </p:nvSpPr>
        <p:spPr>
          <a:xfrm>
            <a:off x="576000" y="1800000"/>
            <a:ext cx="7344000" cy="367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it-IT" sz="6000" b="0" strike="noStrike" spc="-1">
              <a:latin typeface="Arial"/>
            </a:endParaRPr>
          </a:p>
          <a:p>
            <a:endParaRPr lang="it-IT" sz="6000" b="0" strike="noStrike" spc="-1">
              <a:latin typeface="Arial"/>
            </a:endParaRPr>
          </a:p>
          <a:p>
            <a:r>
              <a:rPr lang="it-IT" sz="4000" b="1" strike="noStrike" spc="-1">
                <a:solidFill>
                  <a:srgbClr val="000000"/>
                </a:solidFill>
                <a:latin typeface="Calibri"/>
              </a:rPr>
              <a:t>www.radixsvizzeraitaliana.ch</a:t>
            </a:r>
            <a:endParaRPr lang="it-IT" sz="4000" b="0" strike="noStrike" spc="-1">
              <a:latin typeface="Arial"/>
            </a:endParaRPr>
          </a:p>
          <a:p>
            <a:endParaRPr lang="it-IT" sz="4000" b="0" strike="noStrike" spc="-1">
              <a:latin typeface="Arial"/>
            </a:endParaRPr>
          </a:p>
          <a:p>
            <a:r>
              <a:rPr lang="it-IT" sz="6000" b="1" strike="noStrike" spc="-1">
                <a:solidFill>
                  <a:srgbClr val="000000"/>
                </a:solidFill>
                <a:latin typeface="Calibri"/>
              </a:rPr>
              <a:t>GRAZIE!</a:t>
            </a:r>
            <a:endParaRPr lang="it-IT" sz="6000" b="0" strike="noStrike" spc="-1">
              <a:latin typeface="Arial"/>
            </a:endParaRPr>
          </a:p>
        </p:txBody>
      </p:sp>
      <p:pic>
        <p:nvPicPr>
          <p:cNvPr id="292" name="Immagine 5"/>
          <p:cNvPicPr/>
          <p:nvPr/>
        </p:nvPicPr>
        <p:blipFill>
          <a:blip r:embed="rId2"/>
          <a:stretch/>
        </p:blipFill>
        <p:spPr>
          <a:xfrm>
            <a:off x="720000" y="859320"/>
            <a:ext cx="3867120" cy="1372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0" y="0"/>
            <a:ext cx="9143640" cy="1417320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CH" sz="4400" b="1" strike="noStrike" spc="-1">
                <a:solidFill>
                  <a:srgbClr val="17375E"/>
                </a:solidFill>
                <a:latin typeface="Calibri"/>
              </a:rPr>
              <a:t>Definizione di intervento precoce</a:t>
            </a:r>
            <a:endParaRPr lang="it-CH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  <a:spcBef>
                <a:spcPts val="641"/>
              </a:spcBef>
            </a:pPr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L’intervento precoce è un approccio di </a:t>
            </a:r>
            <a:r>
              <a:rPr lang="it-CH" sz="3200" b="1" strike="noStrike" spc="-1">
                <a:solidFill>
                  <a:srgbClr val="000000"/>
                </a:solidFill>
                <a:latin typeface="Calibri"/>
              </a:rPr>
              <a:t>prevenzione e promozione della salute </a:t>
            </a: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che mira a mettere in atto interventi multidisciplinari per identificare e migliorare situazioni di </a:t>
            </a:r>
            <a:r>
              <a:rPr lang="it-CH" sz="3200" b="1" strike="noStrike" spc="-1">
                <a:solidFill>
                  <a:srgbClr val="000000"/>
                </a:solidFill>
                <a:latin typeface="Calibri"/>
              </a:rPr>
              <a:t>vulnerabilità</a:t>
            </a: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 in giovani che potrebbero evolvere in </a:t>
            </a:r>
            <a:r>
              <a:rPr lang="it-CH" sz="3200" b="1" strike="noStrike" spc="-1">
                <a:solidFill>
                  <a:srgbClr val="000000"/>
                </a:solidFill>
                <a:latin typeface="Calibri"/>
              </a:rPr>
              <a:t>situazioni di rischio </a:t>
            </a: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e </a:t>
            </a:r>
            <a:r>
              <a:rPr lang="it-CH" sz="3200" b="1" strike="noStrike" spc="-1">
                <a:solidFill>
                  <a:srgbClr val="000000"/>
                </a:solidFill>
                <a:latin typeface="Calibri"/>
              </a:rPr>
              <a:t>comportamenti problematici</a:t>
            </a:r>
            <a:endParaRPr lang="it-CH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-17280" y="6499800"/>
            <a:ext cx="9160920" cy="357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4"/>
          <p:cNvSpPr/>
          <p:nvPr/>
        </p:nvSpPr>
        <p:spPr>
          <a:xfrm>
            <a:off x="-17280" y="0"/>
            <a:ext cx="9160920" cy="1417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FFFFFF"/>
                </a:solidFill>
                <a:latin typeface="Calibri"/>
              </a:rPr>
              <a:t>Definizione di intervento precoce</a:t>
            </a:r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0" y="0"/>
            <a:ext cx="9143640" cy="1417320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CH" sz="4400" b="1" strike="noStrike" spc="-1">
                <a:solidFill>
                  <a:srgbClr val="17375E"/>
                </a:solidFill>
                <a:latin typeface="Calibri"/>
              </a:rPr>
              <a:t>Definizione di intervento precoce</a:t>
            </a:r>
            <a:endParaRPr lang="it-CH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Davanti ai problemi dei giovani si pensa alla prevenzione (evitare) e alla presa a carico (trattare le difficoltà). Es. Consumo di sostanze: prevenzione delle dipendenze e presa a carico delle situazione problematiche.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it-CH" sz="3200" b="0" strike="noStrike" spc="-1">
                <a:solidFill>
                  <a:srgbClr val="000000"/>
                </a:solidFill>
                <a:latin typeface="Calibri"/>
              </a:rPr>
              <a:t>Il modello del rilevamento e intervento precoce intende invece integrare la promozione della salute, la prevenzione, il rilevamento e intervento precoce, e la presa a carico in modo globale.</a:t>
            </a:r>
          </a:p>
        </p:txBody>
      </p:sp>
      <p:sp>
        <p:nvSpPr>
          <p:cNvPr id="143" name="CustomShape 3"/>
          <p:cNvSpPr/>
          <p:nvPr/>
        </p:nvSpPr>
        <p:spPr>
          <a:xfrm>
            <a:off x="-17280" y="0"/>
            <a:ext cx="9160920" cy="1417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FFFFFF"/>
                </a:solidFill>
                <a:latin typeface="Calibri"/>
              </a:rPr>
              <a:t>Un approccio globale</a:t>
            </a:r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2"/>
          <p:cNvPicPr/>
          <p:nvPr/>
        </p:nvPicPr>
        <p:blipFill>
          <a:blip r:embed="rId2"/>
          <a:stretch/>
        </p:blipFill>
        <p:spPr>
          <a:xfrm>
            <a:off x="1179720" y="404640"/>
            <a:ext cx="6674400" cy="6071400"/>
          </a:xfrm>
          <a:prstGeom prst="rect">
            <a:avLst/>
          </a:prstGeom>
          <a:ln>
            <a:noFill/>
          </a:ln>
        </p:spPr>
      </p:pic>
      <p:sp>
        <p:nvSpPr>
          <p:cNvPr id="145" name="CustomShape 1"/>
          <p:cNvSpPr/>
          <p:nvPr/>
        </p:nvSpPr>
        <p:spPr>
          <a:xfrm>
            <a:off x="482760" y="2061000"/>
            <a:ext cx="1728000" cy="266400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2"/>
          <p:cNvSpPr/>
          <p:nvPr/>
        </p:nvSpPr>
        <p:spPr>
          <a:xfrm>
            <a:off x="118080" y="4149000"/>
            <a:ext cx="1054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comunità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6126120" y="872280"/>
            <a:ext cx="1728000" cy="93564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CustomShape 4"/>
          <p:cNvSpPr/>
          <p:nvPr/>
        </p:nvSpPr>
        <p:spPr>
          <a:xfrm>
            <a:off x="6883920" y="1628640"/>
            <a:ext cx="1415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professionisti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49" name="CustomShape 5"/>
          <p:cNvSpPr/>
          <p:nvPr/>
        </p:nvSpPr>
        <p:spPr>
          <a:xfrm>
            <a:off x="6990120" y="2584440"/>
            <a:ext cx="209232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L’approccio dell’intervento precoce, secondo la </a:t>
            </a:r>
            <a:r>
              <a:rPr lang="it-IT" sz="1800" b="1" strike="noStrike" spc="-1">
                <a:solidFill>
                  <a:srgbClr val="000000"/>
                </a:solidFill>
                <a:latin typeface="Calibri"/>
              </a:rPr>
              <a:t>Carta di Olten</a:t>
            </a: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,  è un processo globale che include quattro fasi </a:t>
            </a:r>
            <a:endParaRPr lang="it-IT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4930920" y="1519200"/>
            <a:ext cx="1773360" cy="4737240"/>
          </a:xfrm>
          <a:prstGeom prst="roundRect">
            <a:avLst>
              <a:gd name="adj" fmla="val 16667"/>
            </a:avLst>
          </a:prstGeom>
          <a:solidFill>
            <a:srgbClr val="E1F2F3"/>
          </a:solidFill>
          <a:ln w="9360">
            <a:solidFill>
              <a:srgbClr val="1F497D"/>
            </a:solidFill>
            <a:round/>
          </a:ln>
          <a:effectLst>
            <a:outerShdw dist="35638" dir="2700000">
              <a:srgbClr val="EEECE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2"/>
          <p:cNvSpPr/>
          <p:nvPr/>
        </p:nvSpPr>
        <p:spPr>
          <a:xfrm>
            <a:off x="5704560" y="2957040"/>
            <a:ext cx="203400" cy="35784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FF0000"/>
          </a:solidFill>
          <a:ln w="9360"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3"/>
          <p:cNvSpPr/>
          <p:nvPr/>
        </p:nvSpPr>
        <p:spPr>
          <a:xfrm>
            <a:off x="5124240" y="1734840"/>
            <a:ext cx="1363680" cy="1217880"/>
          </a:xfrm>
          <a:prstGeom prst="ellipse">
            <a:avLst/>
          </a:prstGeom>
          <a:solidFill>
            <a:srgbClr val="FF0000"/>
          </a:solidFill>
          <a:ln w="9360">
            <a:round/>
          </a:ln>
          <a:effectLst>
            <a:outerShdw dist="35638" dir="2700000">
              <a:srgbClr val="EEECE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4"/>
          <p:cNvSpPr/>
          <p:nvPr/>
        </p:nvSpPr>
        <p:spPr>
          <a:xfrm>
            <a:off x="5151240" y="3295440"/>
            <a:ext cx="1363680" cy="1219680"/>
          </a:xfrm>
          <a:prstGeom prst="ellipse">
            <a:avLst/>
          </a:prstGeom>
          <a:solidFill>
            <a:srgbClr val="F5EA07"/>
          </a:solidFill>
          <a:ln w="9360">
            <a:round/>
          </a:ln>
          <a:effectLst>
            <a:outerShdw dist="35638" dir="2700000">
              <a:srgbClr val="EEECE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5"/>
          <p:cNvSpPr/>
          <p:nvPr/>
        </p:nvSpPr>
        <p:spPr>
          <a:xfrm>
            <a:off x="5151240" y="4751280"/>
            <a:ext cx="1368000" cy="1233000"/>
          </a:xfrm>
          <a:prstGeom prst="ellipse">
            <a:avLst/>
          </a:prstGeom>
          <a:solidFill>
            <a:srgbClr val="00B050"/>
          </a:solidFill>
          <a:ln w="9360">
            <a:round/>
          </a:ln>
          <a:effectLst>
            <a:outerShdw dist="35638" dir="2700000">
              <a:srgbClr val="EEECE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Line 6"/>
          <p:cNvSpPr/>
          <p:nvPr/>
        </p:nvSpPr>
        <p:spPr>
          <a:xfrm flipV="1">
            <a:off x="5560560" y="3022920"/>
            <a:ext cx="614520" cy="215280"/>
          </a:xfrm>
          <a:prstGeom prst="line">
            <a:avLst/>
          </a:prstGeom>
          <a:ln w="2844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Line 7"/>
          <p:cNvSpPr/>
          <p:nvPr/>
        </p:nvSpPr>
        <p:spPr>
          <a:xfrm>
            <a:off x="5510880" y="3024360"/>
            <a:ext cx="546120" cy="215280"/>
          </a:xfrm>
          <a:prstGeom prst="line">
            <a:avLst/>
          </a:prstGeom>
          <a:ln w="2844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8"/>
          <p:cNvSpPr/>
          <p:nvPr/>
        </p:nvSpPr>
        <p:spPr>
          <a:xfrm>
            <a:off x="446760" y="1976400"/>
            <a:ext cx="4102920" cy="1311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/>
          <a:lstStyle/>
          <a:p>
            <a:pPr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Abbandono della scuola o dell’apprendistato, disoccupazione, violenza,  delinquenza, problemi di dipendenza, problemi psichici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58" name="CustomShape 9"/>
          <p:cNvSpPr/>
          <p:nvPr/>
        </p:nvSpPr>
        <p:spPr>
          <a:xfrm>
            <a:off x="214200" y="2928960"/>
            <a:ext cx="4722840" cy="279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10"/>
          <p:cNvSpPr/>
          <p:nvPr/>
        </p:nvSpPr>
        <p:spPr>
          <a:xfrm>
            <a:off x="214200" y="3002040"/>
            <a:ext cx="4646880" cy="2722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11"/>
          <p:cNvSpPr/>
          <p:nvPr/>
        </p:nvSpPr>
        <p:spPr>
          <a:xfrm>
            <a:off x="500040" y="3724200"/>
            <a:ext cx="3595680" cy="918720"/>
          </a:xfrm>
          <a:prstGeom prst="rect">
            <a:avLst/>
          </a:prstGeom>
          <a:solidFill>
            <a:srgbClr val="FFFF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/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A rischio: 10 - 20%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Svizzera: 60‘000 – 120‘000 (12-18 anni)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61" name="CustomShape 12"/>
          <p:cNvSpPr/>
          <p:nvPr/>
        </p:nvSpPr>
        <p:spPr>
          <a:xfrm>
            <a:off x="4961160" y="3531240"/>
            <a:ext cx="1731600" cy="81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6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Rilevamento </a:t>
            </a:r>
            <a:endParaRPr lang="it-IT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6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ed intervento</a:t>
            </a:r>
            <a:endParaRPr lang="it-IT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6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precoce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62" name="CustomShape 13"/>
          <p:cNvSpPr/>
          <p:nvPr/>
        </p:nvSpPr>
        <p:spPr>
          <a:xfrm>
            <a:off x="498600" y="5378400"/>
            <a:ext cx="3595680" cy="644400"/>
          </a:xfrm>
          <a:prstGeom prst="rect">
            <a:avLst/>
          </a:prstGeom>
          <a:solidFill>
            <a:srgbClr val="00B05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/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Nessun rischio: 80% - 90%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</p:txBody>
      </p:sp>
      <p:sp>
        <p:nvSpPr>
          <p:cNvPr id="163" name="CustomShape 14"/>
          <p:cNvSpPr/>
          <p:nvPr/>
        </p:nvSpPr>
        <p:spPr>
          <a:xfrm>
            <a:off x="7020360" y="3595320"/>
            <a:ext cx="1870920" cy="1017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15"/>
          <p:cNvSpPr/>
          <p:nvPr/>
        </p:nvSpPr>
        <p:spPr>
          <a:xfrm>
            <a:off x="0" y="0"/>
            <a:ext cx="9142560" cy="14162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663300"/>
                </a:solidFill>
                <a:latin typeface="Calibri"/>
                <a:ea typeface="DejaVu Sans"/>
              </a:rPr>
              <a:t>Giovani e Intervento Precoce</a:t>
            </a:r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1713960" y="2039040"/>
            <a:ext cx="4463280" cy="520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159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ts val="159"/>
              </a:lnSpc>
            </a:pPr>
            <a:endParaRPr lang="it-IT" sz="1800" b="0" strike="noStrike" spc="-1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0" y="0"/>
            <a:ext cx="9142560" cy="14162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663300"/>
                </a:solidFill>
                <a:latin typeface="Calibri"/>
                <a:ea typeface="DejaVu Sans"/>
              </a:rPr>
              <a:t>Vulnerabilità</a:t>
            </a:r>
            <a:endParaRPr lang="it-IT" sz="4400" b="0" strike="noStrike" spc="-1">
              <a:latin typeface="Arial"/>
            </a:endParaRPr>
          </a:p>
        </p:txBody>
      </p:sp>
      <p:pic>
        <p:nvPicPr>
          <p:cNvPr id="167" name="Immagine 253"/>
          <p:cNvPicPr/>
          <p:nvPr/>
        </p:nvPicPr>
        <p:blipFill>
          <a:blip r:embed="rId2"/>
          <a:stretch/>
        </p:blipFill>
        <p:spPr>
          <a:xfrm>
            <a:off x="4608000" y="1944000"/>
            <a:ext cx="4094280" cy="3671280"/>
          </a:xfrm>
          <a:prstGeom prst="rect">
            <a:avLst/>
          </a:prstGeom>
          <a:ln>
            <a:noFill/>
          </a:ln>
        </p:spPr>
      </p:pic>
      <p:sp>
        <p:nvSpPr>
          <p:cNvPr id="168" name="CustomShape 3"/>
          <p:cNvSpPr/>
          <p:nvPr/>
        </p:nvSpPr>
        <p:spPr>
          <a:xfrm>
            <a:off x="337680" y="1668240"/>
            <a:ext cx="4571640" cy="42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159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it-IT" sz="2000" b="0" strike="noStrike" spc="-1">
                <a:solidFill>
                  <a:srgbClr val="663300"/>
                </a:solidFill>
                <a:latin typeface="Calibri"/>
              </a:rPr>
              <a:t>Si parla di un giovane in situazione di vulnerabilità quando, in un particolare momento, alcuni </a:t>
            </a:r>
            <a:r>
              <a:rPr lang="it-IT" sz="2000" b="1" strike="noStrike" spc="-1">
                <a:solidFill>
                  <a:srgbClr val="663300"/>
                </a:solidFill>
                <a:latin typeface="Calibri"/>
              </a:rPr>
              <a:t>fattori di rischio,</a:t>
            </a:r>
            <a:r>
              <a:rPr lang="it-IT" sz="2000" b="0" strike="noStrike" spc="-1">
                <a:solidFill>
                  <a:srgbClr val="663300"/>
                </a:solidFill>
                <a:latin typeface="Calibri"/>
              </a:rPr>
              <a:t> personali o del contesto, </a:t>
            </a:r>
            <a:r>
              <a:rPr lang="it-IT" sz="2000" b="1" strike="noStrike" spc="-1">
                <a:solidFill>
                  <a:srgbClr val="663300"/>
                </a:solidFill>
                <a:latin typeface="Calibri"/>
              </a:rPr>
              <a:t>non</a:t>
            </a:r>
            <a:r>
              <a:rPr lang="it-IT" sz="2000" b="0" strike="noStrike" spc="-1">
                <a:solidFill>
                  <a:srgbClr val="663300"/>
                </a:solidFill>
                <a:latin typeface="Calibri"/>
              </a:rPr>
              <a:t> possono essere </a:t>
            </a:r>
            <a:r>
              <a:rPr lang="it-IT" sz="2000" b="1" strike="noStrike" spc="-1">
                <a:solidFill>
                  <a:srgbClr val="663300"/>
                </a:solidFill>
                <a:latin typeface="Calibri"/>
              </a:rPr>
              <a:t>controbilanciati</a:t>
            </a:r>
            <a:r>
              <a:rPr lang="it-IT" sz="2000" b="0" strike="noStrike" spc="-1">
                <a:solidFill>
                  <a:srgbClr val="663300"/>
                </a:solidFill>
                <a:latin typeface="Calibri"/>
              </a:rPr>
              <a:t> da </a:t>
            </a:r>
            <a:r>
              <a:rPr lang="it-IT" sz="2000" b="1" strike="noStrike" spc="-1">
                <a:solidFill>
                  <a:srgbClr val="663300"/>
                </a:solidFill>
                <a:latin typeface="Calibri"/>
              </a:rPr>
              <a:t>fattori di protezione</a:t>
            </a:r>
            <a:r>
              <a:rPr lang="it-IT" sz="2000" b="0" strike="noStrike" spc="-1">
                <a:solidFill>
                  <a:srgbClr val="663300"/>
                </a:solidFill>
                <a:latin typeface="Calibri"/>
              </a:rPr>
              <a:t> a sua disposizione, aumentando così la probabilità di sviluppare delle problematiche per la salute</a:t>
            </a:r>
            <a:endParaRPr lang="it-IT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1793</Words>
  <Application>Microsoft Office PowerPoint</Application>
  <PresentationFormat>Presentazione su schermo (4:3)</PresentationFormat>
  <Paragraphs>212</Paragraphs>
  <Slides>43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43</vt:i4>
      </vt:variant>
    </vt:vector>
  </HeadingPairs>
  <TitlesOfParts>
    <vt:vector size="46" baseType="lpstr">
      <vt:lpstr>Office Theme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Vincenza Guarnaccia</dc:creator>
  <cp:lastModifiedBy>Perucchi Manuela / sssa008</cp:lastModifiedBy>
  <cp:revision>38</cp:revision>
  <dcterms:created xsi:type="dcterms:W3CDTF">2016-09-01T12:48:55Z</dcterms:created>
  <dcterms:modified xsi:type="dcterms:W3CDTF">2019-01-16T16:12:31Z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46</vt:i4>
  </property>
</Properties>
</file>