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6" r:id="rId3"/>
    <p:sldId id="256" r:id="rId4"/>
    <p:sldId id="258" r:id="rId5"/>
    <p:sldId id="264" r:id="rId6"/>
    <p:sldId id="259" r:id="rId7"/>
    <p:sldId id="265" r:id="rId8"/>
    <p:sldId id="262" r:id="rId9"/>
    <p:sldId id="268" r:id="rId10"/>
    <p:sldId id="269" r:id="rId11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4" autoAdjust="0"/>
    <p:restoredTop sz="94676"/>
  </p:normalViewPr>
  <p:slideViewPr>
    <p:cSldViewPr snapToGrid="0" snapToObjects="1">
      <p:cViewPr>
        <p:scale>
          <a:sx n="94" d="100"/>
          <a:sy n="94" d="100"/>
        </p:scale>
        <p:origin x="-10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857F-972C-DF4B-A0EE-E327282D59FA}" type="datetimeFigureOut">
              <a:rPr lang="it-IT" smtClean="0"/>
              <a:t>20/09/2016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2F3F-1B1C-FC46-8DE4-5EAB26A6E1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2350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Fare clic per modificare gli stili del testo dello schema</a:t>
            </a:r>
          </a:p>
          <a:p>
            <a:pPr lvl="1"/>
            <a:r>
              <a:rPr lang="de-CH" smtClean="0"/>
              <a:t>Secondo livello</a:t>
            </a:r>
          </a:p>
          <a:p>
            <a:pPr lvl="2"/>
            <a:r>
              <a:rPr lang="de-CH" smtClean="0"/>
              <a:t>Terzo livello</a:t>
            </a:r>
          </a:p>
          <a:p>
            <a:pPr lvl="3"/>
            <a:r>
              <a:rPr lang="de-CH" smtClean="0"/>
              <a:t>Quarto livello</a:t>
            </a:r>
          </a:p>
          <a:p>
            <a:pPr lvl="4"/>
            <a:r>
              <a:rPr lang="de-CH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857F-972C-DF4B-A0EE-E327282D59FA}" type="datetimeFigureOut">
              <a:rPr lang="it-IT" smtClean="0"/>
              <a:t>20/09/2016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2F3F-1B1C-FC46-8DE4-5EAB26A6E1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3800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 smtClean="0"/>
              <a:t>Fare clic per modificare gli stili del testo dello schema</a:t>
            </a:r>
          </a:p>
          <a:p>
            <a:pPr lvl="1"/>
            <a:r>
              <a:rPr lang="de-CH" smtClean="0"/>
              <a:t>Secondo livello</a:t>
            </a:r>
          </a:p>
          <a:p>
            <a:pPr lvl="2"/>
            <a:r>
              <a:rPr lang="de-CH" smtClean="0"/>
              <a:t>Terzo livello</a:t>
            </a:r>
          </a:p>
          <a:p>
            <a:pPr lvl="3"/>
            <a:r>
              <a:rPr lang="de-CH" smtClean="0"/>
              <a:t>Quarto livello</a:t>
            </a:r>
          </a:p>
          <a:p>
            <a:pPr lvl="4"/>
            <a:r>
              <a:rPr lang="de-CH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857F-972C-DF4B-A0EE-E327282D59FA}" type="datetimeFigureOut">
              <a:rPr lang="it-IT" smtClean="0"/>
              <a:t>20/09/2016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2F3F-1B1C-FC46-8DE4-5EAB26A6E1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0114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Fare clic per modificare gli stili del testo dello schema</a:t>
            </a:r>
          </a:p>
          <a:p>
            <a:pPr lvl="1"/>
            <a:r>
              <a:rPr lang="de-CH" smtClean="0"/>
              <a:t>Secondo livello</a:t>
            </a:r>
          </a:p>
          <a:p>
            <a:pPr lvl="2"/>
            <a:r>
              <a:rPr lang="de-CH" smtClean="0"/>
              <a:t>Terzo livello</a:t>
            </a:r>
          </a:p>
          <a:p>
            <a:pPr lvl="3"/>
            <a:r>
              <a:rPr lang="de-CH" smtClean="0"/>
              <a:t>Quarto livello</a:t>
            </a:r>
          </a:p>
          <a:p>
            <a:pPr lvl="4"/>
            <a:r>
              <a:rPr lang="de-CH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857F-972C-DF4B-A0EE-E327282D59FA}" type="datetimeFigureOut">
              <a:rPr lang="it-IT" smtClean="0"/>
              <a:t>20/09/2016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2F3F-1B1C-FC46-8DE4-5EAB26A6E1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591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857F-972C-DF4B-A0EE-E327282D59FA}" type="datetimeFigureOut">
              <a:rPr lang="it-IT" smtClean="0"/>
              <a:t>20/09/2016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2F3F-1B1C-FC46-8DE4-5EAB26A6E1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5736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Fare clic per modificare gli stili del testo dello schema</a:t>
            </a:r>
          </a:p>
          <a:p>
            <a:pPr lvl="1"/>
            <a:r>
              <a:rPr lang="de-CH" smtClean="0"/>
              <a:t>Secondo livello</a:t>
            </a:r>
          </a:p>
          <a:p>
            <a:pPr lvl="2"/>
            <a:r>
              <a:rPr lang="de-CH" smtClean="0"/>
              <a:t>Terzo livello</a:t>
            </a:r>
          </a:p>
          <a:p>
            <a:pPr lvl="3"/>
            <a:r>
              <a:rPr lang="de-CH" smtClean="0"/>
              <a:t>Quarto livello</a:t>
            </a:r>
          </a:p>
          <a:p>
            <a:pPr lvl="4"/>
            <a:r>
              <a:rPr lang="de-CH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Fare clic per modificare gli stili del testo dello schema</a:t>
            </a:r>
          </a:p>
          <a:p>
            <a:pPr lvl="1"/>
            <a:r>
              <a:rPr lang="de-CH" smtClean="0"/>
              <a:t>Secondo livello</a:t>
            </a:r>
          </a:p>
          <a:p>
            <a:pPr lvl="2"/>
            <a:r>
              <a:rPr lang="de-CH" smtClean="0"/>
              <a:t>Terzo livello</a:t>
            </a:r>
          </a:p>
          <a:p>
            <a:pPr lvl="3"/>
            <a:r>
              <a:rPr lang="de-CH" smtClean="0"/>
              <a:t>Quarto livello</a:t>
            </a:r>
          </a:p>
          <a:p>
            <a:pPr lvl="4"/>
            <a:r>
              <a:rPr lang="de-CH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857F-972C-DF4B-A0EE-E327282D59FA}" type="datetimeFigureOut">
              <a:rPr lang="it-IT" smtClean="0"/>
              <a:t>20/09/2016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2F3F-1B1C-FC46-8DE4-5EAB26A6E1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1848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Fare clic per modificare gli stili del testo dello schema</a:t>
            </a:r>
          </a:p>
          <a:p>
            <a:pPr lvl="1"/>
            <a:r>
              <a:rPr lang="de-CH" smtClean="0"/>
              <a:t>Secondo livello</a:t>
            </a:r>
          </a:p>
          <a:p>
            <a:pPr lvl="2"/>
            <a:r>
              <a:rPr lang="de-CH" smtClean="0"/>
              <a:t>Terzo livello</a:t>
            </a:r>
          </a:p>
          <a:p>
            <a:pPr lvl="3"/>
            <a:r>
              <a:rPr lang="de-CH" smtClean="0"/>
              <a:t>Quarto livello</a:t>
            </a:r>
          </a:p>
          <a:p>
            <a:pPr lvl="4"/>
            <a:r>
              <a:rPr lang="de-CH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Fare clic per modificare gli stili del testo dello schema</a:t>
            </a:r>
          </a:p>
          <a:p>
            <a:pPr lvl="1"/>
            <a:r>
              <a:rPr lang="de-CH" smtClean="0"/>
              <a:t>Secondo livello</a:t>
            </a:r>
          </a:p>
          <a:p>
            <a:pPr lvl="2"/>
            <a:r>
              <a:rPr lang="de-CH" smtClean="0"/>
              <a:t>Terzo livello</a:t>
            </a:r>
          </a:p>
          <a:p>
            <a:pPr lvl="3"/>
            <a:r>
              <a:rPr lang="de-CH" smtClean="0"/>
              <a:t>Quarto livello</a:t>
            </a:r>
          </a:p>
          <a:p>
            <a:pPr lvl="4"/>
            <a:r>
              <a:rPr lang="de-CH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857F-972C-DF4B-A0EE-E327282D59FA}" type="datetimeFigureOut">
              <a:rPr lang="it-IT" smtClean="0"/>
              <a:t>20/09/2016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2F3F-1B1C-FC46-8DE4-5EAB26A6E1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782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857F-972C-DF4B-A0EE-E327282D59FA}" type="datetimeFigureOut">
              <a:rPr lang="it-IT" smtClean="0"/>
              <a:t>20/09/2016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2F3F-1B1C-FC46-8DE4-5EAB26A6E1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111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857F-972C-DF4B-A0EE-E327282D59FA}" type="datetimeFigureOut">
              <a:rPr lang="it-IT" smtClean="0"/>
              <a:t>20/09/2016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2F3F-1B1C-FC46-8DE4-5EAB26A6E1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9772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Fare clic per modificare gli stili del testo dello schema</a:t>
            </a:r>
          </a:p>
          <a:p>
            <a:pPr lvl="1"/>
            <a:r>
              <a:rPr lang="de-CH" smtClean="0"/>
              <a:t>Secondo livello</a:t>
            </a:r>
          </a:p>
          <a:p>
            <a:pPr lvl="2"/>
            <a:r>
              <a:rPr lang="de-CH" smtClean="0"/>
              <a:t>Terzo livello</a:t>
            </a:r>
          </a:p>
          <a:p>
            <a:pPr lvl="3"/>
            <a:r>
              <a:rPr lang="de-CH" smtClean="0"/>
              <a:t>Quarto livello</a:t>
            </a:r>
          </a:p>
          <a:p>
            <a:pPr lvl="4"/>
            <a:r>
              <a:rPr lang="de-CH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857F-972C-DF4B-A0EE-E327282D59FA}" type="datetimeFigureOut">
              <a:rPr lang="it-IT" smtClean="0"/>
              <a:t>20/09/2016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2F3F-1B1C-FC46-8DE4-5EAB26A6E1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9390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857F-972C-DF4B-A0EE-E327282D59FA}" type="datetimeFigureOut">
              <a:rPr lang="it-IT" smtClean="0"/>
              <a:t>20/09/2016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2F3F-1B1C-FC46-8DE4-5EAB26A6E1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596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383216"/>
            <a:ext cx="8229600" cy="605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 dirty="0" err="1" smtClean="0"/>
              <a:t>Fare</a:t>
            </a:r>
            <a:r>
              <a:rPr lang="de-CH" dirty="0" smtClean="0"/>
              <a:t> </a:t>
            </a:r>
            <a:r>
              <a:rPr lang="de-CH" dirty="0" err="1" smtClean="0"/>
              <a:t>clic</a:t>
            </a:r>
            <a:r>
              <a:rPr lang="de-CH" dirty="0" smtClean="0"/>
              <a:t> per </a:t>
            </a:r>
            <a:r>
              <a:rPr lang="de-CH" dirty="0" err="1" smtClean="0"/>
              <a:t>modificare</a:t>
            </a:r>
            <a:r>
              <a:rPr lang="de-CH" dirty="0" smtClean="0"/>
              <a:t> </a:t>
            </a:r>
            <a:r>
              <a:rPr lang="de-CH" dirty="0" err="1" smtClean="0"/>
              <a:t>stile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dirty="0" err="1" smtClean="0"/>
              <a:t>Fare</a:t>
            </a:r>
            <a:r>
              <a:rPr lang="de-CH" dirty="0" smtClean="0"/>
              <a:t> </a:t>
            </a:r>
            <a:r>
              <a:rPr lang="de-CH" dirty="0" err="1" smtClean="0"/>
              <a:t>clic</a:t>
            </a:r>
            <a:r>
              <a:rPr lang="de-CH" dirty="0" smtClean="0"/>
              <a:t> per </a:t>
            </a:r>
            <a:r>
              <a:rPr lang="de-CH" dirty="0" err="1" smtClean="0"/>
              <a:t>modificare</a:t>
            </a:r>
            <a:r>
              <a:rPr lang="de-CH" dirty="0" smtClean="0"/>
              <a:t> </a:t>
            </a:r>
            <a:r>
              <a:rPr lang="de-CH" dirty="0" err="1" smtClean="0"/>
              <a:t>gli</a:t>
            </a:r>
            <a:r>
              <a:rPr lang="de-CH" dirty="0" smtClean="0"/>
              <a:t> </a:t>
            </a:r>
            <a:r>
              <a:rPr lang="de-CH" dirty="0" err="1" smtClean="0"/>
              <a:t>stili</a:t>
            </a:r>
            <a:r>
              <a:rPr lang="de-CH" dirty="0" smtClean="0"/>
              <a:t> del </a:t>
            </a:r>
            <a:r>
              <a:rPr lang="de-CH" dirty="0" err="1" smtClean="0"/>
              <a:t>testo</a:t>
            </a:r>
            <a:r>
              <a:rPr lang="de-CH" dirty="0" smtClean="0"/>
              <a:t> </a:t>
            </a:r>
            <a:r>
              <a:rPr lang="de-CH" dirty="0" err="1" smtClean="0"/>
              <a:t>dello</a:t>
            </a:r>
            <a:r>
              <a:rPr lang="de-CH" dirty="0" smtClean="0"/>
              <a:t> </a:t>
            </a:r>
            <a:r>
              <a:rPr lang="de-CH" dirty="0" err="1" smtClean="0"/>
              <a:t>schema</a:t>
            </a:r>
            <a:endParaRPr lang="de-CH" dirty="0" smtClean="0"/>
          </a:p>
          <a:p>
            <a:pPr lvl="1"/>
            <a:r>
              <a:rPr lang="de-CH" dirty="0" err="1" smtClean="0"/>
              <a:t>Secondo</a:t>
            </a:r>
            <a:r>
              <a:rPr lang="de-CH" dirty="0" smtClean="0"/>
              <a:t> </a:t>
            </a:r>
            <a:r>
              <a:rPr lang="de-CH" dirty="0" err="1" smtClean="0"/>
              <a:t>livello</a:t>
            </a:r>
            <a:endParaRPr lang="de-CH" dirty="0" smtClean="0"/>
          </a:p>
          <a:p>
            <a:pPr lvl="2"/>
            <a:r>
              <a:rPr lang="de-CH" dirty="0" err="1" smtClean="0"/>
              <a:t>Terzo</a:t>
            </a:r>
            <a:r>
              <a:rPr lang="de-CH" dirty="0" smtClean="0"/>
              <a:t> </a:t>
            </a:r>
            <a:r>
              <a:rPr lang="de-CH" dirty="0" err="1" smtClean="0"/>
              <a:t>livello</a:t>
            </a:r>
            <a:endParaRPr lang="de-CH" dirty="0" smtClean="0"/>
          </a:p>
          <a:p>
            <a:pPr lvl="3"/>
            <a:r>
              <a:rPr lang="de-CH" dirty="0" smtClean="0"/>
              <a:t>Quarto </a:t>
            </a:r>
            <a:r>
              <a:rPr lang="de-CH" dirty="0" err="1" smtClean="0"/>
              <a:t>livello</a:t>
            </a:r>
            <a:endParaRPr lang="de-CH" dirty="0" smtClean="0"/>
          </a:p>
          <a:p>
            <a:pPr lvl="4"/>
            <a:r>
              <a:rPr lang="de-CH" dirty="0" err="1" smtClean="0"/>
              <a:t>Quinto</a:t>
            </a:r>
            <a:r>
              <a:rPr lang="de-CH" dirty="0" smtClean="0"/>
              <a:t> </a:t>
            </a:r>
            <a:r>
              <a:rPr lang="de-CH" dirty="0" err="1" smtClean="0"/>
              <a:t>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4C52857F-972C-DF4B-A0EE-E327282D59FA}" type="datetimeFigureOut">
              <a:rPr lang="it-IT" smtClean="0"/>
              <a:pPr/>
              <a:t>20/09/2016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96592F3F-1B1C-FC46-8DE4-5EAB26A6E1BA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7" name="Immagine 6" descr="Pgi-logo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340" y="383216"/>
            <a:ext cx="605460" cy="605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657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5800" y="2273851"/>
            <a:ext cx="7872896" cy="3126409"/>
          </a:xfrm>
        </p:spPr>
        <p:txBody>
          <a:bodyPr>
            <a:normAutofit fontScale="92500"/>
          </a:bodyPr>
          <a:lstStyle/>
          <a:p>
            <a:pPr algn="l"/>
            <a:r>
              <a:rPr lang="it-IT" b="1" dirty="0" smtClean="0">
                <a:solidFill>
                  <a:schemeClr val="tx1"/>
                </a:solidFill>
              </a:rPr>
              <a:t>Plurilinguismo e politiche d’assunzione Uno sguardo comparativo sui Grigioni</a:t>
            </a:r>
          </a:p>
          <a:p>
            <a:pPr algn="l"/>
            <a:endParaRPr lang="it-IT" dirty="0"/>
          </a:p>
          <a:p>
            <a:pPr algn="l"/>
            <a:r>
              <a:rPr lang="it-IT" b="1" dirty="0" smtClean="0">
                <a:solidFill>
                  <a:srgbClr val="000000"/>
                </a:solidFill>
              </a:rPr>
              <a:t>Sacha Zala</a:t>
            </a:r>
          </a:p>
          <a:p>
            <a:pPr algn="l"/>
            <a:r>
              <a:rPr lang="it-IT" dirty="0" smtClean="0"/>
              <a:t>Direttore dei Documenti Diplomatici Svizzeri già presidente della Pro Grigioni Italiano</a:t>
            </a:r>
            <a:endParaRPr lang="it-IT" dirty="0"/>
          </a:p>
        </p:txBody>
      </p:sp>
      <p:pic>
        <p:nvPicPr>
          <p:cNvPr id="6" name="Immagine 5" descr="Schermata 2016-09-13 alle 14.35.0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20261"/>
            <a:ext cx="5144605" cy="1336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85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83216"/>
            <a:ext cx="8229600" cy="842610"/>
          </a:xfrm>
        </p:spPr>
        <p:txBody>
          <a:bodyPr>
            <a:noAutofit/>
          </a:bodyPr>
          <a:lstStyle/>
          <a:p>
            <a:r>
              <a:rPr lang="it-IT" dirty="0"/>
              <a:t>Superare l’illusione dell’uguaglianza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57740"/>
            <a:ext cx="8229600" cy="46684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CH" sz="2400" dirty="0"/>
              <a:t>Angesichts der Tatsache, dass im Arbeitsalltag Deutsch und Französisch dominieren und </a:t>
            </a:r>
            <a:r>
              <a:rPr lang="it-CH" sz="2400" b="1" dirty="0"/>
              <a:t>die Italofonen über höhere Sprachkompetenzen verfügen müssen </a:t>
            </a:r>
            <a:r>
              <a:rPr lang="it-CH" sz="2400" dirty="0"/>
              <a:t>als ihre anderssprachigen KollegInnen, stellt sich zudem die Frage, wie diese sprachliche Mehrleistung der Italofonen auch offiziell stärker anzuerkennen </a:t>
            </a:r>
            <a:r>
              <a:rPr lang="it-CH" sz="2400" dirty="0" smtClean="0"/>
              <a:t>wäre.»</a:t>
            </a:r>
            <a:endParaRPr lang="it-IT" sz="2400" dirty="0"/>
          </a:p>
          <a:p>
            <a:pPr marL="0" indent="0">
              <a:buNone/>
            </a:pPr>
            <a:r>
              <a:rPr lang="it-IT" sz="2400" dirty="0"/>
              <a:t> 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en-US" sz="1200" i="1" dirty="0" err="1"/>
              <a:t>Mehrsprachigkeit</a:t>
            </a:r>
            <a:r>
              <a:rPr lang="en-US" sz="1200" i="1" dirty="0"/>
              <a:t> </a:t>
            </a:r>
            <a:r>
              <a:rPr lang="en-US" sz="1200" i="1" dirty="0" err="1"/>
              <a:t>verwalten</a:t>
            </a:r>
            <a:r>
              <a:rPr lang="en-US" sz="1200" i="1" dirty="0"/>
              <a:t>? </a:t>
            </a:r>
            <a:r>
              <a:rPr lang="en-US" sz="1200" i="1" dirty="0" err="1"/>
              <a:t>Spannungsfeld</a:t>
            </a:r>
            <a:r>
              <a:rPr lang="en-US" sz="1200" i="1" dirty="0"/>
              <a:t> </a:t>
            </a:r>
            <a:r>
              <a:rPr lang="en-US" sz="1200" i="1" dirty="0" err="1"/>
              <a:t>Personalrekrutierung</a:t>
            </a:r>
            <a:r>
              <a:rPr lang="en-US" sz="1200" i="1" dirty="0"/>
              <a:t> </a:t>
            </a:r>
            <a:r>
              <a:rPr lang="en-US" sz="1200" i="1" dirty="0" err="1"/>
              <a:t>beim</a:t>
            </a:r>
            <a:r>
              <a:rPr lang="en-US" sz="1200" i="1" dirty="0"/>
              <a:t> Bund</a:t>
            </a:r>
            <a:r>
              <a:rPr lang="it-IT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7693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83216"/>
            <a:ext cx="8229600" cy="823284"/>
          </a:xfrm>
        </p:spPr>
        <p:txBody>
          <a:bodyPr>
            <a:noAutofit/>
          </a:bodyPr>
          <a:lstStyle/>
          <a:p>
            <a:r>
              <a:rPr lang="it-IT" dirty="0" smtClean="0"/>
              <a:t>Il Grigionitaliano </a:t>
            </a:r>
            <a:br>
              <a:rPr lang="it-IT" dirty="0" smtClean="0"/>
            </a:br>
            <a:r>
              <a:rPr lang="it-IT" dirty="0" smtClean="0"/>
              <a:t>nella società e nelle istituzioni</a:t>
            </a:r>
            <a:endParaRPr lang="it-IT" dirty="0"/>
          </a:p>
        </p:txBody>
      </p:sp>
      <p:graphicFrame>
        <p:nvGraphicFramePr>
          <p:cNvPr id="4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771399"/>
              </p:ext>
            </p:extLst>
          </p:nvPr>
        </p:nvGraphicFramePr>
        <p:xfrm>
          <a:off x="457200" y="1455937"/>
          <a:ext cx="8229600" cy="4565980"/>
        </p:xfrm>
        <a:graphic>
          <a:graphicData uri="http://schemas.openxmlformats.org/drawingml/2006/table">
            <a:tbl>
              <a:tblPr/>
              <a:tblGrid>
                <a:gridCol w="1867639"/>
                <a:gridCol w="6361961"/>
              </a:tblGrid>
              <a:tr h="6818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Cantone dei Grigioni</a:t>
                      </a:r>
                      <a:endParaRPr kumimoji="0" lang="it-CH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CH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Circa 25’000 italofoni </a:t>
                      </a:r>
                      <a:r>
                        <a:rPr kumimoji="0" lang="it-C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(12,8%) *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C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Legislativo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C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14</a:t>
                      </a:r>
                      <a:r>
                        <a:rPr kumimoji="0" lang="it-C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 granconsiglieri di lingua italiana (su 120)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C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Esecutivo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r>
                        <a:rPr kumimoji="0" lang="it-C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 rappresentanti in Governo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4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C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Giudiziario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C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1 giudice del Tribunale amministrativo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C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r>
                        <a:rPr kumimoji="0" lang="it-C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 giudici del Tribunale cantonale (dal 2017 uno dopo 35 anni di assenza)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CH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Amministrazione cantonale</a:t>
                      </a:r>
                      <a:endParaRPr kumimoji="0" lang="it-CH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C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0 italofoni </a:t>
                      </a:r>
                      <a:r>
                        <a:rPr kumimoji="0" lang="it-C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nelle 4 classi di stipendio più alte (dalla 25/28)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C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Insufficiente presenza degli italofoni in generale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4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C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Assemblea federale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Solo </a:t>
                      </a:r>
                      <a:r>
                        <a:rPr kumimoji="0" lang="it-C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r>
                        <a:rPr kumimoji="0" lang="it-C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 rappresentanti al Consiglio nazionale </a:t>
                      </a:r>
                      <a:r>
                        <a:rPr kumimoji="0" lang="it-C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in 168 anni di Stato federale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457200" y="6212417"/>
            <a:ext cx="27674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* Dati: Ufficio federale di statistica (2014)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404916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Schermata 2016-09-12 alle 14.35.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1043"/>
            <a:ext cx="9144000" cy="4905507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99392" y="467068"/>
            <a:ext cx="845930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300" b="1" dirty="0" smtClean="0">
                <a:latin typeface="Arial"/>
                <a:cs typeface="Arial"/>
              </a:rPr>
              <a:t>Minoranze linguistiche nell’Amministrazione cantonale</a:t>
            </a:r>
            <a:endParaRPr lang="it-IT" sz="2300" b="1" dirty="0">
              <a:latin typeface="Arial"/>
              <a:cs typeface="Arial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5002696" y="1278835"/>
            <a:ext cx="1126434" cy="309217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7346445" y="1278835"/>
            <a:ext cx="1126434" cy="309217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153916"/>
              </p:ext>
            </p:extLst>
          </p:nvPr>
        </p:nvGraphicFramePr>
        <p:xfrm>
          <a:off x="99392" y="5985677"/>
          <a:ext cx="3198466" cy="739320"/>
        </p:xfrm>
        <a:graphic>
          <a:graphicData uri="http://schemas.openxmlformats.org/drawingml/2006/table">
            <a:tbl>
              <a:tblPr/>
              <a:tblGrid>
                <a:gridCol w="3198466"/>
              </a:tblGrid>
              <a:tr h="241480">
                <a:tc>
                  <a:txBody>
                    <a:bodyPr/>
                    <a:lstStyle/>
                    <a:p>
                      <a:pPr algn="l" fontAlgn="ctr"/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99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Stato: 30 ottobre 2014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858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Campione statistico sulla popolazione attiva (3093 / 110'711): 2.8%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" name="Immagine 1" descr="Schermata 2016-09-12 alle 16.09.1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7913" y="5092444"/>
            <a:ext cx="2341217" cy="1180252"/>
          </a:xfrm>
          <a:prstGeom prst="rect">
            <a:avLst/>
          </a:prstGeom>
        </p:spPr>
      </p:pic>
      <p:pic>
        <p:nvPicPr>
          <p:cNvPr id="3" name="Immagine 2" descr="Schermata 2016-09-12 alle 16.09.5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9130" y="5106406"/>
            <a:ext cx="2343749" cy="1166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12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Valori di riferimento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sz="2800" dirty="0" smtClean="0"/>
              <a:t>«</a:t>
            </a:r>
            <a:r>
              <a:rPr lang="it-IT" sz="2800" b="1" dirty="0" smtClean="0"/>
              <a:t>Si </a:t>
            </a:r>
            <a:r>
              <a:rPr lang="it-IT" sz="2800" b="1" dirty="0"/>
              <a:t>è rinunciato a fissare per legge dei valori di riferimento </a:t>
            </a:r>
            <a:r>
              <a:rPr lang="it-IT" sz="2800" dirty="0"/>
              <a:t>per </a:t>
            </a:r>
            <a:r>
              <a:rPr lang="it-IT" sz="2800" dirty="0" smtClean="0"/>
              <a:t>l’occupazione </a:t>
            </a:r>
            <a:r>
              <a:rPr lang="it-IT" sz="2800" dirty="0"/>
              <a:t>di posti presso </a:t>
            </a:r>
            <a:r>
              <a:rPr lang="it-IT" sz="2800" dirty="0" smtClean="0"/>
              <a:t>l’Ammi-</a:t>
            </a:r>
            <a:r>
              <a:rPr lang="it-IT" sz="2800" dirty="0" err="1" smtClean="0"/>
              <a:t>nistrazione</a:t>
            </a:r>
            <a:r>
              <a:rPr lang="it-IT" sz="2800" dirty="0" smtClean="0"/>
              <a:t> </a:t>
            </a:r>
            <a:r>
              <a:rPr lang="it-IT" sz="2800" dirty="0"/>
              <a:t>cantonale, visto che questo strumento è ritenuto troppo statico e la sua attuazione pratica creerebbe notevoli difficoltà. </a:t>
            </a:r>
            <a:r>
              <a:rPr lang="it-IT" sz="2800" dirty="0" smtClean="0"/>
              <a:t>All’aspetto </a:t>
            </a:r>
            <a:r>
              <a:rPr lang="it-IT" sz="2800" dirty="0"/>
              <a:t>del plurilinguismo viene tuttavia data grande importanza già nella pubblicazione dei </a:t>
            </a:r>
            <a:r>
              <a:rPr lang="it-IT" sz="2800" dirty="0" smtClean="0"/>
              <a:t>posti</a:t>
            </a:r>
            <a:r>
              <a:rPr lang="it-IT" sz="2800" dirty="0"/>
              <a:t> </a:t>
            </a:r>
            <a:r>
              <a:rPr lang="it-IT" sz="2800" dirty="0" smtClean="0"/>
              <a:t>(…).»</a:t>
            </a:r>
            <a:endParaRPr lang="it-IT" sz="2800" dirty="0"/>
          </a:p>
          <a:p>
            <a:pPr marL="0" indent="0">
              <a:buNone/>
            </a:pPr>
            <a:endParaRPr lang="it-IT" sz="2800" i="1" dirty="0" smtClean="0"/>
          </a:p>
          <a:p>
            <a:pPr marL="0" indent="0">
              <a:buNone/>
            </a:pPr>
            <a:r>
              <a:rPr lang="it-IT" sz="2800" i="1" dirty="0" smtClean="0"/>
              <a:t>Risposta </a:t>
            </a:r>
            <a:r>
              <a:rPr lang="it-IT" sz="2800" i="1" dirty="0"/>
              <a:t>del Governo all’Interpellanza </a:t>
            </a:r>
            <a:r>
              <a:rPr lang="it-IT" sz="2800" i="1" dirty="0" err="1"/>
              <a:t>Pedrini</a:t>
            </a:r>
            <a:r>
              <a:rPr lang="it-IT" sz="2800" i="1" dirty="0"/>
              <a:t> concernente </a:t>
            </a:r>
            <a:r>
              <a:rPr lang="it-IT" sz="2800" i="1" dirty="0" smtClean="0"/>
              <a:t>l’italianità </a:t>
            </a:r>
            <a:r>
              <a:rPr lang="it-IT" sz="2800" i="1" dirty="0"/>
              <a:t>nell’Amministrazione cantonale </a:t>
            </a:r>
            <a:r>
              <a:rPr lang="it-IT" sz="2800" i="1" dirty="0" smtClean="0"/>
              <a:t>(2.9.2011</a:t>
            </a:r>
            <a:r>
              <a:rPr lang="it-IT" sz="2800" i="1" dirty="0"/>
              <a:t>)</a:t>
            </a:r>
            <a:endParaRPr 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656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83216"/>
            <a:ext cx="8229600" cy="721132"/>
          </a:xfrm>
        </p:spPr>
        <p:txBody>
          <a:bodyPr>
            <a:noAutofit/>
          </a:bodyPr>
          <a:lstStyle/>
          <a:p>
            <a:r>
              <a:rPr lang="it-IT" dirty="0" smtClean="0"/>
              <a:t>Raccomandazione:                             Sensibilizzare i superiori gerarchici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600" dirty="0" smtClean="0"/>
              <a:t>«</a:t>
            </a:r>
            <a:r>
              <a:rPr lang="it-IT" sz="2600" b="1" dirty="0" smtClean="0"/>
              <a:t>A </a:t>
            </a:r>
            <a:r>
              <a:rPr lang="it-IT" sz="2600" b="1" dirty="0"/>
              <a:t>suo tempo, tutti i servizi sono stati informati </a:t>
            </a:r>
            <a:r>
              <a:rPr lang="it-IT" sz="2600" b="1" dirty="0" smtClean="0"/>
              <a:t>sull’entrata </a:t>
            </a:r>
            <a:r>
              <a:rPr lang="it-IT" sz="2600" b="1" dirty="0"/>
              <a:t>in vigore della legge sulle lingue </a:t>
            </a:r>
            <a:r>
              <a:rPr lang="it-IT" sz="2600" dirty="0"/>
              <a:t>e sono stati invitati ad applicare le disposizioni che li concernono </a:t>
            </a:r>
            <a:r>
              <a:rPr lang="it-IT" sz="2600" dirty="0" smtClean="0"/>
              <a:t>direttamente.</a:t>
            </a:r>
            <a:r>
              <a:rPr lang="fr-FR" sz="2600" dirty="0" smtClean="0"/>
              <a:t>»</a:t>
            </a:r>
            <a:endParaRPr lang="fr-FR" sz="2600" dirty="0"/>
          </a:p>
          <a:p>
            <a:pPr marL="0" indent="0">
              <a:buNone/>
            </a:pPr>
            <a:endParaRPr lang="it-IT" sz="2600" i="1" dirty="0" smtClean="0"/>
          </a:p>
          <a:p>
            <a:pPr marL="0" indent="0">
              <a:buNone/>
            </a:pPr>
            <a:r>
              <a:rPr lang="it-IT" sz="2600" i="1" dirty="0" smtClean="0"/>
              <a:t>Risposta </a:t>
            </a:r>
            <a:r>
              <a:rPr lang="it-IT" sz="2600" i="1" dirty="0"/>
              <a:t>del Governo all’Interpellanza Papa concernente il servizio pubblico in favore delle minoranze linguistiche (</a:t>
            </a:r>
            <a:r>
              <a:rPr lang="it-IT" sz="2600" i="1" dirty="0" smtClean="0"/>
              <a:t>29.8.2014</a:t>
            </a:r>
            <a:r>
              <a:rPr lang="it-IT" sz="2600" i="1" dirty="0"/>
              <a:t>)</a:t>
            </a:r>
            <a:endParaRPr lang="it-IT" sz="2600" dirty="0"/>
          </a:p>
          <a:p>
            <a:pPr marL="0" indent="0">
              <a:buNone/>
            </a:pPr>
            <a:endParaRPr lang="fr-FR" sz="2600" dirty="0"/>
          </a:p>
          <a:p>
            <a:pPr marL="0" indent="0">
              <a:buNone/>
            </a:pPr>
            <a:r>
              <a:rPr lang="it-IT" sz="2600" dirty="0" smtClean="0"/>
              <a:t>Entrata in vigore della </a:t>
            </a:r>
            <a:r>
              <a:rPr lang="it-IT" sz="2600" dirty="0" err="1" smtClean="0"/>
              <a:t>LLing</a:t>
            </a:r>
            <a:r>
              <a:rPr lang="it-IT" sz="2600" dirty="0" smtClean="0"/>
              <a:t> GR: </a:t>
            </a:r>
            <a:r>
              <a:rPr lang="it-IT" sz="2600" u="sng" dirty="0" smtClean="0"/>
              <a:t>1.1.2008</a:t>
            </a:r>
            <a:endParaRPr lang="it-IT" sz="2600" u="sng" dirty="0"/>
          </a:p>
        </p:txBody>
      </p:sp>
    </p:spTree>
    <p:extLst>
      <p:ext uri="{BB962C8B-B14F-4D97-AF65-F5344CB8AC3E}">
        <p14:creationId xmlns:p14="http://schemas.microsoft.com/office/powerpoint/2010/main" val="105865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48259"/>
            <a:ext cx="8229600" cy="732175"/>
          </a:xfrm>
        </p:spPr>
        <p:txBody>
          <a:bodyPr>
            <a:noAutofit/>
          </a:bodyPr>
          <a:lstStyle/>
          <a:p>
            <a:r>
              <a:rPr lang="it-IT" dirty="0" smtClean="0"/>
              <a:t>Raccomandazione: </a:t>
            </a:r>
            <a:br>
              <a:rPr lang="it-IT" dirty="0" smtClean="0"/>
            </a:br>
            <a:r>
              <a:rPr lang="it-IT" dirty="0" smtClean="0"/>
              <a:t>Migliorare la posizione dei responsabili alla promozione del plurilinguismo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08809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600" dirty="0" smtClean="0"/>
              <a:t>«</a:t>
            </a:r>
            <a:r>
              <a:rPr lang="it-IT" sz="2600" b="1" dirty="0" smtClean="0"/>
              <a:t>La </a:t>
            </a:r>
            <a:r>
              <a:rPr lang="it-IT" sz="2600" b="1" dirty="0"/>
              <a:t>nomina di un delegato al plurilinguismo sarebbe una singola misura isolata alla quale il Governo è contrario</a:t>
            </a:r>
            <a:r>
              <a:rPr lang="it-IT" sz="2600" dirty="0"/>
              <a:t>. </a:t>
            </a:r>
            <a:r>
              <a:rPr lang="it-IT" sz="2600" dirty="0" smtClean="0"/>
              <a:t>L’importante </a:t>
            </a:r>
            <a:r>
              <a:rPr lang="it-IT" sz="2600" dirty="0"/>
              <a:t>è migliorare la situazione relativa alle </a:t>
            </a:r>
            <a:r>
              <a:rPr lang="it-IT" sz="2600" dirty="0" smtClean="0"/>
              <a:t>candidature</a:t>
            </a:r>
            <a:r>
              <a:rPr lang="it-IT" sz="2600" dirty="0"/>
              <a:t> </a:t>
            </a:r>
            <a:r>
              <a:rPr lang="it-IT" sz="2600" dirty="0" smtClean="0"/>
              <a:t>(…).»</a:t>
            </a:r>
            <a:endParaRPr lang="it-IT" sz="2600" dirty="0"/>
          </a:p>
          <a:p>
            <a:pPr marL="0" indent="0">
              <a:buNone/>
            </a:pPr>
            <a:endParaRPr lang="it-IT" sz="2600" i="1" dirty="0" smtClean="0"/>
          </a:p>
          <a:p>
            <a:pPr marL="0" indent="0">
              <a:buNone/>
            </a:pPr>
            <a:r>
              <a:rPr lang="it-IT" sz="2600" i="1" dirty="0" smtClean="0"/>
              <a:t>Risposta </a:t>
            </a:r>
            <a:r>
              <a:rPr lang="it-IT" sz="2600" i="1" dirty="0"/>
              <a:t>del Governo all’Interpellanza Papa concernente il servizio pubblico in favore delle minoranze linguistiche (</a:t>
            </a:r>
            <a:r>
              <a:rPr lang="it-IT" sz="2600" i="1" dirty="0" smtClean="0"/>
              <a:t>29.8.2014</a:t>
            </a:r>
            <a:r>
              <a:rPr lang="it-IT" sz="2600" i="1" dirty="0"/>
              <a:t>)</a:t>
            </a:r>
            <a:endParaRPr lang="it-IT" sz="26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9567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83216"/>
            <a:ext cx="8229600" cy="842610"/>
          </a:xfrm>
        </p:spPr>
        <p:txBody>
          <a:bodyPr>
            <a:noAutofit/>
          </a:bodyPr>
          <a:lstStyle/>
          <a:p>
            <a:r>
              <a:rPr lang="it-IT" dirty="0" smtClean="0"/>
              <a:t>Raccomandazione:</a:t>
            </a:r>
            <a:br>
              <a:rPr lang="it-IT" dirty="0" smtClean="0"/>
            </a:br>
            <a:r>
              <a:rPr lang="it-IT" dirty="0" smtClean="0"/>
              <a:t>Migliorare la procedura di reclutamento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57740"/>
            <a:ext cx="8229600" cy="46684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400" dirty="0" smtClean="0"/>
              <a:t>«</a:t>
            </a:r>
            <a:r>
              <a:rPr lang="it-IT" sz="2400" dirty="0" smtClean="0"/>
              <a:t>All’aspetto </a:t>
            </a:r>
            <a:r>
              <a:rPr lang="it-IT" sz="2400" dirty="0"/>
              <a:t>del plurilinguismo viene tuttavia data grande importanza già nella pubblicazione dei posti, segnatamente per quanto riguarda i </a:t>
            </a:r>
            <a:r>
              <a:rPr lang="it-IT" sz="2400" dirty="0" smtClean="0"/>
              <a:t>quadri.</a:t>
            </a:r>
            <a:r>
              <a:rPr lang="fr-FR" sz="2400" dirty="0" smtClean="0"/>
              <a:t>»</a:t>
            </a:r>
          </a:p>
          <a:p>
            <a:pPr marL="0" indent="0">
              <a:buNone/>
            </a:pPr>
            <a:endParaRPr lang="it-IT" sz="1800" i="1" dirty="0" smtClean="0"/>
          </a:p>
          <a:p>
            <a:pPr marL="0" indent="0">
              <a:buNone/>
            </a:pPr>
            <a:r>
              <a:rPr lang="it-IT" sz="2400" i="1" dirty="0" smtClean="0"/>
              <a:t>Risposta </a:t>
            </a:r>
            <a:r>
              <a:rPr lang="it-IT" sz="2400" i="1" dirty="0"/>
              <a:t>del Governo all’Interpellanza </a:t>
            </a:r>
            <a:r>
              <a:rPr lang="it-IT" sz="2400" i="1" dirty="0" err="1"/>
              <a:t>Pedrini</a:t>
            </a:r>
            <a:r>
              <a:rPr lang="it-IT" sz="2400" i="1" dirty="0"/>
              <a:t> </a:t>
            </a:r>
            <a:r>
              <a:rPr lang="it-IT" sz="2400" i="1" dirty="0" smtClean="0"/>
              <a:t>(2.9.2011</a:t>
            </a:r>
            <a:r>
              <a:rPr lang="it-IT" sz="2400" i="1" dirty="0"/>
              <a:t>)</a:t>
            </a:r>
            <a:endParaRPr lang="it-IT" sz="2400" dirty="0"/>
          </a:p>
          <a:p>
            <a:endParaRPr lang="it-IT" sz="2400" dirty="0" smtClean="0"/>
          </a:p>
          <a:p>
            <a:pPr marL="0" indent="0">
              <a:buNone/>
            </a:pPr>
            <a:r>
              <a:rPr lang="fr-FR" sz="2400" dirty="0" smtClean="0"/>
              <a:t>«</a:t>
            </a:r>
            <a:r>
              <a:rPr lang="it-IT" sz="2400" dirty="0" smtClean="0"/>
              <a:t>L’importante è migliorare la situazione delle candidature. Possono </a:t>
            </a:r>
            <a:r>
              <a:rPr lang="it-IT" sz="2400" dirty="0"/>
              <a:t>contribuirvi annunci che richiamano chiaramente </a:t>
            </a:r>
            <a:r>
              <a:rPr lang="it-IT" sz="2400" dirty="0" smtClean="0"/>
              <a:t>l’attenzione </a:t>
            </a:r>
            <a:r>
              <a:rPr lang="it-IT" sz="2400" dirty="0"/>
              <a:t>sulla competenza linguistica richiesta e che vengono pubblicati maggiormente anche nei media </a:t>
            </a:r>
            <a:r>
              <a:rPr lang="it-IT" sz="2400" dirty="0" smtClean="0"/>
              <a:t>locali.</a:t>
            </a:r>
            <a:r>
              <a:rPr lang="fr-FR" sz="2400" dirty="0" smtClean="0"/>
              <a:t>»</a:t>
            </a:r>
          </a:p>
          <a:p>
            <a:pPr marL="0" indent="0">
              <a:buNone/>
            </a:pPr>
            <a:endParaRPr lang="fr-FR" sz="1800" dirty="0" smtClean="0"/>
          </a:p>
          <a:p>
            <a:pPr marL="0" indent="0">
              <a:buNone/>
            </a:pPr>
            <a:r>
              <a:rPr lang="it-IT" sz="2400" i="1" dirty="0"/>
              <a:t>Risposta del Governo all’Interpellanza Papa </a:t>
            </a:r>
            <a:r>
              <a:rPr lang="it-IT" sz="2400" i="1" dirty="0" smtClean="0"/>
              <a:t>(29.8.2014)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44548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otonda angolo diagonale rettangolo 11"/>
          <p:cNvSpPr/>
          <p:nvPr/>
        </p:nvSpPr>
        <p:spPr>
          <a:xfrm>
            <a:off x="196856" y="1701800"/>
            <a:ext cx="4998051" cy="304800"/>
          </a:xfrm>
          <a:prstGeom prst="round2DiagRect">
            <a:avLst/>
          </a:prstGeom>
          <a:solidFill>
            <a:srgbClr val="FEFF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 descr="Schermata 2015-12-06 alle 16.34.2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Arrotonda angolo diagonale rettangolo 7"/>
          <p:cNvSpPr/>
          <p:nvPr/>
        </p:nvSpPr>
        <p:spPr>
          <a:xfrm>
            <a:off x="5757333" y="5969000"/>
            <a:ext cx="2641600" cy="304800"/>
          </a:xfrm>
          <a:prstGeom prst="round2DiagRect">
            <a:avLst/>
          </a:prstGeom>
          <a:solidFill>
            <a:srgbClr val="FEFF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Arrotonda angolo diagonale rettangolo 14"/>
          <p:cNvSpPr/>
          <p:nvPr/>
        </p:nvSpPr>
        <p:spPr>
          <a:xfrm>
            <a:off x="379193" y="1193227"/>
            <a:ext cx="5052493" cy="304800"/>
          </a:xfrm>
          <a:prstGeom prst="round2DiagRect">
            <a:avLst/>
          </a:prstGeom>
          <a:solidFill>
            <a:srgbClr val="FEFF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4" name="Immagine 13" descr="Schermata 2015-12-06 alle 11.22.5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" name="Arrotonda angolo diagonale rettangolo 15"/>
          <p:cNvSpPr/>
          <p:nvPr/>
        </p:nvSpPr>
        <p:spPr>
          <a:xfrm>
            <a:off x="4229685" y="5239183"/>
            <a:ext cx="4343081" cy="384632"/>
          </a:xfrm>
          <a:prstGeom prst="round2DiagRect">
            <a:avLst/>
          </a:prstGeom>
          <a:solidFill>
            <a:srgbClr val="FEFF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Arrotonda angolo diagonale rettangolo 12"/>
          <p:cNvSpPr/>
          <p:nvPr/>
        </p:nvSpPr>
        <p:spPr>
          <a:xfrm>
            <a:off x="379193" y="5623815"/>
            <a:ext cx="3056717" cy="384632"/>
          </a:xfrm>
          <a:prstGeom prst="round2DiagRect">
            <a:avLst/>
          </a:prstGeom>
          <a:solidFill>
            <a:srgbClr val="FEFF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6028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sz="3100" dirty="0" smtClean="0"/>
              <a:t>Superare </a:t>
            </a:r>
            <a:r>
              <a:rPr lang="it-IT" sz="3100" dirty="0"/>
              <a:t>l’illusione dell’uguaglianza </a:t>
            </a:r>
            <a:br>
              <a:rPr lang="it-IT" sz="3100" dirty="0"/>
            </a:br>
            <a:endParaRPr lang="it-IT" sz="31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57200" y="1675347"/>
            <a:ext cx="8229600" cy="37856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Arial"/>
                <a:cs typeface="Arial"/>
              </a:rPr>
              <a:t>La costatazione finale dello studio </a:t>
            </a:r>
            <a:r>
              <a:rPr lang="en-US" sz="2400" i="1" dirty="0" err="1">
                <a:latin typeface="Arial"/>
                <a:cs typeface="Arial"/>
              </a:rPr>
              <a:t>Mehrsprachigkeit</a:t>
            </a:r>
            <a:r>
              <a:rPr lang="en-US" sz="2400" i="1" dirty="0">
                <a:latin typeface="Arial"/>
                <a:cs typeface="Arial"/>
              </a:rPr>
              <a:t> </a:t>
            </a:r>
            <a:r>
              <a:rPr lang="en-US" sz="2400" i="1" dirty="0" err="1">
                <a:latin typeface="Arial"/>
                <a:cs typeface="Arial"/>
              </a:rPr>
              <a:t>verwalten</a:t>
            </a:r>
            <a:r>
              <a:rPr lang="en-US" sz="2400" i="1" dirty="0">
                <a:latin typeface="Arial"/>
                <a:cs typeface="Arial"/>
              </a:rPr>
              <a:t>? </a:t>
            </a:r>
            <a:r>
              <a:rPr lang="en-US" sz="2400" dirty="0" err="1">
                <a:latin typeface="Arial"/>
                <a:cs typeface="Arial"/>
              </a:rPr>
              <a:t>d</a:t>
            </a:r>
            <a:r>
              <a:rPr lang="en-US" sz="2400" dirty="0" err="1" smtClean="0">
                <a:latin typeface="Arial"/>
                <a:cs typeface="Arial"/>
              </a:rPr>
              <a:t>edicato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all’Amministrazione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federale</a:t>
            </a:r>
            <a:r>
              <a:rPr lang="en-US" sz="2400" dirty="0" smtClean="0">
                <a:latin typeface="Arial"/>
                <a:cs typeface="Arial"/>
              </a:rPr>
              <a:t>                </a:t>
            </a:r>
            <a:r>
              <a:rPr lang="en-US" sz="2400" dirty="0" err="1" smtClean="0">
                <a:latin typeface="Arial"/>
                <a:cs typeface="Arial"/>
              </a:rPr>
              <a:t>può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valere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it-IT" sz="2400" dirty="0" smtClean="0">
                <a:latin typeface="Arial"/>
                <a:cs typeface="Arial"/>
              </a:rPr>
              <a:t>a </a:t>
            </a:r>
            <a:r>
              <a:rPr lang="it-IT" sz="2400" dirty="0">
                <a:latin typeface="Arial"/>
                <a:cs typeface="Arial"/>
              </a:rPr>
              <a:t>maggior ragione per il Cantone dei Grigioni, </a:t>
            </a:r>
            <a:r>
              <a:rPr lang="it-IT" sz="2400" dirty="0" err="1">
                <a:latin typeface="Arial"/>
                <a:cs typeface="Arial"/>
              </a:rPr>
              <a:t>declamatoriamente</a:t>
            </a:r>
            <a:r>
              <a:rPr lang="it-IT" sz="2400" dirty="0">
                <a:latin typeface="Arial"/>
                <a:cs typeface="Arial"/>
              </a:rPr>
              <a:t> definito trilingue </a:t>
            </a:r>
            <a:r>
              <a:rPr lang="it-IT" sz="2400" dirty="0" smtClean="0">
                <a:latin typeface="Arial"/>
                <a:cs typeface="Arial"/>
              </a:rPr>
              <a:t>ma che </a:t>
            </a:r>
            <a:r>
              <a:rPr lang="it-IT" sz="2400" dirty="0">
                <a:latin typeface="Arial"/>
                <a:cs typeface="Arial"/>
              </a:rPr>
              <a:t>funziona in maniera preponderante in lingua tedesca a livello di Stato e a livello di società civile (non vi è p</a:t>
            </a:r>
            <a:r>
              <a:rPr lang="it-IT" sz="2400" dirty="0" smtClean="0">
                <a:latin typeface="Arial"/>
                <a:cs typeface="Arial"/>
              </a:rPr>
              <a:t>. es</a:t>
            </a:r>
            <a:r>
              <a:rPr lang="it-IT" sz="2400" dirty="0">
                <a:latin typeface="Arial"/>
                <a:cs typeface="Arial"/>
              </a:rPr>
              <a:t>. la possibilità di fare una maturità in italiano).</a:t>
            </a:r>
          </a:p>
          <a:p>
            <a:r>
              <a:rPr lang="it-IT" sz="2400" dirty="0">
                <a:latin typeface="Arial"/>
                <a:cs typeface="Arial"/>
              </a:rPr>
              <a:t> </a:t>
            </a:r>
          </a:p>
          <a:p>
            <a:r>
              <a:rPr lang="it-IT" sz="2400" dirty="0">
                <a:latin typeface="Arial"/>
                <a:cs typeface="Arial"/>
              </a:rPr>
              <a:t>Il risultato è la marginalizzazione dell’italiano e degli </a:t>
            </a:r>
            <a:r>
              <a:rPr lang="it-IT" sz="2400" dirty="0" smtClean="0">
                <a:latin typeface="Arial"/>
                <a:cs typeface="Arial"/>
              </a:rPr>
              <a:t>italofoni.</a:t>
            </a:r>
            <a:endParaRPr lang="it-IT" sz="2400" dirty="0">
              <a:latin typeface="Arial"/>
              <a:cs typeface="Arial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55601"/>
            <a:ext cx="8229600" cy="37948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5500" dirty="0" smtClean="0"/>
              <a:t> </a:t>
            </a:r>
            <a:endParaRPr lang="it-IT" sz="5500" dirty="0"/>
          </a:p>
        </p:txBody>
      </p:sp>
    </p:spTree>
    <p:extLst>
      <p:ext uri="{BB962C8B-B14F-4D97-AF65-F5344CB8AC3E}">
        <p14:creationId xmlns:p14="http://schemas.microsoft.com/office/powerpoint/2010/main" val="89852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492</Words>
  <Application>Microsoft Office PowerPoint</Application>
  <PresentationFormat>Presentazione su schermo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Presentazione standard di PowerPoint</vt:lpstr>
      <vt:lpstr>Il Grigionitaliano  nella società e nelle istituzioni</vt:lpstr>
      <vt:lpstr>Presentazione standard di PowerPoint</vt:lpstr>
      <vt:lpstr>Valori di riferimento</vt:lpstr>
      <vt:lpstr>Raccomandazione:                             Sensibilizzare i superiori gerarchici</vt:lpstr>
      <vt:lpstr>Raccomandazione:  Migliorare la posizione dei responsabili alla promozione del plurilinguismo</vt:lpstr>
      <vt:lpstr>Raccomandazione: Migliorare la procedura di reclutamento</vt:lpstr>
      <vt:lpstr>Presentazione standard di PowerPoint</vt:lpstr>
      <vt:lpstr> Superare l’illusione dell’uguaglianza  </vt:lpstr>
      <vt:lpstr>Superare l’illusione dell’uguaglianza </vt:lpstr>
    </vt:vector>
  </TitlesOfParts>
  <Company>Pro Grigioni Italiano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Giuseppe Falbo</dc:creator>
  <cp:lastModifiedBy>Rossi Nicole / T140649</cp:lastModifiedBy>
  <cp:revision>42</cp:revision>
  <dcterms:created xsi:type="dcterms:W3CDTF">2016-09-12T10:22:13Z</dcterms:created>
  <dcterms:modified xsi:type="dcterms:W3CDTF">2016-09-20T09:32:29Z</dcterms:modified>
</cp:coreProperties>
</file>