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9" r:id="rId4"/>
    <p:sldId id="258" r:id="rId5"/>
    <p:sldId id="261" r:id="rId6"/>
    <p:sldId id="260" r:id="rId7"/>
    <p:sldId id="262" r:id="rId8"/>
    <p:sldId id="263" r:id="rId9"/>
    <p:sldId id="257" r:id="rId10"/>
  </p:sldIdLst>
  <p:sldSz cx="9906000" cy="6858000" type="A4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055">
          <p15:clr>
            <a:srgbClr val="A4A3A4"/>
          </p15:clr>
        </p15:guide>
        <p15:guide id="3" pos="57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94655" autoAdjust="0"/>
  </p:normalViewPr>
  <p:slideViewPr>
    <p:cSldViewPr>
      <p:cViewPr>
        <p:scale>
          <a:sx n="94" d="100"/>
          <a:sy n="94" d="100"/>
        </p:scale>
        <p:origin x="-852" y="-60"/>
      </p:cViewPr>
      <p:guideLst>
        <p:guide orient="horz" pos="2160"/>
        <p:guide pos="1055"/>
        <p:guide pos="5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C8A6535-A83D-4E3D-BEEE-D699D0C25521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1808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1B76A-F014-4EDA-8107-E5AB8BDF438E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62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0CD79-AD81-48A8-943C-D2EF1DBF1B17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smtClean="0"/>
          </a:p>
        </p:txBody>
      </p:sp>
    </p:spTree>
    <p:extLst>
      <p:ext uri="{BB962C8B-B14F-4D97-AF65-F5344CB8AC3E}">
        <p14:creationId xmlns:p14="http://schemas.microsoft.com/office/powerpoint/2010/main" val="349908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FE4A6-6686-4AF7-B43E-FDE4DDD44B97}" type="slidenum">
              <a:rPr lang="de-CH" smtClean="0"/>
              <a:pPr/>
              <a:t>8</a:t>
            </a:fld>
            <a:endParaRPr lang="de-CH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smtClean="0"/>
          </a:p>
        </p:txBody>
      </p:sp>
    </p:spTree>
    <p:extLst>
      <p:ext uri="{BB962C8B-B14F-4D97-AF65-F5344CB8AC3E}">
        <p14:creationId xmlns:p14="http://schemas.microsoft.com/office/powerpoint/2010/main" val="28692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Col"/>
          <p:cNvGrpSpPr>
            <a:grpSpLocks noChangeAspect="1"/>
          </p:cNvGrpSpPr>
          <p:nvPr userDrawn="1"/>
        </p:nvGrpSpPr>
        <p:grpSpPr bwMode="auto">
          <a:xfrm>
            <a:off x="1219200" y="346075"/>
            <a:ext cx="1979613" cy="492125"/>
            <a:chOff x="1411" y="9286"/>
            <a:chExt cx="9056" cy="2250"/>
          </a:xfrm>
        </p:grpSpPr>
        <p:pic>
          <p:nvPicPr>
            <p:cNvPr id="5" name="Picture 17" descr="Bundeslogo_sw_pos_600"/>
            <p:cNvPicPr>
              <a:picLocks noChangeAspect="1" noChangeArrowheads="1"/>
            </p:cNvPicPr>
            <p:nvPr/>
          </p:nvPicPr>
          <p:blipFill>
            <a:blip r:embed="rId2" cstate="print"/>
            <a:srcRect l="17969"/>
            <a:stretch>
              <a:fillRect/>
            </a:stretch>
          </p:blipFill>
          <p:spPr bwMode="auto">
            <a:xfrm>
              <a:off x="3027" y="9286"/>
              <a:ext cx="744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Bundeslogo_RGB_pos_600 neu"/>
            <p:cNvPicPr>
              <a:picLocks noChangeAspect="1" noChangeArrowheads="1"/>
            </p:cNvPicPr>
            <p:nvPr/>
          </p:nvPicPr>
          <p:blipFill>
            <a:blip r:embed="rId3" cstate="print"/>
            <a:srcRect r="82034"/>
            <a:stretch>
              <a:fillRect/>
            </a:stretch>
          </p:blipFill>
          <p:spPr bwMode="auto">
            <a:xfrm>
              <a:off x="1411" y="9286"/>
              <a:ext cx="162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4862513" y="322263"/>
            <a:ext cx="1907204" cy="33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it-CH" sz="800" dirty="0">
                <a:solidFill>
                  <a:srgbClr val="000000"/>
                </a:solidFill>
              </a:rPr>
              <a:t>Dipartimento federale </a:t>
            </a:r>
            <a:r>
              <a:rPr lang="it-CH" sz="800" dirty="0" smtClean="0">
                <a:solidFill>
                  <a:srgbClr val="000000"/>
                </a:solidFill>
              </a:rPr>
              <a:t>dell'economia,</a:t>
            </a:r>
            <a:br>
              <a:rPr lang="it-CH" sz="800" dirty="0" smtClean="0">
                <a:solidFill>
                  <a:srgbClr val="000000"/>
                </a:solidFill>
              </a:rPr>
            </a:br>
            <a:r>
              <a:rPr lang="it-CH" sz="800" dirty="0" smtClean="0">
                <a:solidFill>
                  <a:srgbClr val="000000"/>
                </a:solidFill>
              </a:rPr>
              <a:t>della</a:t>
            </a:r>
            <a:r>
              <a:rPr lang="it-CH" sz="800" baseline="0" dirty="0" smtClean="0">
                <a:solidFill>
                  <a:srgbClr val="000000"/>
                </a:solidFill>
              </a:rPr>
              <a:t> formazione e della ricerca DEFR</a:t>
            </a:r>
            <a:endParaRPr lang="it-CH" sz="800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859338" y="593685"/>
            <a:ext cx="2095500" cy="1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it-CH" sz="800" b="1" dirty="0">
                <a:solidFill>
                  <a:srgbClr val="000000"/>
                </a:solidFill>
              </a:rPr>
              <a:t>Segreteria di Stato dell'economia SECO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3675" y="2324100"/>
            <a:ext cx="8047038" cy="2393950"/>
          </a:xfrm>
        </p:spPr>
        <p:txBody>
          <a:bodyPr lIns="91444" tIns="45723" rIns="91444" bIns="45723"/>
          <a:lstStyle>
            <a:lvl1pPr>
              <a:defRPr sz="5200"/>
            </a:lvl1pPr>
          </a:lstStyle>
          <a:p>
            <a:r>
              <a:rPr lang="it-CH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5146675"/>
            <a:ext cx="8056563" cy="14493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it-CH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CH" noProof="0" smtClean="0"/>
              <a:t>Textmasterformate durch Klicken bearbeiten</a:t>
            </a:r>
          </a:p>
          <a:p>
            <a:pPr lvl="1"/>
            <a:r>
              <a:rPr lang="it-CH" noProof="0" smtClean="0"/>
              <a:t>Zweite Ebene</a:t>
            </a:r>
          </a:p>
          <a:p>
            <a:pPr lvl="2"/>
            <a:r>
              <a:rPr lang="it-CH" noProof="0" smtClean="0"/>
              <a:t>Dritte Ebene</a:t>
            </a:r>
          </a:p>
          <a:p>
            <a:pPr lvl="3"/>
            <a:r>
              <a:rPr lang="it-CH" noProof="0" smtClean="0"/>
              <a:t>Vierte Ebene</a:t>
            </a:r>
          </a:p>
          <a:p>
            <a:pPr lvl="4"/>
            <a:r>
              <a:rPr lang="it-CH" noProof="0" smtClean="0"/>
              <a:t>Fünfte Ebene</a:t>
            </a:r>
            <a:endParaRPr lang="it-CH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EB98-DCBA-448A-8FA3-18731A184893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0592" y="4406900"/>
            <a:ext cx="828092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592" y="2906713"/>
            <a:ext cx="82809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CH" noProof="0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F940-DEF0-459A-BB10-C4D422ABCCBD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9525" y="117475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CH" noProof="0" dirty="0" err="1" smtClean="0"/>
              <a:t>Textmasterformate</a:t>
            </a:r>
            <a:r>
              <a:rPr lang="it-CH" noProof="0" dirty="0" smtClean="0"/>
              <a:t> </a:t>
            </a:r>
            <a:r>
              <a:rPr lang="it-CH" noProof="0" dirty="0" err="1" smtClean="0"/>
              <a:t>durch</a:t>
            </a:r>
            <a:r>
              <a:rPr lang="it-CH" noProof="0" dirty="0" smtClean="0"/>
              <a:t> </a:t>
            </a:r>
            <a:r>
              <a:rPr lang="it-CH" noProof="0" dirty="0" err="1" smtClean="0"/>
              <a:t>Klicken</a:t>
            </a:r>
            <a:r>
              <a:rPr lang="it-CH" noProof="0" dirty="0" smtClean="0"/>
              <a:t> </a:t>
            </a:r>
            <a:r>
              <a:rPr lang="it-CH" noProof="0" dirty="0" err="1" smtClean="0"/>
              <a:t>bearbeiten</a:t>
            </a:r>
            <a:endParaRPr lang="it-CH" noProof="0" dirty="0" smtClean="0"/>
          </a:p>
          <a:p>
            <a:pPr lvl="1"/>
            <a:r>
              <a:rPr lang="it-CH" noProof="0" dirty="0" err="1" smtClean="0"/>
              <a:t>Zweite</a:t>
            </a:r>
            <a:r>
              <a:rPr lang="it-CH" noProof="0" dirty="0" smtClean="0"/>
              <a:t> </a:t>
            </a:r>
            <a:r>
              <a:rPr lang="it-CH" noProof="0" dirty="0" err="1" smtClean="0"/>
              <a:t>Ebene</a:t>
            </a:r>
            <a:endParaRPr lang="it-CH" noProof="0" dirty="0" smtClean="0"/>
          </a:p>
          <a:p>
            <a:pPr lvl="2"/>
            <a:r>
              <a:rPr lang="it-CH" noProof="0" dirty="0" smtClean="0"/>
              <a:t>Dritte </a:t>
            </a:r>
            <a:r>
              <a:rPr lang="it-CH" noProof="0" dirty="0" err="1" smtClean="0"/>
              <a:t>Ebene</a:t>
            </a:r>
            <a:endParaRPr lang="it-CH" noProof="0" dirty="0" smtClean="0"/>
          </a:p>
          <a:p>
            <a:pPr lvl="3"/>
            <a:r>
              <a:rPr lang="it-CH" noProof="0" dirty="0" err="1" smtClean="0"/>
              <a:t>Vierte</a:t>
            </a:r>
            <a:r>
              <a:rPr lang="it-CH" noProof="0" dirty="0" smtClean="0"/>
              <a:t> </a:t>
            </a:r>
            <a:r>
              <a:rPr lang="it-CH" noProof="0" dirty="0" err="1" smtClean="0"/>
              <a:t>Ebene</a:t>
            </a:r>
            <a:endParaRPr lang="it-CH" noProof="0" dirty="0" smtClean="0"/>
          </a:p>
          <a:p>
            <a:pPr lvl="4"/>
            <a:r>
              <a:rPr lang="it-CH" noProof="0" dirty="0" err="1" smtClean="0"/>
              <a:t>Fünfte</a:t>
            </a:r>
            <a:r>
              <a:rPr lang="it-CH" noProof="0" dirty="0" smtClean="0"/>
              <a:t> </a:t>
            </a:r>
            <a:r>
              <a:rPr lang="it-CH" noProof="0" dirty="0" err="1" smtClean="0"/>
              <a:t>Ebene</a:t>
            </a:r>
            <a:endParaRPr lang="it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0525" y="1174750"/>
            <a:ext cx="4040188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CH" noProof="0" smtClean="0"/>
              <a:t>Textmasterformate durch Klicken bearbeiten</a:t>
            </a:r>
          </a:p>
          <a:p>
            <a:pPr lvl="1"/>
            <a:r>
              <a:rPr lang="it-CH" noProof="0" smtClean="0"/>
              <a:t>Zweite Ebene</a:t>
            </a:r>
          </a:p>
          <a:p>
            <a:pPr lvl="2"/>
            <a:r>
              <a:rPr lang="it-CH" noProof="0" smtClean="0"/>
              <a:t>Dritte Ebene</a:t>
            </a:r>
          </a:p>
          <a:p>
            <a:pPr lvl="3"/>
            <a:r>
              <a:rPr lang="it-CH" noProof="0" smtClean="0"/>
              <a:t>Vierte Ebene</a:t>
            </a:r>
          </a:p>
          <a:p>
            <a:pPr lvl="4"/>
            <a:r>
              <a:rPr lang="it-CH" noProof="0" smtClean="0"/>
              <a:t>Fünfte Ebene</a:t>
            </a:r>
            <a:endParaRPr lang="it-CH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F667-76EF-49C3-A266-A2F3A12A1419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noProof="0" dirty="0" err="1" smtClean="0"/>
              <a:t>Titelmasterformat</a:t>
            </a:r>
            <a:r>
              <a:rPr lang="it-CH" noProof="0" dirty="0" smtClean="0"/>
              <a:t> </a:t>
            </a:r>
            <a:r>
              <a:rPr lang="it-CH" noProof="0" dirty="0" err="1" smtClean="0"/>
              <a:t>durch</a:t>
            </a:r>
            <a:r>
              <a:rPr lang="it-CH" noProof="0" dirty="0" smtClean="0"/>
              <a:t> </a:t>
            </a:r>
            <a:r>
              <a:rPr lang="it-CH" noProof="0" dirty="0" err="1" smtClean="0"/>
              <a:t>Klicken</a:t>
            </a:r>
            <a:r>
              <a:rPr lang="it-CH" noProof="0" dirty="0" smtClean="0"/>
              <a:t> </a:t>
            </a:r>
            <a:r>
              <a:rPr lang="it-CH" noProof="0" dirty="0" err="1" smtClean="0"/>
              <a:t>bearbeiten</a:t>
            </a:r>
            <a:endParaRPr lang="it-CH" noProof="0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0188-36DD-4DCF-B65F-54E7D603CD6D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BDBD-E467-40C1-9D31-DCFF7170F58E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CH" noProof="0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3DB2-9260-4B05-80B6-2D78D09F0085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CH" noProof="0" smtClean="0"/>
              <a:t>Textmasterformate durch Klicken bearbeiten</a:t>
            </a:r>
          </a:p>
          <a:p>
            <a:pPr lvl="1"/>
            <a:r>
              <a:rPr lang="it-CH" noProof="0" smtClean="0"/>
              <a:t>Zweite Ebene</a:t>
            </a:r>
          </a:p>
          <a:p>
            <a:pPr lvl="2"/>
            <a:r>
              <a:rPr lang="it-CH" noProof="0" smtClean="0"/>
              <a:t>Dritte Ebene</a:t>
            </a:r>
          </a:p>
          <a:p>
            <a:pPr lvl="3"/>
            <a:r>
              <a:rPr lang="it-CH" noProof="0" smtClean="0"/>
              <a:t>Vierte Ebene</a:t>
            </a:r>
          </a:p>
          <a:p>
            <a:pPr lvl="4"/>
            <a:r>
              <a:rPr lang="it-CH" noProof="0" smtClean="0"/>
              <a:t>Fünfte Ebene</a:t>
            </a:r>
            <a:endParaRPr lang="it-CH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69AAB-D46E-49C5-85D1-D3B4B4F849EF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3313" y="242888"/>
            <a:ext cx="2057400" cy="5864225"/>
          </a:xfrm>
        </p:spPr>
        <p:txBody>
          <a:bodyPr vert="eaVert"/>
          <a:lstStyle/>
          <a:p>
            <a:r>
              <a:rPr lang="it-CH" noProof="0" smtClean="0"/>
              <a:t>Titelmasterformat durch Klicken bearbeiten</a:t>
            </a:r>
            <a:endParaRPr lang="it-CH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9525" y="242888"/>
            <a:ext cx="6021388" cy="5864225"/>
          </a:xfrm>
        </p:spPr>
        <p:txBody>
          <a:bodyPr vert="eaVert"/>
          <a:lstStyle/>
          <a:p>
            <a:pPr lvl="0"/>
            <a:r>
              <a:rPr lang="it-CH" noProof="0" smtClean="0"/>
              <a:t>Textmasterformate durch Klicken bearbeiten</a:t>
            </a:r>
          </a:p>
          <a:p>
            <a:pPr lvl="1"/>
            <a:r>
              <a:rPr lang="it-CH" noProof="0" smtClean="0"/>
              <a:t>Zweite Ebene</a:t>
            </a:r>
          </a:p>
          <a:p>
            <a:pPr lvl="2"/>
            <a:r>
              <a:rPr lang="it-CH" noProof="0" smtClean="0"/>
              <a:t>Dritte Ebene</a:t>
            </a:r>
          </a:p>
          <a:p>
            <a:pPr lvl="3"/>
            <a:r>
              <a:rPr lang="it-CH" noProof="0" smtClean="0"/>
              <a:t>Vierte Ebene</a:t>
            </a:r>
          </a:p>
          <a:p>
            <a:pPr lvl="4"/>
            <a:r>
              <a:rPr lang="it-CH" noProof="0" smtClean="0"/>
              <a:t>Fünfte Ebene</a:t>
            </a:r>
            <a:endParaRPr lang="it-CH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BCF2-E2FB-4AD1-ADA4-5FC79375C4F6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174750"/>
            <a:ext cx="823118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3" rIns="91444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smtClean="0"/>
              <a:t>Hier klicken, um Master-Textformat zu bearbeiten.</a:t>
            </a:r>
          </a:p>
          <a:p>
            <a:pPr lvl="1"/>
            <a:r>
              <a:rPr lang="it-CH" smtClean="0"/>
              <a:t>Zweite Ebene</a:t>
            </a:r>
          </a:p>
          <a:p>
            <a:pPr lvl="2"/>
            <a:r>
              <a:rPr lang="it-CH" smtClean="0"/>
              <a:t>Dritte Ebene</a:t>
            </a:r>
          </a:p>
          <a:p>
            <a:pPr lvl="3"/>
            <a:r>
              <a:rPr lang="it-CH" smtClean="0"/>
              <a:t>Vierte Ebene</a:t>
            </a:r>
          </a:p>
          <a:p>
            <a:pPr lvl="4"/>
            <a:r>
              <a:rPr lang="it-CH" smtClean="0"/>
              <a:t>Fünfte Ebene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1298575" y="6296025"/>
            <a:ext cx="3197225" cy="48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42" tIns="42771" rIns="85542" bIns="42771">
            <a:spAutoFit/>
          </a:bodyPr>
          <a:lstStyle/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900" b="1" dirty="0" smtClean="0"/>
              <a:t>Promozione del Plurilinguismo:</a:t>
            </a:r>
            <a:br>
              <a:rPr lang="it-IT" sz="900" b="1" dirty="0" smtClean="0"/>
            </a:br>
            <a:r>
              <a:rPr lang="it-IT" sz="900" b="1" dirty="0" smtClean="0"/>
              <a:t>Le esperienze della SECO</a:t>
            </a:r>
            <a:endParaRPr lang="it-CH" sz="900" b="1" dirty="0"/>
          </a:p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it-CH" sz="900" dirty="0" smtClean="0"/>
              <a:t>DEFR/SECO/OA – Thomas A. Zimmermann</a:t>
            </a:r>
            <a:endParaRPr lang="it-CH" sz="900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FAFD91E6-5D12-4496-ADFD-2E9988FAA0E3}" type="slidenum">
              <a:rPr lang="it-CH"/>
              <a:pPr>
                <a:defRPr/>
              </a:pPr>
              <a:t>‹N›</a:t>
            </a:fld>
            <a:r>
              <a:rPr lang="it-CH" sz="800"/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CH"/>
          </a:p>
        </p:txBody>
      </p:sp>
      <p:pic>
        <p:nvPicPr>
          <p:cNvPr id="1030" name="LogoCOL" descr="Logo_col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89050" y="242888"/>
            <a:ext cx="82216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2pPr>
      <a:lvl3pPr marL="895350" indent="-1730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440" y="1844780"/>
            <a:ext cx="8590273" cy="2873270"/>
          </a:xfrm>
        </p:spPr>
        <p:txBody>
          <a:bodyPr/>
          <a:lstStyle/>
          <a:p>
            <a:pPr eaLnBrk="1" hangingPunct="1"/>
            <a:r>
              <a:rPr lang="it-CH" sz="4400" dirty="0" smtClean="0"/>
              <a:t>Promozione del Plurilinguismo:</a:t>
            </a:r>
            <a:br>
              <a:rPr lang="it-CH" sz="4400" dirty="0" smtClean="0"/>
            </a:br>
            <a:r>
              <a:rPr lang="it-CH" sz="4400" dirty="0" smtClean="0"/>
              <a:t>Le esperienze della SECO</a:t>
            </a:r>
            <a:br>
              <a:rPr lang="it-CH" sz="4400" dirty="0" smtClean="0"/>
            </a:br>
            <a:r>
              <a:rPr lang="it-CH" sz="4400" b="0" dirty="0" smtClean="0"/>
              <a:t>(con uno sguardo specifico all’italiano)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0440" y="5157240"/>
            <a:ext cx="8056563" cy="1449388"/>
          </a:xfrm>
        </p:spPr>
        <p:txBody>
          <a:bodyPr/>
          <a:lstStyle/>
          <a:p>
            <a:pPr eaLnBrk="1" hangingPunct="1"/>
            <a:r>
              <a:rPr lang="it-CH" sz="2000" dirty="0" smtClean="0"/>
              <a:t>Thomas A. Zimmermann, SECO</a:t>
            </a:r>
            <a:br>
              <a:rPr lang="it-CH" sz="2000" dirty="0" smtClean="0"/>
            </a:br>
            <a:r>
              <a:rPr lang="it-CH" sz="2000" dirty="0" smtClean="0"/>
              <a:t>Berna, 20 settembre 2016</a:t>
            </a:r>
          </a:p>
          <a:p>
            <a:pPr eaLnBrk="1" hangingPunct="1"/>
            <a:r>
              <a:rPr lang="it-CH" sz="2000" dirty="0" smtClean="0"/>
              <a:t>Serata del </a:t>
            </a:r>
            <a:r>
              <a:rPr lang="it-CH" sz="2000" dirty="0" err="1" smtClean="0"/>
              <a:t>Intergruppo</a:t>
            </a:r>
            <a:r>
              <a:rPr lang="it-CH" sz="2000" dirty="0" smtClean="0"/>
              <a:t> parlamentare Italianità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62513" y="745762"/>
            <a:ext cx="3521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42" tIns="42771" rIns="85542" bIns="42771">
            <a:spAutoFit/>
          </a:bodyPr>
          <a:lstStyle/>
          <a:p>
            <a:pPr defTabSz="855663" eaLnBrk="0" hangingPunct="0"/>
            <a:r>
              <a:rPr lang="it-CH" sz="800" dirty="0">
                <a:solidFill>
                  <a:srgbClr val="000000"/>
                </a:solidFill>
              </a:rPr>
              <a:t>Organizzazione, diritto e accreditamento</a:t>
            </a:r>
          </a:p>
        </p:txBody>
      </p:sp>
      <p:pic>
        <p:nvPicPr>
          <p:cNvPr id="1026" name="Immagin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60" y="5418500"/>
            <a:ext cx="28114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Dati</a:t>
            </a:r>
            <a:r>
              <a:rPr lang="de-CH" dirty="0" smtClean="0"/>
              <a:t> </a:t>
            </a:r>
            <a:r>
              <a:rPr lang="de-CH" dirty="0" err="1" smtClean="0"/>
              <a:t>sulla</a:t>
            </a:r>
            <a:r>
              <a:rPr lang="de-CH" dirty="0" smtClean="0"/>
              <a:t> </a:t>
            </a:r>
            <a:r>
              <a:rPr lang="de-CH" dirty="0" err="1" smtClean="0"/>
              <a:t>rappresentanza</a:t>
            </a:r>
            <a:r>
              <a:rPr lang="de-CH" dirty="0" smtClean="0"/>
              <a:t> delle </a:t>
            </a:r>
            <a:r>
              <a:rPr lang="de-CH" dirty="0" err="1" smtClean="0"/>
              <a:t>lingue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424" y="3086255"/>
            <a:ext cx="5328740" cy="2952410"/>
          </a:xfrm>
        </p:spPr>
        <p:txBody>
          <a:bodyPr/>
          <a:lstStyle/>
          <a:p>
            <a:r>
              <a:rPr lang="de-CH" sz="1200" dirty="0" smtClean="0"/>
              <a:t>Dal 2005 </a:t>
            </a:r>
            <a:r>
              <a:rPr lang="de-CH" sz="1200" dirty="0" err="1" smtClean="0"/>
              <a:t>il</a:t>
            </a:r>
            <a:r>
              <a:rPr lang="de-CH" sz="1200" dirty="0" smtClean="0"/>
              <a:t> </a:t>
            </a:r>
            <a:r>
              <a:rPr lang="de-CH" sz="1200" dirty="0" err="1" smtClean="0"/>
              <a:t>numero</a:t>
            </a:r>
            <a:r>
              <a:rPr lang="de-CH" sz="1200" dirty="0" smtClean="0"/>
              <a:t> di </a:t>
            </a:r>
            <a:r>
              <a:rPr lang="de-CH" sz="1200" b="1" dirty="0" err="1" smtClean="0"/>
              <a:t>collaboratori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italofoni</a:t>
            </a:r>
            <a:r>
              <a:rPr lang="de-CH" sz="1200" b="1" dirty="0" smtClean="0"/>
              <a:t> è </a:t>
            </a:r>
            <a:r>
              <a:rPr lang="de-CH" sz="1200" b="1" dirty="0" err="1" smtClean="0"/>
              <a:t>aumentato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notevolmente</a:t>
            </a:r>
            <a:r>
              <a:rPr lang="de-CH" sz="1200" b="1" dirty="0" smtClean="0"/>
              <a:t>.</a:t>
            </a:r>
            <a:endParaRPr lang="de-CH" sz="1200" dirty="0" smtClean="0"/>
          </a:p>
          <a:p>
            <a:r>
              <a:rPr lang="de-CH" sz="1200" dirty="0" smtClean="0"/>
              <a:t>Se si </a:t>
            </a:r>
            <a:r>
              <a:rPr lang="de-CH" sz="1200" dirty="0" err="1" smtClean="0"/>
              <a:t>contano</a:t>
            </a:r>
            <a:r>
              <a:rPr lang="de-CH" sz="1200" dirty="0" smtClean="0"/>
              <a:t> </a:t>
            </a:r>
            <a:r>
              <a:rPr lang="de-CH" sz="1200" b="1" dirty="0" smtClean="0"/>
              <a:t>tutti i </a:t>
            </a:r>
            <a:r>
              <a:rPr lang="de-CH" sz="1200" b="1" dirty="0" err="1" smtClean="0"/>
              <a:t>collaboratori</a:t>
            </a:r>
            <a:r>
              <a:rPr lang="de-CH" sz="1200" b="1" dirty="0" smtClean="0"/>
              <a:t> </a:t>
            </a:r>
            <a:r>
              <a:rPr lang="de-CH" sz="1200" dirty="0" smtClean="0"/>
              <a:t>della SECO (n=713), </a:t>
            </a:r>
            <a:r>
              <a:rPr lang="de-CH" sz="1200" dirty="0" err="1" smtClean="0"/>
              <a:t>risulta</a:t>
            </a:r>
            <a:r>
              <a:rPr lang="de-CH" sz="1200" dirty="0" smtClean="0"/>
              <a:t> </a:t>
            </a:r>
            <a:r>
              <a:rPr lang="de-CH" sz="1200" dirty="0" err="1" smtClean="0"/>
              <a:t>una</a:t>
            </a:r>
            <a:r>
              <a:rPr lang="de-CH" sz="1200" dirty="0" smtClean="0"/>
              <a:t> </a:t>
            </a:r>
            <a:r>
              <a:rPr lang="de-CH" sz="1200" dirty="0" err="1" smtClean="0"/>
              <a:t>sovrarappresentanza</a:t>
            </a:r>
            <a:r>
              <a:rPr lang="de-CH" sz="1200" dirty="0" smtClean="0"/>
              <a:t> </a:t>
            </a:r>
            <a:r>
              <a:rPr lang="de-CH" sz="1200" dirty="0" err="1" smtClean="0"/>
              <a:t>dei</a:t>
            </a:r>
            <a:r>
              <a:rPr lang="de-CH" sz="1200" dirty="0" smtClean="0"/>
              <a:t> </a:t>
            </a:r>
            <a:r>
              <a:rPr lang="de-CH" sz="1200" dirty="0" err="1" smtClean="0"/>
              <a:t>germanofoni</a:t>
            </a:r>
            <a:r>
              <a:rPr lang="de-CH" sz="1200" dirty="0"/>
              <a:t> (2015: 74.89</a:t>
            </a:r>
            <a:r>
              <a:rPr lang="de-CH" sz="1200" dirty="0" smtClean="0"/>
              <a:t>%) in </a:t>
            </a:r>
            <a:r>
              <a:rPr lang="de-CH" sz="1200" dirty="0" err="1" smtClean="0"/>
              <a:t>confronto</a:t>
            </a:r>
            <a:r>
              <a:rPr lang="de-CH" sz="1200" dirty="0" smtClean="0"/>
              <a:t> </a:t>
            </a:r>
            <a:r>
              <a:rPr lang="de-CH" sz="1200" dirty="0" err="1" smtClean="0"/>
              <a:t>agli</a:t>
            </a:r>
            <a:r>
              <a:rPr lang="de-CH" sz="1200" dirty="0" smtClean="0"/>
              <a:t> </a:t>
            </a:r>
            <a:r>
              <a:rPr lang="de-CH" sz="1200" dirty="0" err="1" smtClean="0"/>
              <a:t>obiettivi</a:t>
            </a:r>
            <a:r>
              <a:rPr lang="de-CH" sz="1200" dirty="0" smtClean="0"/>
              <a:t> della </a:t>
            </a:r>
            <a:r>
              <a:rPr lang="de-CH" sz="1200" dirty="0" err="1" smtClean="0"/>
              <a:t>Confederazione</a:t>
            </a:r>
            <a:r>
              <a:rPr lang="de-CH" sz="1200" dirty="0" smtClean="0"/>
              <a:t>.</a:t>
            </a:r>
          </a:p>
          <a:p>
            <a:r>
              <a:rPr lang="de-CH" sz="1200" dirty="0" smtClean="0"/>
              <a:t>Se si </a:t>
            </a:r>
            <a:r>
              <a:rPr lang="de-CH" sz="1200" dirty="0" err="1" smtClean="0"/>
              <a:t>contano</a:t>
            </a:r>
            <a:r>
              <a:rPr lang="de-CH" sz="1200" dirty="0" smtClean="0"/>
              <a:t> </a:t>
            </a:r>
            <a:r>
              <a:rPr lang="de-CH" sz="1200" dirty="0" err="1" smtClean="0"/>
              <a:t>solamente</a:t>
            </a:r>
            <a:r>
              <a:rPr lang="de-CH" sz="1200" dirty="0" smtClean="0"/>
              <a:t> </a:t>
            </a:r>
            <a:r>
              <a:rPr lang="de-CH" sz="1200" b="1" dirty="0" smtClean="0"/>
              <a:t>i </a:t>
            </a:r>
            <a:r>
              <a:rPr lang="de-CH" sz="1200" b="1" dirty="0" err="1" smtClean="0"/>
              <a:t>quadri</a:t>
            </a:r>
            <a:r>
              <a:rPr lang="de-CH" sz="1200" b="1" dirty="0" smtClean="0"/>
              <a:t> </a:t>
            </a:r>
            <a:r>
              <a:rPr lang="de-CH" sz="1200" dirty="0" smtClean="0"/>
              <a:t>(</a:t>
            </a:r>
            <a:r>
              <a:rPr lang="de-CH" sz="1200" dirty="0" err="1" smtClean="0"/>
              <a:t>classe</a:t>
            </a:r>
            <a:r>
              <a:rPr lang="de-CH" sz="1200" dirty="0" smtClean="0"/>
              <a:t> di </a:t>
            </a:r>
            <a:r>
              <a:rPr lang="de-CH" sz="1200" dirty="0" err="1" smtClean="0"/>
              <a:t>salario</a:t>
            </a:r>
            <a:r>
              <a:rPr lang="de-CH" sz="1200" dirty="0" smtClean="0"/>
              <a:t> 24 o </a:t>
            </a:r>
            <a:r>
              <a:rPr lang="de-CH" sz="1200" dirty="0" err="1" smtClean="0"/>
              <a:t>superiore</a:t>
            </a:r>
            <a:r>
              <a:rPr lang="de-CH" sz="1200" dirty="0" smtClean="0"/>
              <a:t>; n=404), </a:t>
            </a:r>
            <a:r>
              <a:rPr lang="de-CH" sz="1200" dirty="0" err="1" smtClean="0"/>
              <a:t>risulta</a:t>
            </a:r>
            <a:r>
              <a:rPr lang="de-CH" sz="1200" dirty="0" smtClean="0"/>
              <a:t> </a:t>
            </a:r>
            <a:r>
              <a:rPr lang="de-CH" sz="1200" dirty="0" err="1" smtClean="0"/>
              <a:t>invece</a:t>
            </a:r>
            <a:r>
              <a:rPr lang="de-CH" sz="1200" dirty="0" smtClean="0"/>
              <a:t> </a:t>
            </a:r>
            <a:r>
              <a:rPr lang="de-CH" sz="1200" dirty="0" err="1" smtClean="0"/>
              <a:t>un</a:t>
            </a:r>
            <a:r>
              <a:rPr lang="de-CH" sz="1200" dirty="0" smtClean="0"/>
              <a:t> </a:t>
            </a:r>
            <a:r>
              <a:rPr lang="de-CH" sz="1200" dirty="0" err="1" smtClean="0"/>
              <a:t>lieve</a:t>
            </a:r>
            <a:r>
              <a:rPr lang="de-CH" sz="1200" dirty="0" smtClean="0"/>
              <a:t> </a:t>
            </a:r>
            <a:r>
              <a:rPr lang="de-CH" sz="1200" dirty="0" err="1" smtClean="0"/>
              <a:t>sovrarappresentanza</a:t>
            </a:r>
            <a:r>
              <a:rPr lang="de-CH" sz="1200" dirty="0" smtClean="0"/>
              <a:t> </a:t>
            </a:r>
            <a:r>
              <a:rPr lang="de-CH" sz="1200" dirty="0" err="1" smtClean="0"/>
              <a:t>dei</a:t>
            </a:r>
            <a:r>
              <a:rPr lang="de-CH" sz="1200" dirty="0" smtClean="0"/>
              <a:t> </a:t>
            </a:r>
            <a:r>
              <a:rPr lang="de-CH" sz="1200" dirty="0" err="1" smtClean="0"/>
              <a:t>francofoni</a:t>
            </a:r>
            <a:r>
              <a:rPr lang="de-CH" sz="1200" dirty="0" smtClean="0"/>
              <a:t> (2015: 25%) e </a:t>
            </a:r>
            <a:r>
              <a:rPr lang="de-CH" sz="1200" dirty="0" err="1" smtClean="0"/>
              <a:t>dei</a:t>
            </a:r>
            <a:r>
              <a:rPr lang="de-CH" sz="1200" dirty="0" smtClean="0"/>
              <a:t> </a:t>
            </a:r>
            <a:r>
              <a:rPr lang="de-CH" sz="1200" dirty="0" err="1" smtClean="0"/>
              <a:t>germanofoni</a:t>
            </a:r>
            <a:r>
              <a:rPr lang="de-CH" sz="1200" dirty="0" smtClean="0"/>
              <a:t> (71,23%) in </a:t>
            </a:r>
            <a:r>
              <a:rPr lang="de-CH" sz="1200" dirty="0" err="1" smtClean="0"/>
              <a:t>confronto</a:t>
            </a:r>
            <a:r>
              <a:rPr lang="de-CH" sz="1200" dirty="0" smtClean="0"/>
              <a:t> </a:t>
            </a:r>
            <a:r>
              <a:rPr lang="de-CH" sz="1200" dirty="0" err="1" smtClean="0"/>
              <a:t>agli</a:t>
            </a:r>
            <a:r>
              <a:rPr lang="de-CH" sz="1200" dirty="0" smtClean="0"/>
              <a:t> </a:t>
            </a:r>
            <a:r>
              <a:rPr lang="de-CH" sz="1200" dirty="0" err="1"/>
              <a:t>obiettivi</a:t>
            </a:r>
            <a:r>
              <a:rPr lang="de-CH" sz="1200" dirty="0"/>
              <a:t> della </a:t>
            </a:r>
            <a:r>
              <a:rPr lang="de-CH" sz="1200" dirty="0" err="1"/>
              <a:t>Confederazione</a:t>
            </a:r>
            <a:r>
              <a:rPr lang="de-CH" sz="1200" dirty="0" smtClean="0"/>
              <a:t>. </a:t>
            </a:r>
          </a:p>
          <a:p>
            <a:r>
              <a:rPr lang="de-CH" sz="1200" dirty="0" smtClean="0"/>
              <a:t>I </a:t>
            </a:r>
            <a:r>
              <a:rPr lang="de-CH" sz="1200" dirty="0" err="1" smtClean="0"/>
              <a:t>valori</a:t>
            </a:r>
            <a:r>
              <a:rPr lang="de-CH" sz="1200" dirty="0" smtClean="0"/>
              <a:t> della SECO per </a:t>
            </a:r>
            <a:r>
              <a:rPr lang="de-CH" sz="1200" b="1" dirty="0" smtClean="0"/>
              <a:t>le altre </a:t>
            </a:r>
            <a:r>
              <a:rPr lang="de-CH" sz="1200" b="1" dirty="0" err="1" smtClean="0"/>
              <a:t>minoranze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linguistiche</a:t>
            </a:r>
            <a:r>
              <a:rPr lang="de-CH" sz="1200" b="1" dirty="0" smtClean="0"/>
              <a:t> </a:t>
            </a:r>
            <a:r>
              <a:rPr lang="de-CH" sz="1200" dirty="0" err="1" smtClean="0"/>
              <a:t>restano</a:t>
            </a:r>
            <a:r>
              <a:rPr lang="de-CH" sz="1200" dirty="0" smtClean="0"/>
              <a:t> al di sotto </a:t>
            </a:r>
            <a:r>
              <a:rPr lang="de-CH" sz="1200" dirty="0" err="1" smtClean="0"/>
              <a:t>degli</a:t>
            </a:r>
            <a:r>
              <a:rPr lang="de-CH" sz="1200" dirty="0" smtClean="0"/>
              <a:t> </a:t>
            </a:r>
            <a:r>
              <a:rPr lang="de-CH" sz="1200" dirty="0" err="1" smtClean="0"/>
              <a:t>obiettivi</a:t>
            </a:r>
            <a:r>
              <a:rPr lang="de-CH" sz="1200" dirty="0" smtClean="0"/>
              <a:t> della </a:t>
            </a:r>
            <a:r>
              <a:rPr lang="de-CH" sz="1200" dirty="0" err="1" smtClean="0"/>
              <a:t>Confederazione</a:t>
            </a:r>
            <a:r>
              <a:rPr lang="de-CH" sz="1200" dirty="0" smtClean="0"/>
              <a:t>.</a:t>
            </a:r>
          </a:p>
          <a:p>
            <a:r>
              <a:rPr lang="de-CH" sz="1200" dirty="0" err="1" smtClean="0"/>
              <a:t>Con</a:t>
            </a:r>
            <a:r>
              <a:rPr lang="de-CH" sz="1200" dirty="0" smtClean="0"/>
              <a:t> </a:t>
            </a:r>
            <a:r>
              <a:rPr lang="de-CH" sz="1200" dirty="0" err="1" smtClean="0"/>
              <a:t>eccezione</a:t>
            </a:r>
            <a:r>
              <a:rPr lang="de-CH" sz="1200" dirty="0" smtClean="0"/>
              <a:t> della </a:t>
            </a:r>
            <a:r>
              <a:rPr lang="it-IT" sz="1200" dirty="0"/>
              <a:t>Missione </a:t>
            </a:r>
            <a:r>
              <a:rPr lang="it-IT" sz="1200" dirty="0" smtClean="0"/>
              <a:t>svizzera presso </a:t>
            </a:r>
            <a:r>
              <a:rPr lang="it-IT" sz="1200" dirty="0"/>
              <a:t>l’Organizzazione mondiale del commercio OMC e l’Associazione europea di libero scambio </a:t>
            </a:r>
            <a:r>
              <a:rPr lang="it-IT" sz="1200" dirty="0" smtClean="0"/>
              <a:t>AELS a Ginevra, </a:t>
            </a:r>
            <a:r>
              <a:rPr lang="it-IT" sz="1200" b="1" dirty="0" smtClean="0"/>
              <a:t>tutto il personale della SECO è oggi concentrato a Berna </a:t>
            </a:r>
            <a:r>
              <a:rPr lang="it-IT" sz="1200" dirty="0" smtClean="0"/>
              <a:t>– ciò che può spiegare in parte la </a:t>
            </a:r>
            <a:r>
              <a:rPr lang="it-IT" sz="1200" dirty="0" err="1" smtClean="0"/>
              <a:t>sovrarappresentanza</a:t>
            </a:r>
            <a:r>
              <a:rPr lang="it-IT" sz="1200" dirty="0" smtClean="0"/>
              <a:t> dei germanofoni.</a:t>
            </a:r>
            <a:endParaRPr lang="de-CH" sz="1200" dirty="0"/>
          </a:p>
          <a:p>
            <a:endParaRPr lang="de-CH" sz="1200" dirty="0" smtClean="0"/>
          </a:p>
          <a:p>
            <a:endParaRPr lang="de-CH" sz="1200" dirty="0"/>
          </a:p>
          <a:p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2</a:t>
            </a:fld>
            <a:r>
              <a:rPr lang="it-CH" sz="800" smtClean="0"/>
              <a:t> </a:t>
            </a:r>
            <a:endParaRPr lang="it-CH" sz="8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0" y="1124680"/>
            <a:ext cx="8870366" cy="1752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65" y="3284980"/>
            <a:ext cx="3528491" cy="25203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17120" y="5970259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 smtClean="0"/>
              <a:t>Coray</a:t>
            </a:r>
            <a:r>
              <a:rPr lang="de-CH" sz="1000" dirty="0" smtClean="0"/>
              <a:t> et al., p. 64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06082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430" y="260560"/>
            <a:ext cx="8662283" cy="1152160"/>
          </a:xfrm>
        </p:spPr>
        <p:txBody>
          <a:bodyPr/>
          <a:lstStyle/>
          <a:p>
            <a:r>
              <a:rPr lang="de-CH" dirty="0" err="1" smtClean="0"/>
              <a:t>Misure</a:t>
            </a:r>
            <a:r>
              <a:rPr lang="de-CH" dirty="0" smtClean="0"/>
              <a:t> per </a:t>
            </a:r>
            <a:r>
              <a:rPr lang="de-CH" dirty="0" err="1" smtClean="0"/>
              <a:t>promuovere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plurilinguismo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i.) </a:t>
            </a:r>
            <a:r>
              <a:rPr lang="de-CH" dirty="0" err="1" smtClean="0"/>
              <a:t>Promuovere</a:t>
            </a:r>
            <a:r>
              <a:rPr lang="de-CH" dirty="0" smtClean="0"/>
              <a:t> le </a:t>
            </a:r>
            <a:r>
              <a:rPr lang="de-CH" dirty="0" err="1" smtClean="0"/>
              <a:t>conoscenze</a:t>
            </a:r>
            <a:r>
              <a:rPr lang="de-CH" dirty="0" smtClean="0"/>
              <a:t> </a:t>
            </a:r>
            <a:r>
              <a:rPr lang="de-CH" dirty="0" err="1" smtClean="0"/>
              <a:t>linguistiche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6470" y="1772770"/>
            <a:ext cx="7921100" cy="4296595"/>
          </a:xfrm>
        </p:spPr>
        <p:txBody>
          <a:bodyPr/>
          <a:lstStyle/>
          <a:p>
            <a:r>
              <a:rPr lang="de-CH" b="1" dirty="0" err="1" smtClean="0"/>
              <a:t>Corsi</a:t>
            </a:r>
            <a:r>
              <a:rPr lang="de-CH" b="1" dirty="0" smtClean="0"/>
              <a:t> </a:t>
            </a:r>
            <a:r>
              <a:rPr lang="it-IT" b="1" dirty="0"/>
              <a:t>linguistici finanziati dalla SECO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durante </a:t>
            </a:r>
            <a:r>
              <a:rPr lang="it-IT" dirty="0"/>
              <a:t>l’ora di pranzo</a:t>
            </a:r>
            <a:r>
              <a:rPr lang="it-IT" b="1" dirty="0"/>
              <a:t> in </a:t>
            </a:r>
            <a:r>
              <a:rPr lang="it-IT" b="1" dirty="0" smtClean="0"/>
              <a:t>diverse</a:t>
            </a:r>
            <a:br>
              <a:rPr lang="it-IT" b="1" dirty="0" smtClean="0"/>
            </a:br>
            <a:r>
              <a:rPr lang="it-IT" b="1" dirty="0" smtClean="0"/>
              <a:t>lingue</a:t>
            </a:r>
            <a:r>
              <a:rPr lang="it-IT" dirty="0" smtClean="0"/>
              <a:t> </a:t>
            </a:r>
            <a:r>
              <a:rPr lang="it-IT" dirty="0"/>
              <a:t>come il tedesco, il francese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l’italiano</a:t>
            </a:r>
            <a:r>
              <a:rPr lang="it-IT" dirty="0"/>
              <a:t>, l’inglese e lo </a:t>
            </a:r>
            <a:r>
              <a:rPr lang="it-IT" dirty="0" smtClean="0"/>
              <a:t>spagnolo</a:t>
            </a:r>
          </a:p>
          <a:p>
            <a:r>
              <a:rPr lang="it-IT" b="1" dirty="0" smtClean="0"/>
              <a:t>Corsi addizionali in italiano</a:t>
            </a:r>
            <a:r>
              <a:rPr lang="it-IT" dirty="0" smtClean="0"/>
              <a:t>: dal </a:t>
            </a:r>
            <a:r>
              <a:rPr lang="it-IT" dirty="0"/>
              <a:t>2010 ad oggi sono stati formati </a:t>
            </a:r>
            <a:r>
              <a:rPr lang="it-IT" dirty="0" smtClean="0"/>
              <a:t>annualmente in </a:t>
            </a:r>
            <a:r>
              <a:rPr lang="it-IT" dirty="0"/>
              <a:t>media 40 persone in </a:t>
            </a:r>
            <a:r>
              <a:rPr lang="it-IT" dirty="0" smtClean="0"/>
              <a:t>italiano:  </a:t>
            </a:r>
            <a:endParaRPr lang="it-IT" dirty="0"/>
          </a:p>
          <a:p>
            <a:pPr marL="360362" lvl="1" indent="0">
              <a:buNone/>
            </a:pPr>
            <a:r>
              <a:rPr lang="it-IT" sz="1800" dirty="0"/>
              <a:t>-	8 corsi base, </a:t>
            </a:r>
            <a:r>
              <a:rPr lang="it-IT" sz="1800" dirty="0" smtClean="0"/>
              <a:t>durata: un </a:t>
            </a:r>
            <a:r>
              <a:rPr lang="it-IT" sz="1800" dirty="0"/>
              <a:t>anno, 114 persone </a:t>
            </a:r>
          </a:p>
          <a:p>
            <a:pPr marL="360362" lvl="1" indent="0">
              <a:buNone/>
            </a:pPr>
            <a:r>
              <a:rPr lang="it-IT" sz="1800" dirty="0"/>
              <a:t>-	7 corsi di approfondimento, durata: </a:t>
            </a:r>
            <a:r>
              <a:rPr lang="it-IT" sz="1800" dirty="0" smtClean="0"/>
              <a:t>un anno</a:t>
            </a:r>
            <a:r>
              <a:rPr lang="it-IT" sz="1800" dirty="0"/>
              <a:t>, 106 persone</a:t>
            </a:r>
          </a:p>
          <a:p>
            <a:pPr marL="360362" lvl="1" indent="0">
              <a:buNone/>
            </a:pPr>
            <a:r>
              <a:rPr lang="it-IT" sz="1800" dirty="0"/>
              <a:t>-	6 formazioni con diploma, durata: </a:t>
            </a:r>
            <a:r>
              <a:rPr lang="it-IT" sz="1800" dirty="0" smtClean="0"/>
              <a:t>un anno</a:t>
            </a:r>
            <a:r>
              <a:rPr lang="it-IT" sz="1800" dirty="0"/>
              <a:t>, 66 persone </a:t>
            </a:r>
          </a:p>
          <a:p>
            <a:pPr marL="360362" lvl="1" indent="0">
              <a:buNone/>
            </a:pPr>
            <a:r>
              <a:rPr lang="it-IT" sz="1800" dirty="0"/>
              <a:t>-	2 corsi per responsabili, durata: </a:t>
            </a:r>
            <a:r>
              <a:rPr lang="it-IT" sz="1800" dirty="0" smtClean="0"/>
              <a:t>un anno</a:t>
            </a:r>
            <a:r>
              <a:rPr lang="it-IT" sz="1800" dirty="0"/>
              <a:t>, 15 persone</a:t>
            </a:r>
          </a:p>
          <a:p>
            <a:pPr marL="360362" lvl="1" indent="0">
              <a:buNone/>
            </a:pPr>
            <a:r>
              <a:rPr lang="it-IT" sz="1800" dirty="0"/>
              <a:t>-	2 corsi di conversazione, durata: </a:t>
            </a:r>
            <a:r>
              <a:rPr lang="it-IT" sz="1800" dirty="0" smtClean="0"/>
              <a:t>un anno</a:t>
            </a:r>
            <a:r>
              <a:rPr lang="it-IT" sz="1800" dirty="0"/>
              <a:t>, 21 </a:t>
            </a:r>
            <a:r>
              <a:rPr lang="it-IT" sz="1800" dirty="0" smtClean="0"/>
              <a:t>persone</a:t>
            </a:r>
            <a:endParaRPr lang="it-I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50033" y="6446839"/>
            <a:ext cx="2417763" cy="317500"/>
          </a:xfrm>
        </p:spPr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3</a:t>
            </a:fld>
            <a:r>
              <a:rPr lang="it-CH" sz="800" smtClean="0"/>
              <a:t> </a:t>
            </a:r>
            <a:endParaRPr lang="it-CH" sz="8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10" y="1380936"/>
            <a:ext cx="1904938" cy="1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9050" y="242888"/>
            <a:ext cx="8221663" cy="1169832"/>
          </a:xfrm>
        </p:spPr>
        <p:txBody>
          <a:bodyPr/>
          <a:lstStyle/>
          <a:p>
            <a:r>
              <a:rPr lang="de-CH" dirty="0" err="1" smtClean="0"/>
              <a:t>Misure</a:t>
            </a:r>
            <a:r>
              <a:rPr lang="de-CH" dirty="0" smtClean="0"/>
              <a:t> per </a:t>
            </a:r>
            <a:r>
              <a:rPr lang="de-CH" dirty="0" err="1" smtClean="0"/>
              <a:t>promuovere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plurilinguismo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ii.) </a:t>
            </a:r>
            <a:r>
              <a:rPr lang="de-CH" dirty="0" err="1" smtClean="0"/>
              <a:t>Sforzi</a:t>
            </a:r>
            <a:r>
              <a:rPr lang="de-CH" dirty="0" smtClean="0"/>
              <a:t> </a:t>
            </a:r>
            <a:r>
              <a:rPr lang="de-CH" dirty="0" err="1" smtClean="0"/>
              <a:t>specifici</a:t>
            </a:r>
            <a:r>
              <a:rPr lang="de-CH" dirty="0" smtClean="0"/>
              <a:t> </a:t>
            </a:r>
            <a:r>
              <a:rPr lang="de-CH" dirty="0" err="1" smtClean="0"/>
              <a:t>nel</a:t>
            </a:r>
            <a:r>
              <a:rPr lang="de-CH" dirty="0" smtClean="0"/>
              <a:t> </a:t>
            </a:r>
            <a:r>
              <a:rPr lang="de-CH" dirty="0" err="1" smtClean="0"/>
              <a:t>reclutamento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1218" y="1755467"/>
            <a:ext cx="8199495" cy="4248590"/>
          </a:xfrm>
        </p:spPr>
        <p:txBody>
          <a:bodyPr/>
          <a:lstStyle/>
          <a:p>
            <a:pPr lvl="0"/>
            <a:r>
              <a:rPr lang="it-CH" sz="2000" b="1" dirty="0" smtClean="0"/>
              <a:t>Reclutamento in Svizzera italiana</a:t>
            </a:r>
            <a:r>
              <a:rPr lang="it-CH" sz="2000" dirty="0" smtClean="0"/>
              <a:t>: </a:t>
            </a:r>
            <a:br>
              <a:rPr lang="it-CH" sz="2000" dirty="0" smtClean="0"/>
            </a:br>
            <a:r>
              <a:rPr lang="it-CH" sz="2000" dirty="0" smtClean="0"/>
              <a:t>Un </a:t>
            </a:r>
            <a:r>
              <a:rPr lang="it-CH" sz="2000" dirty="0"/>
              <a:t>responsabile di personale </a:t>
            </a:r>
            <a:r>
              <a:rPr lang="it-CH" sz="2000" dirty="0" smtClean="0"/>
              <a:t>italofono</a:t>
            </a:r>
            <a:br>
              <a:rPr lang="it-CH" sz="2000" dirty="0" smtClean="0"/>
            </a:br>
            <a:r>
              <a:rPr lang="it-CH" sz="2000" dirty="0" smtClean="0"/>
              <a:t>prende </a:t>
            </a:r>
            <a:r>
              <a:rPr lang="it-CH" sz="2000" dirty="0"/>
              <a:t>parte annualmente </a:t>
            </a:r>
            <a:r>
              <a:rPr lang="it-CH" sz="2000" dirty="0" smtClean="0"/>
              <a:t/>
            </a:r>
            <a:br>
              <a:rPr lang="it-CH" sz="2000" dirty="0" smtClean="0"/>
            </a:br>
            <a:r>
              <a:rPr lang="it-CH" sz="2000" dirty="0" smtClean="0"/>
              <a:t>all’USI </a:t>
            </a:r>
            <a:r>
              <a:rPr lang="it-CH" sz="2000" dirty="0"/>
              <a:t>career forum </a:t>
            </a:r>
            <a:r>
              <a:rPr lang="it-CH" sz="2000" dirty="0" smtClean="0"/>
              <a:t>all’Università </a:t>
            </a:r>
            <a:r>
              <a:rPr lang="it-CH" sz="2000" dirty="0"/>
              <a:t>di </a:t>
            </a:r>
            <a:r>
              <a:rPr lang="it-CH" sz="2000" dirty="0" smtClean="0"/>
              <a:t>Lugano.</a:t>
            </a:r>
            <a:endParaRPr lang="de-CH" sz="2000" dirty="0"/>
          </a:p>
          <a:p>
            <a:pPr lvl="0"/>
            <a:r>
              <a:rPr lang="it-CH" sz="2000" dirty="0" smtClean="0"/>
              <a:t>La </a:t>
            </a:r>
            <a:r>
              <a:rPr lang="it-CH" sz="2000" dirty="0"/>
              <a:t>capa del settore personale </a:t>
            </a:r>
            <a:r>
              <a:rPr lang="it-CH" sz="2000" dirty="0" smtClean="0"/>
              <a:t>nonché un </a:t>
            </a:r>
            <a:r>
              <a:rPr lang="it-CH" sz="2000" dirty="0"/>
              <a:t>responsabile di personale sono </a:t>
            </a:r>
            <a:r>
              <a:rPr lang="it-CH" sz="2000" b="1" dirty="0"/>
              <a:t>bilingui </a:t>
            </a:r>
            <a:r>
              <a:rPr lang="it-CH" sz="2000" b="1" dirty="0" smtClean="0"/>
              <a:t>(tedesco/italiano)</a:t>
            </a:r>
            <a:r>
              <a:rPr lang="it-CH" sz="2000" dirty="0" smtClean="0"/>
              <a:t>. Tutti </a:t>
            </a:r>
            <a:r>
              <a:rPr lang="it-CH" sz="2000" dirty="0"/>
              <a:t>i responsabili di personale possiedono </a:t>
            </a:r>
            <a:r>
              <a:rPr lang="it-CH" sz="2000" dirty="0" smtClean="0"/>
              <a:t>inoltre buone oppure </a:t>
            </a:r>
            <a:r>
              <a:rPr lang="it-CH" sz="2000" dirty="0"/>
              <a:t>ottime conoscenze del </a:t>
            </a:r>
            <a:r>
              <a:rPr lang="it-CH" sz="2000" b="1" dirty="0" smtClean="0"/>
              <a:t>francese</a:t>
            </a:r>
            <a:r>
              <a:rPr lang="it-CH" sz="2000" dirty="0" smtClean="0"/>
              <a:t>.</a:t>
            </a:r>
          </a:p>
          <a:p>
            <a:pPr lvl="0"/>
            <a:r>
              <a:rPr lang="it-CH" sz="2000" dirty="0" smtClean="0"/>
              <a:t>All’inizio di </a:t>
            </a:r>
            <a:r>
              <a:rPr lang="it-CH" sz="2000" b="1" dirty="0" smtClean="0"/>
              <a:t>ogni reclutamento</a:t>
            </a:r>
            <a:r>
              <a:rPr lang="it-CH" sz="2000" dirty="0" smtClean="0"/>
              <a:t>, i responsabili del settore personale sensibilizzano i superiori gerarchici sull’importanza della rappresentanza di tutte le lingue. </a:t>
            </a:r>
          </a:p>
          <a:p>
            <a:pPr lvl="0"/>
            <a:r>
              <a:rPr lang="it-CH" sz="2000" b="1" dirty="0" smtClean="0"/>
              <a:t>La direzione della SECO </a:t>
            </a:r>
            <a:r>
              <a:rPr lang="it-CH" sz="2000" dirty="0"/>
              <a:t>viene</a:t>
            </a:r>
            <a:r>
              <a:rPr lang="it-CH" sz="2000" b="1" dirty="0"/>
              <a:t> </a:t>
            </a:r>
            <a:r>
              <a:rPr lang="it-CH" sz="2000" dirty="0"/>
              <a:t>informata </a:t>
            </a:r>
            <a:r>
              <a:rPr lang="it-CH" sz="2000" b="1" dirty="0" smtClean="0"/>
              <a:t>ogni anno </a:t>
            </a:r>
            <a:r>
              <a:rPr lang="it-CH" sz="2000" dirty="0" smtClean="0"/>
              <a:t>sullo sviluppo della rappresentazione delle lingue ufficiali nella SECO (lavoro di sensibilizzazione). </a:t>
            </a:r>
          </a:p>
          <a:p>
            <a:pPr lvl="0"/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4</a:t>
            </a:fld>
            <a:r>
              <a:rPr lang="it-CH" sz="800" smtClean="0"/>
              <a:t> </a:t>
            </a:r>
            <a:endParaRPr lang="it-CH" sz="8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627" y="1286173"/>
            <a:ext cx="2760202" cy="15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7904" y="188550"/>
            <a:ext cx="8221663" cy="1169832"/>
          </a:xfrm>
        </p:spPr>
        <p:txBody>
          <a:bodyPr/>
          <a:lstStyle/>
          <a:p>
            <a:r>
              <a:rPr lang="de-CH" dirty="0" err="1" smtClean="0"/>
              <a:t>Misure</a:t>
            </a:r>
            <a:r>
              <a:rPr lang="de-CH" dirty="0" smtClean="0"/>
              <a:t> per </a:t>
            </a:r>
            <a:r>
              <a:rPr lang="de-CH" dirty="0" err="1" smtClean="0"/>
              <a:t>promuovere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plurilinguismo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iii.) Uso </a:t>
            </a:r>
            <a:r>
              <a:rPr lang="de-CH" dirty="0" err="1" smtClean="0"/>
              <a:t>dell’italiano</a:t>
            </a:r>
            <a:r>
              <a:rPr lang="de-CH" dirty="0" smtClean="0"/>
              <a:t> </a:t>
            </a:r>
            <a:r>
              <a:rPr lang="de-CH" dirty="0" err="1" smtClean="0"/>
              <a:t>nel</a:t>
            </a:r>
            <a:r>
              <a:rPr lang="de-CH" dirty="0" smtClean="0"/>
              <a:t> </a:t>
            </a:r>
            <a:r>
              <a:rPr lang="de-CH" dirty="0" err="1" smtClean="0"/>
              <a:t>lavoro</a:t>
            </a:r>
            <a:r>
              <a:rPr lang="de-CH" dirty="0" smtClean="0"/>
              <a:t> </a:t>
            </a:r>
            <a:r>
              <a:rPr lang="de-CH" dirty="0" err="1" smtClean="0"/>
              <a:t>quotidiano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7904" y="1412720"/>
            <a:ext cx="8489766" cy="4824670"/>
          </a:xfrm>
        </p:spPr>
        <p:txBody>
          <a:bodyPr/>
          <a:lstStyle/>
          <a:p>
            <a:pPr lvl="0"/>
            <a:r>
              <a:rPr lang="it-CH" sz="2000" dirty="0" smtClean="0"/>
              <a:t>Integrazione di </a:t>
            </a:r>
            <a:r>
              <a:rPr lang="it-CH" sz="2000" b="1" dirty="0" smtClean="0"/>
              <a:t>sequenze in tutte e tre le</a:t>
            </a:r>
            <a:br>
              <a:rPr lang="it-CH" sz="2000" b="1" dirty="0" smtClean="0"/>
            </a:br>
            <a:r>
              <a:rPr lang="it-CH" sz="2000" b="1" dirty="0" smtClean="0"/>
              <a:t>lingue ufficiali </a:t>
            </a:r>
            <a:r>
              <a:rPr lang="it-CH" sz="2000" dirty="0" smtClean="0"/>
              <a:t>in tutte le manifestazioni </a:t>
            </a:r>
            <a:br>
              <a:rPr lang="it-CH" sz="2000" dirty="0" smtClean="0"/>
            </a:br>
            <a:r>
              <a:rPr lang="it-CH" sz="2000" dirty="0" smtClean="0"/>
              <a:t>interni della SECO: </a:t>
            </a:r>
          </a:p>
          <a:p>
            <a:pPr lvl="1"/>
            <a:r>
              <a:rPr lang="it-CH" sz="2000" dirty="0" smtClean="0"/>
              <a:t>SECO-Forum</a:t>
            </a:r>
          </a:p>
          <a:p>
            <a:pPr lvl="1"/>
            <a:r>
              <a:rPr lang="it-CH" sz="2000" dirty="0" err="1" smtClean="0"/>
              <a:t>Brown</a:t>
            </a:r>
            <a:r>
              <a:rPr lang="it-CH" sz="2000" dirty="0" smtClean="0"/>
              <a:t> </a:t>
            </a:r>
            <a:r>
              <a:rPr lang="it-CH" sz="2000" dirty="0" err="1" smtClean="0"/>
              <a:t>Bag</a:t>
            </a:r>
            <a:r>
              <a:rPr lang="it-CH" sz="2000" dirty="0" smtClean="0"/>
              <a:t> Lunch</a:t>
            </a:r>
          </a:p>
          <a:p>
            <a:pPr lvl="1"/>
            <a:r>
              <a:rPr lang="it-CH" sz="2000" dirty="0" smtClean="0"/>
              <a:t>Formazione di base per nuovi collaboratori</a:t>
            </a:r>
          </a:p>
          <a:p>
            <a:pPr lvl="0"/>
            <a:r>
              <a:rPr lang="it-CH" sz="2000" dirty="0" smtClean="0"/>
              <a:t>Uso </a:t>
            </a:r>
            <a:r>
              <a:rPr lang="it-CH" sz="2000" b="1" dirty="0" smtClean="0"/>
              <a:t>delle tre lingue </a:t>
            </a:r>
            <a:r>
              <a:rPr lang="it-CH" sz="2000" dirty="0" smtClean="0"/>
              <a:t>per certe comunicazioni interne (per esempio bandi di concorso o inviti per certe manifestazioni interne)</a:t>
            </a:r>
          </a:p>
          <a:p>
            <a:pPr lvl="0"/>
            <a:r>
              <a:rPr lang="it-CH" sz="2000" dirty="0" smtClean="0"/>
              <a:t>Uso, a volte, di </a:t>
            </a:r>
            <a:r>
              <a:rPr lang="it-CH" sz="2000" b="1" dirty="0" smtClean="0"/>
              <a:t>una lingua sola, incluso l’italiano </a:t>
            </a:r>
            <a:r>
              <a:rPr lang="it-CH" sz="2000" dirty="0" smtClean="0"/>
              <a:t>(per esempio in caso di nominazioni)</a:t>
            </a:r>
          </a:p>
          <a:p>
            <a:pPr lvl="0"/>
            <a:r>
              <a:rPr lang="it-CH" sz="2000" dirty="0" smtClean="0"/>
              <a:t>Pubblicazione come minimo di un articolo in lingua</a:t>
            </a:r>
            <a:r>
              <a:rPr lang="it-CH" sz="2000" dirty="0" smtClean="0">
                <a:solidFill>
                  <a:srgbClr val="FF0000"/>
                </a:solidFill>
              </a:rPr>
              <a:t> </a:t>
            </a:r>
            <a:r>
              <a:rPr lang="it-CH" sz="2000" dirty="0" smtClean="0"/>
              <a:t>italiana nella </a:t>
            </a:r>
            <a:r>
              <a:rPr lang="it-CH" sz="2000" b="1" dirty="0" smtClean="0"/>
              <a:t>rivista interna</a:t>
            </a:r>
            <a:r>
              <a:rPr lang="it-CH" sz="2000" dirty="0" smtClean="0"/>
              <a:t> della SECO (</a:t>
            </a:r>
            <a:r>
              <a:rPr lang="it-CH" sz="2000" dirty="0" err="1" smtClean="0"/>
              <a:t>inSECO</a:t>
            </a:r>
            <a:r>
              <a:rPr lang="it-CH" sz="2000" dirty="0" smtClean="0"/>
              <a:t>). </a:t>
            </a:r>
            <a:endParaRPr lang="de-CH" sz="2000" dirty="0"/>
          </a:p>
          <a:p>
            <a:pPr lvl="0"/>
            <a:r>
              <a:rPr lang="it-CH" sz="2000" dirty="0" smtClean="0"/>
              <a:t>Nella </a:t>
            </a:r>
            <a:r>
              <a:rPr lang="it-CH" sz="2000" dirty="0"/>
              <a:t>SECO esiste un </a:t>
            </a:r>
            <a:r>
              <a:rPr lang="it-CH" sz="2000" b="1" dirty="0" smtClean="0"/>
              <a:t>gruppo di collaboratori italofoni </a:t>
            </a:r>
            <a:r>
              <a:rPr lang="it-CH" sz="2000" dirty="0"/>
              <a:t>che si incontra regolarmente, per parlare in italiano e per </a:t>
            </a:r>
            <a:r>
              <a:rPr lang="it-CH" sz="2000" dirty="0" smtClean="0"/>
              <a:t>promuovere la </a:t>
            </a:r>
            <a:r>
              <a:rPr lang="it-CH" sz="2000" dirty="0"/>
              <a:t>cultura </a:t>
            </a:r>
            <a:r>
              <a:rPr lang="it-CH" sz="2000" dirty="0" smtClean="0"/>
              <a:t>italiana.  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5</a:t>
            </a:fld>
            <a:r>
              <a:rPr lang="it-CH" sz="800" dirty="0" smtClean="0"/>
              <a:t> </a:t>
            </a:r>
            <a:endParaRPr lang="it-CH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02" y="1364084"/>
            <a:ext cx="1964207" cy="2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9050" y="242888"/>
            <a:ext cx="8221663" cy="665762"/>
          </a:xfrm>
        </p:spPr>
        <p:txBody>
          <a:bodyPr/>
          <a:lstStyle/>
          <a:p>
            <a:r>
              <a:rPr lang="de-CH" dirty="0" err="1" smtClean="0"/>
              <a:t>Sfide</a:t>
            </a:r>
            <a:r>
              <a:rPr lang="de-CH" dirty="0" smtClean="0"/>
              <a:t> per </a:t>
            </a:r>
            <a:r>
              <a:rPr lang="de-CH" dirty="0" err="1" smtClean="0"/>
              <a:t>promuovere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plurilinguismo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9525" y="1412720"/>
            <a:ext cx="8231188" cy="4968690"/>
          </a:xfrm>
        </p:spPr>
        <p:txBody>
          <a:bodyPr/>
          <a:lstStyle/>
          <a:p>
            <a:r>
              <a:rPr lang="de-CH" dirty="0" err="1" smtClean="0"/>
              <a:t>Difficoltà</a:t>
            </a:r>
            <a:r>
              <a:rPr lang="de-CH" dirty="0" smtClean="0"/>
              <a:t> a </a:t>
            </a:r>
            <a:r>
              <a:rPr lang="de-CH" b="1" dirty="0" err="1" smtClean="0"/>
              <a:t>motivare</a:t>
            </a:r>
            <a:r>
              <a:rPr lang="de-CH" b="1" dirty="0" smtClean="0"/>
              <a:t> </a:t>
            </a:r>
            <a:r>
              <a:rPr lang="de-CH" b="1" dirty="0" err="1" smtClean="0"/>
              <a:t>gli</a:t>
            </a:r>
            <a:r>
              <a:rPr lang="de-CH" b="1" dirty="0" smtClean="0"/>
              <a:t> </a:t>
            </a:r>
            <a:r>
              <a:rPr lang="de-CH" b="1" dirty="0" err="1" smtClean="0"/>
              <a:t>italofoni</a:t>
            </a:r>
            <a:r>
              <a:rPr lang="de-CH" b="1" dirty="0" smtClean="0"/>
              <a:t> </a:t>
            </a:r>
            <a:br>
              <a:rPr lang="de-CH" b="1" dirty="0" smtClean="0"/>
            </a:br>
            <a:r>
              <a:rPr lang="de-CH" dirty="0" smtClean="0"/>
              <a:t>a </a:t>
            </a:r>
            <a:r>
              <a:rPr lang="de-CH" dirty="0" err="1" smtClean="0"/>
              <a:t>lavorare</a:t>
            </a:r>
            <a:r>
              <a:rPr lang="de-CH" dirty="0" smtClean="0"/>
              <a:t> </a:t>
            </a:r>
            <a:r>
              <a:rPr lang="de-CH" b="1" dirty="0" smtClean="0"/>
              <a:t>a Berna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L’italiano</a:t>
            </a:r>
            <a:r>
              <a:rPr lang="de-CH" dirty="0" smtClean="0"/>
              <a:t> </a:t>
            </a:r>
            <a:r>
              <a:rPr lang="de-CH" dirty="0" err="1" smtClean="0"/>
              <a:t>viene</a:t>
            </a:r>
            <a:r>
              <a:rPr lang="de-CH" dirty="0" smtClean="0"/>
              <a:t> </a:t>
            </a:r>
            <a:r>
              <a:rPr lang="de-CH" b="1" dirty="0" err="1" smtClean="0"/>
              <a:t>usato</a:t>
            </a:r>
            <a:r>
              <a:rPr lang="de-CH" b="1" dirty="0" smtClean="0"/>
              <a:t> troppo poco </a:t>
            </a:r>
            <a:br>
              <a:rPr lang="de-CH" b="1" dirty="0" smtClean="0"/>
            </a:br>
            <a:r>
              <a:rPr lang="de-CH" dirty="0" err="1" smtClean="0"/>
              <a:t>nella</a:t>
            </a:r>
            <a:r>
              <a:rPr lang="de-CH" dirty="0" smtClean="0"/>
              <a:t> </a:t>
            </a:r>
            <a:r>
              <a:rPr lang="de-CH" dirty="0" err="1" smtClean="0"/>
              <a:t>prassi</a:t>
            </a:r>
            <a:r>
              <a:rPr lang="de-CH" dirty="0" smtClean="0"/>
              <a:t> del </a:t>
            </a:r>
            <a:r>
              <a:rPr lang="de-CH" dirty="0" err="1" smtClean="0"/>
              <a:t>lavoro</a:t>
            </a:r>
            <a:r>
              <a:rPr lang="de-CH" dirty="0" smtClean="0"/>
              <a:t> </a:t>
            </a:r>
            <a:r>
              <a:rPr lang="de-CH" dirty="0" err="1" smtClean="0"/>
              <a:t>quotidiano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Gli</a:t>
            </a:r>
            <a:r>
              <a:rPr lang="de-CH" dirty="0" smtClean="0"/>
              <a:t> </a:t>
            </a:r>
            <a:r>
              <a:rPr lang="de-CH" dirty="0" err="1" smtClean="0"/>
              <a:t>italofoni</a:t>
            </a:r>
            <a:r>
              <a:rPr lang="de-CH" dirty="0" smtClean="0"/>
              <a:t> </a:t>
            </a:r>
            <a:r>
              <a:rPr lang="de-CH" dirty="0" err="1" smtClean="0"/>
              <a:t>stessi</a:t>
            </a:r>
            <a:r>
              <a:rPr lang="de-CH" dirty="0" smtClean="0"/>
              <a:t> </a:t>
            </a:r>
            <a:r>
              <a:rPr lang="de-CH" dirty="0" err="1" smtClean="0"/>
              <a:t>spesso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b="1" dirty="0" err="1" smtClean="0"/>
              <a:t>preferiscono</a:t>
            </a:r>
            <a:r>
              <a:rPr lang="de-CH" b="1" dirty="0" smtClean="0"/>
              <a:t> </a:t>
            </a:r>
            <a:r>
              <a:rPr lang="de-CH" b="1" dirty="0" err="1" smtClean="0"/>
              <a:t>lavorare</a:t>
            </a:r>
            <a:r>
              <a:rPr lang="de-CH" b="1" dirty="0" smtClean="0"/>
              <a:t> in </a:t>
            </a:r>
            <a:br>
              <a:rPr lang="de-CH" b="1" dirty="0" smtClean="0"/>
            </a:br>
            <a:r>
              <a:rPr lang="de-CH" b="1" dirty="0" err="1" smtClean="0"/>
              <a:t>un’altra</a:t>
            </a:r>
            <a:r>
              <a:rPr lang="de-CH" b="1" dirty="0" smtClean="0"/>
              <a:t> </a:t>
            </a:r>
            <a:r>
              <a:rPr lang="de-CH" b="1" dirty="0" err="1" smtClean="0"/>
              <a:t>lingua</a:t>
            </a:r>
            <a:r>
              <a:rPr lang="de-CH" b="1" dirty="0" smtClean="0"/>
              <a:t> </a:t>
            </a:r>
            <a:r>
              <a:rPr lang="de-CH" dirty="0" err="1" smtClean="0"/>
              <a:t>ufficiale</a:t>
            </a:r>
            <a:r>
              <a:rPr lang="de-CH" dirty="0" smtClean="0"/>
              <a:t> per </a:t>
            </a:r>
            <a:r>
              <a:rPr lang="de-CH" dirty="0" err="1" smtClean="0"/>
              <a:t>motivi</a:t>
            </a:r>
            <a:r>
              <a:rPr lang="de-CH" dirty="0" smtClean="0"/>
              <a:t> </a:t>
            </a:r>
            <a:r>
              <a:rPr lang="de-CH" dirty="0" err="1" smtClean="0"/>
              <a:t>diversi</a:t>
            </a:r>
            <a:r>
              <a:rPr lang="de-CH" dirty="0" smtClean="0"/>
              <a:t>:</a:t>
            </a:r>
          </a:p>
          <a:p>
            <a:pPr lvl="1"/>
            <a:r>
              <a:rPr lang="de-CH" dirty="0" err="1" smtClean="0"/>
              <a:t>Abitudine</a:t>
            </a:r>
            <a:r>
              <a:rPr lang="de-CH" dirty="0" smtClean="0"/>
              <a:t> (ad es. </a:t>
            </a:r>
            <a:r>
              <a:rPr lang="de-CH" dirty="0" err="1" smtClean="0"/>
              <a:t>dopo</a:t>
            </a:r>
            <a:r>
              <a:rPr lang="de-CH" dirty="0" smtClean="0"/>
              <a:t> </a:t>
            </a:r>
            <a:r>
              <a:rPr lang="de-CH" dirty="0" err="1" smtClean="0"/>
              <a:t>avere</a:t>
            </a:r>
            <a:r>
              <a:rPr lang="de-CH" dirty="0" smtClean="0"/>
              <a:t> </a:t>
            </a:r>
            <a:r>
              <a:rPr lang="de-CH" dirty="0" err="1" smtClean="0"/>
              <a:t>studiato</a:t>
            </a:r>
            <a:r>
              <a:rPr lang="de-CH" dirty="0" smtClean="0"/>
              <a:t> in </a:t>
            </a:r>
            <a:r>
              <a:rPr lang="de-CH" dirty="0" err="1" smtClean="0"/>
              <a:t>francese</a:t>
            </a:r>
            <a:r>
              <a:rPr lang="de-CH" dirty="0" smtClean="0"/>
              <a:t>/</a:t>
            </a:r>
            <a:r>
              <a:rPr lang="de-CH" dirty="0" err="1" smtClean="0"/>
              <a:t>tedesco</a:t>
            </a:r>
            <a:r>
              <a:rPr lang="de-CH" dirty="0" smtClean="0"/>
              <a:t>)</a:t>
            </a:r>
          </a:p>
          <a:p>
            <a:pPr lvl="1"/>
            <a:r>
              <a:rPr lang="de-CH" dirty="0" err="1" smtClean="0"/>
              <a:t>Efficienza</a:t>
            </a:r>
            <a:r>
              <a:rPr lang="de-CH" dirty="0" smtClean="0"/>
              <a:t> (</a:t>
            </a:r>
            <a:r>
              <a:rPr lang="de-CH" dirty="0" err="1" smtClean="0"/>
              <a:t>evitare</a:t>
            </a:r>
            <a:r>
              <a:rPr lang="de-CH" dirty="0" smtClean="0"/>
              <a:t> di </a:t>
            </a:r>
            <a:r>
              <a:rPr lang="de-CH" dirty="0" err="1" smtClean="0"/>
              <a:t>lavorare</a:t>
            </a:r>
            <a:r>
              <a:rPr lang="de-CH" dirty="0" smtClean="0"/>
              <a:t> </a:t>
            </a:r>
            <a:r>
              <a:rPr lang="de-CH" dirty="0" err="1" smtClean="0"/>
              <a:t>con</a:t>
            </a:r>
            <a:r>
              <a:rPr lang="de-CH" dirty="0" smtClean="0"/>
              <a:t> </a:t>
            </a:r>
            <a:r>
              <a:rPr lang="de-CH" dirty="0" err="1" smtClean="0"/>
              <a:t>una</a:t>
            </a:r>
            <a:r>
              <a:rPr lang="de-CH" dirty="0" smtClean="0"/>
              <a:t> </a:t>
            </a:r>
            <a:r>
              <a:rPr lang="de-CH" dirty="0" err="1" smtClean="0"/>
              <a:t>terminologia</a:t>
            </a:r>
            <a:r>
              <a:rPr lang="de-CH" dirty="0" smtClean="0"/>
              <a:t> poco </a:t>
            </a:r>
            <a:r>
              <a:rPr lang="de-CH" dirty="0" err="1" smtClean="0"/>
              <a:t>usata</a:t>
            </a:r>
            <a:r>
              <a:rPr lang="de-CH" dirty="0" smtClean="0"/>
              <a:t>)</a:t>
            </a:r>
          </a:p>
          <a:p>
            <a:pPr lvl="1"/>
            <a:r>
              <a:rPr lang="de-CH" dirty="0" err="1" smtClean="0"/>
              <a:t>Aumentare</a:t>
            </a:r>
            <a:r>
              <a:rPr lang="de-CH" dirty="0" smtClean="0"/>
              <a:t> la </a:t>
            </a:r>
            <a:r>
              <a:rPr lang="de-CH" dirty="0" err="1" smtClean="0"/>
              <a:t>visibilità</a:t>
            </a:r>
            <a:r>
              <a:rPr lang="de-CH" dirty="0" smtClean="0"/>
              <a:t> del </a:t>
            </a:r>
            <a:r>
              <a:rPr lang="de-CH" dirty="0" err="1" smtClean="0"/>
              <a:t>proprio</a:t>
            </a:r>
            <a:r>
              <a:rPr lang="de-CH" dirty="0" smtClean="0"/>
              <a:t> </a:t>
            </a:r>
            <a:r>
              <a:rPr lang="de-CH" dirty="0" err="1" smtClean="0"/>
              <a:t>lavoro</a:t>
            </a:r>
            <a:r>
              <a:rPr lang="de-CH" dirty="0" smtClean="0"/>
              <a:t> </a:t>
            </a:r>
            <a:r>
              <a:rPr lang="de-CH" dirty="0" err="1" smtClean="0"/>
              <a:t>tra</a:t>
            </a:r>
            <a:r>
              <a:rPr lang="de-CH" dirty="0" smtClean="0"/>
              <a:t> i </a:t>
            </a:r>
            <a:r>
              <a:rPr lang="de-CH" dirty="0" err="1" smtClean="0"/>
              <a:t>lettori</a:t>
            </a:r>
            <a:r>
              <a:rPr lang="de-CH" dirty="0" smtClean="0"/>
              <a:t> non-</a:t>
            </a:r>
            <a:r>
              <a:rPr lang="de-CH" dirty="0" err="1" smtClean="0"/>
              <a:t>italofoni</a:t>
            </a:r>
            <a:endParaRPr lang="de-CH" dirty="0"/>
          </a:p>
          <a:p>
            <a:pPr marL="360362" lvl="1" indent="0">
              <a:buNone/>
            </a:pPr>
            <a:r>
              <a:rPr lang="de-CH" dirty="0" smtClean="0">
                <a:solidFill>
                  <a:schemeClr val="tx1"/>
                </a:solidFill>
              </a:rPr>
              <a:t>→ 	</a:t>
            </a:r>
            <a:r>
              <a:rPr lang="de-CH" dirty="0" err="1" smtClean="0">
                <a:solidFill>
                  <a:schemeClr val="tx1"/>
                </a:solidFill>
              </a:rPr>
              <a:t>Rischio</a:t>
            </a:r>
            <a:r>
              <a:rPr lang="de-CH" dirty="0" smtClean="0">
                <a:solidFill>
                  <a:schemeClr val="tx1"/>
                </a:solidFill>
              </a:rPr>
              <a:t> di </a:t>
            </a:r>
            <a:r>
              <a:rPr lang="de-CH" dirty="0" err="1" smtClean="0">
                <a:solidFill>
                  <a:schemeClr val="tx1"/>
                </a:solidFill>
              </a:rPr>
              <a:t>un</a:t>
            </a:r>
            <a:r>
              <a:rPr lang="de-CH" dirty="0" smtClean="0">
                <a:solidFill>
                  <a:schemeClr val="tx1"/>
                </a:solidFill>
              </a:rPr>
              <a:t> «</a:t>
            </a:r>
            <a:r>
              <a:rPr lang="de-CH" dirty="0" err="1" smtClean="0">
                <a:solidFill>
                  <a:schemeClr val="tx1"/>
                </a:solidFill>
              </a:rPr>
              <a:t>circolo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vizioso</a:t>
            </a:r>
            <a:r>
              <a:rPr lang="de-CH" dirty="0" smtClean="0">
                <a:solidFill>
                  <a:schemeClr val="tx1"/>
                </a:solidFill>
              </a:rPr>
              <a:t>»: se </a:t>
            </a:r>
            <a:r>
              <a:rPr lang="de-CH" dirty="0" err="1" smtClean="0">
                <a:solidFill>
                  <a:schemeClr val="tx1"/>
                </a:solidFill>
              </a:rPr>
              <a:t>l’italiano</a:t>
            </a:r>
            <a:r>
              <a:rPr lang="de-CH" dirty="0" smtClean="0">
                <a:solidFill>
                  <a:schemeClr val="tx1"/>
                </a:solidFill>
              </a:rPr>
              <a:t> non </a:t>
            </a:r>
            <a:r>
              <a:rPr lang="de-CH" dirty="0" err="1" smtClean="0">
                <a:solidFill>
                  <a:schemeClr val="tx1"/>
                </a:solidFill>
              </a:rPr>
              <a:t>viene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usato</a:t>
            </a:r>
            <a:r>
              <a:rPr lang="de-CH" dirty="0" smtClean="0">
                <a:solidFill>
                  <a:schemeClr val="tx1"/>
                </a:solidFill>
              </a:rPr>
              <a:t> 	</a:t>
            </a:r>
            <a:r>
              <a:rPr lang="de-CH" dirty="0" err="1" smtClean="0">
                <a:solidFill>
                  <a:schemeClr val="tx1"/>
                </a:solidFill>
              </a:rPr>
              <a:t>regolarmente</a:t>
            </a:r>
            <a:r>
              <a:rPr lang="de-CH" dirty="0" smtClean="0">
                <a:solidFill>
                  <a:schemeClr val="tx1"/>
                </a:solidFill>
              </a:rPr>
              <a:t> sul </a:t>
            </a:r>
            <a:r>
              <a:rPr lang="de-CH" dirty="0" err="1" smtClean="0">
                <a:solidFill>
                  <a:schemeClr val="tx1"/>
                </a:solidFill>
              </a:rPr>
              <a:t>lavoro</a:t>
            </a:r>
            <a:r>
              <a:rPr lang="de-CH" dirty="0" smtClean="0">
                <a:solidFill>
                  <a:schemeClr val="tx1"/>
                </a:solidFill>
              </a:rPr>
              <a:t>, </a:t>
            </a:r>
            <a:r>
              <a:rPr lang="de-CH" dirty="0" err="1" smtClean="0">
                <a:solidFill>
                  <a:schemeClr val="tx1"/>
                </a:solidFill>
              </a:rPr>
              <a:t>diventa</a:t>
            </a:r>
            <a:r>
              <a:rPr lang="de-CH" dirty="0" smtClean="0">
                <a:solidFill>
                  <a:schemeClr val="tx1"/>
                </a:solidFill>
              </a:rPr>
              <a:t> più </a:t>
            </a:r>
            <a:r>
              <a:rPr lang="de-CH" dirty="0" err="1" smtClean="0">
                <a:solidFill>
                  <a:schemeClr val="tx1"/>
                </a:solidFill>
              </a:rPr>
              <a:t>difficile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motivare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gli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altri</a:t>
            </a:r>
            <a:r>
              <a:rPr lang="de-CH" dirty="0" smtClean="0">
                <a:solidFill>
                  <a:schemeClr val="tx1"/>
                </a:solidFill>
              </a:rPr>
              <a:t> 	</a:t>
            </a:r>
            <a:r>
              <a:rPr lang="de-CH" dirty="0" err="1" smtClean="0">
                <a:solidFill>
                  <a:schemeClr val="tx1"/>
                </a:solidFill>
              </a:rPr>
              <a:t>collaboratori</a:t>
            </a:r>
            <a:r>
              <a:rPr lang="de-CH" dirty="0" smtClean="0">
                <a:solidFill>
                  <a:schemeClr val="tx1"/>
                </a:solidFill>
              </a:rPr>
              <a:t> a </a:t>
            </a:r>
            <a:r>
              <a:rPr lang="de-CH" dirty="0" err="1" smtClean="0">
                <a:solidFill>
                  <a:schemeClr val="tx1"/>
                </a:solidFill>
              </a:rPr>
              <a:t>impararlo</a:t>
            </a:r>
            <a:r>
              <a:rPr lang="de-CH" dirty="0" smtClean="0">
                <a:solidFill>
                  <a:schemeClr val="tx1"/>
                </a:solidFill>
              </a:rPr>
              <a:t>. 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6</a:t>
            </a:fld>
            <a:r>
              <a:rPr lang="it-CH" sz="800" dirty="0" smtClean="0"/>
              <a:t> </a:t>
            </a:r>
            <a:endParaRPr lang="it-CH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40" y="982015"/>
            <a:ext cx="2304320" cy="25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chemeClr val="tx1"/>
                </a:solidFill>
              </a:rPr>
              <a:t>Considerazioni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sulle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raccomandazioni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8480" y="2132821"/>
            <a:ext cx="7706035" cy="3672510"/>
          </a:xfrm>
        </p:spPr>
        <p:txBody>
          <a:bodyPr/>
          <a:lstStyle/>
          <a:p>
            <a:r>
              <a:rPr lang="de-CH" dirty="0" smtClean="0"/>
              <a:t>In </a:t>
            </a:r>
            <a:r>
              <a:rPr lang="de-CH" dirty="0" err="1" smtClean="0"/>
              <a:t>generale</a:t>
            </a:r>
            <a:r>
              <a:rPr lang="de-CH" dirty="0" smtClean="0"/>
              <a:t>, </a:t>
            </a:r>
            <a:r>
              <a:rPr lang="de-CH" b="1" dirty="0" err="1" smtClean="0"/>
              <a:t>siamo</a:t>
            </a:r>
            <a:r>
              <a:rPr lang="de-CH" b="1" dirty="0" smtClean="0"/>
              <a:t> </a:t>
            </a:r>
            <a:r>
              <a:rPr lang="de-CH" b="1" dirty="0" err="1" smtClean="0"/>
              <a:t>d’accordo</a:t>
            </a:r>
            <a:r>
              <a:rPr lang="de-CH" b="1" dirty="0" smtClean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con</a:t>
            </a:r>
            <a:r>
              <a:rPr lang="de-CH" dirty="0" smtClean="0"/>
              <a:t> la </a:t>
            </a:r>
            <a:r>
              <a:rPr lang="de-CH" dirty="0" err="1" smtClean="0"/>
              <a:t>maggior</a:t>
            </a:r>
            <a:r>
              <a:rPr lang="de-CH" dirty="0" smtClean="0"/>
              <a:t> </a:t>
            </a:r>
            <a:r>
              <a:rPr lang="de-CH" dirty="0" err="1" smtClean="0"/>
              <a:t>parte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delle </a:t>
            </a:r>
            <a:r>
              <a:rPr lang="de-CH" dirty="0" err="1" smtClean="0"/>
              <a:t>raccomandazioni</a:t>
            </a:r>
            <a:endParaRPr lang="de-CH" dirty="0" smtClean="0"/>
          </a:p>
          <a:p>
            <a:r>
              <a:rPr lang="de-CH" dirty="0" err="1" smtClean="0"/>
              <a:t>Una</a:t>
            </a:r>
            <a:r>
              <a:rPr lang="de-CH" dirty="0" smtClean="0"/>
              <a:t> </a:t>
            </a:r>
            <a:r>
              <a:rPr lang="de-CH" dirty="0" err="1" smtClean="0"/>
              <a:t>parte</a:t>
            </a:r>
            <a:r>
              <a:rPr lang="de-CH" dirty="0" smtClean="0"/>
              <a:t> delle </a:t>
            </a:r>
            <a:r>
              <a:rPr lang="de-CH" dirty="0" err="1" smtClean="0"/>
              <a:t>raccomandazioni</a:t>
            </a:r>
            <a:r>
              <a:rPr lang="de-CH" dirty="0" smtClean="0"/>
              <a:t> è </a:t>
            </a:r>
            <a:r>
              <a:rPr lang="de-CH" dirty="0" err="1" smtClean="0"/>
              <a:t>già</a:t>
            </a:r>
            <a:r>
              <a:rPr lang="de-CH" dirty="0" smtClean="0"/>
              <a:t> </a:t>
            </a:r>
            <a:r>
              <a:rPr lang="de-CH" dirty="0"/>
              <a:t>in </a:t>
            </a:r>
            <a:r>
              <a:rPr lang="de-CH" dirty="0" err="1" smtClean="0"/>
              <a:t>parte</a:t>
            </a:r>
            <a:r>
              <a:rPr lang="de-CH" dirty="0" smtClean="0"/>
              <a:t> o </a:t>
            </a:r>
            <a:r>
              <a:rPr lang="de-CH" dirty="0" err="1" smtClean="0"/>
              <a:t>interamente</a:t>
            </a:r>
            <a:r>
              <a:rPr lang="de-CH" dirty="0" smtClean="0"/>
              <a:t> </a:t>
            </a:r>
            <a:r>
              <a:rPr lang="de-CH" b="1" dirty="0" err="1" smtClean="0"/>
              <a:t>realizzata</a:t>
            </a:r>
            <a:r>
              <a:rPr lang="de-CH" b="1" dirty="0" smtClean="0"/>
              <a:t> </a:t>
            </a:r>
            <a:r>
              <a:rPr lang="de-CH" b="1" dirty="0" err="1" smtClean="0"/>
              <a:t>oggi</a:t>
            </a:r>
            <a:r>
              <a:rPr lang="de-CH" b="1" dirty="0" smtClean="0"/>
              <a:t> </a:t>
            </a:r>
            <a:r>
              <a:rPr lang="de-CH" dirty="0"/>
              <a:t>alla </a:t>
            </a:r>
            <a:r>
              <a:rPr lang="de-CH" dirty="0" smtClean="0"/>
              <a:t>SECO (ad </a:t>
            </a:r>
            <a:r>
              <a:rPr lang="de-CH" dirty="0" err="1" smtClean="0"/>
              <a:t>esempio</a:t>
            </a:r>
            <a:r>
              <a:rPr lang="de-CH" dirty="0" smtClean="0"/>
              <a:t> per </a:t>
            </a:r>
            <a:r>
              <a:rPr lang="de-CH" dirty="0" err="1" smtClean="0"/>
              <a:t>quanto</a:t>
            </a:r>
            <a:r>
              <a:rPr lang="de-CH" dirty="0" smtClean="0"/>
              <a:t> </a:t>
            </a:r>
            <a:r>
              <a:rPr lang="de-CH" dirty="0" err="1" smtClean="0"/>
              <a:t>riguarda</a:t>
            </a:r>
            <a:r>
              <a:rPr lang="de-CH" dirty="0" smtClean="0"/>
              <a:t> la </a:t>
            </a:r>
            <a:r>
              <a:rPr lang="de-CH" dirty="0" err="1" smtClean="0"/>
              <a:t>sensibilizzazione</a:t>
            </a:r>
            <a:r>
              <a:rPr lang="de-CH" dirty="0" smtClean="0"/>
              <a:t> </a:t>
            </a:r>
            <a:r>
              <a:rPr lang="de-CH" dirty="0" err="1" smtClean="0"/>
              <a:t>dei</a:t>
            </a:r>
            <a:r>
              <a:rPr lang="de-CH" dirty="0" smtClean="0"/>
              <a:t> </a:t>
            </a:r>
            <a:r>
              <a:rPr lang="de-CH" dirty="0" err="1" smtClean="0"/>
              <a:t>superiori</a:t>
            </a:r>
            <a:r>
              <a:rPr lang="de-CH" dirty="0" smtClean="0"/>
              <a:t> </a:t>
            </a:r>
            <a:r>
              <a:rPr lang="de-CH" dirty="0" err="1" smtClean="0"/>
              <a:t>gerarchici</a:t>
            </a:r>
            <a:r>
              <a:rPr lang="de-CH" dirty="0" smtClean="0"/>
              <a:t>,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ruolo</a:t>
            </a:r>
            <a:r>
              <a:rPr lang="de-CH" dirty="0" smtClean="0"/>
              <a:t> della </a:t>
            </a:r>
            <a:r>
              <a:rPr lang="de-CH" dirty="0" err="1" smtClean="0"/>
              <a:t>responsabile</a:t>
            </a:r>
            <a:r>
              <a:rPr lang="de-CH" dirty="0" smtClean="0"/>
              <a:t> del </a:t>
            </a:r>
            <a:r>
              <a:rPr lang="de-CH" dirty="0" err="1" smtClean="0"/>
              <a:t>plurilinguismo</a:t>
            </a:r>
            <a:r>
              <a:rPr lang="de-CH" dirty="0" smtClean="0"/>
              <a:t>, le </a:t>
            </a:r>
            <a:r>
              <a:rPr lang="de-CH" dirty="0" err="1" smtClean="0"/>
              <a:t>procedure</a:t>
            </a:r>
            <a:r>
              <a:rPr lang="de-CH" dirty="0" smtClean="0"/>
              <a:t> di </a:t>
            </a:r>
            <a:r>
              <a:rPr lang="de-CH" dirty="0" err="1" smtClean="0"/>
              <a:t>reclutamento</a:t>
            </a:r>
            <a:r>
              <a:rPr lang="de-CH" dirty="0"/>
              <a:t> </a:t>
            </a:r>
            <a:r>
              <a:rPr lang="de-CH" dirty="0" err="1" smtClean="0"/>
              <a:t>ecc</a:t>
            </a:r>
            <a:r>
              <a:rPr lang="de-CH" dirty="0" smtClean="0"/>
              <a:t>.)</a:t>
            </a:r>
          </a:p>
          <a:p>
            <a:r>
              <a:rPr lang="de-CH" dirty="0" smtClean="0"/>
              <a:t>Altre </a:t>
            </a:r>
            <a:r>
              <a:rPr lang="de-CH" dirty="0" err="1" smtClean="0"/>
              <a:t>raccomandazioni</a:t>
            </a:r>
            <a:r>
              <a:rPr lang="de-CH" dirty="0" smtClean="0"/>
              <a:t> </a:t>
            </a:r>
            <a:r>
              <a:rPr lang="de-CH" dirty="0" err="1" smtClean="0"/>
              <a:t>portano</a:t>
            </a:r>
            <a:r>
              <a:rPr lang="de-CH" dirty="0" smtClean="0"/>
              <a:t> </a:t>
            </a:r>
            <a:r>
              <a:rPr lang="de-CH" dirty="0" err="1" smtClean="0"/>
              <a:t>con</a:t>
            </a:r>
            <a:r>
              <a:rPr lang="de-CH" dirty="0" smtClean="0"/>
              <a:t> </a:t>
            </a:r>
            <a:r>
              <a:rPr lang="de-CH" dirty="0" err="1" smtClean="0"/>
              <a:t>sé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b="1" dirty="0" err="1" smtClean="0"/>
              <a:t>rischio</a:t>
            </a:r>
            <a:r>
              <a:rPr lang="de-CH" b="1" dirty="0" smtClean="0"/>
              <a:t> di </a:t>
            </a:r>
            <a:r>
              <a:rPr lang="de-CH" b="1" dirty="0" err="1" smtClean="0"/>
              <a:t>aumentare</a:t>
            </a:r>
            <a:r>
              <a:rPr lang="de-CH" b="1" dirty="0" smtClean="0"/>
              <a:t> </a:t>
            </a:r>
            <a:r>
              <a:rPr lang="de-CH" b="1" dirty="0" err="1" smtClean="0"/>
              <a:t>solamente</a:t>
            </a:r>
            <a:r>
              <a:rPr lang="de-CH" b="1" dirty="0" smtClean="0"/>
              <a:t> le </a:t>
            </a:r>
            <a:r>
              <a:rPr lang="de-CH" b="1" dirty="0" err="1" smtClean="0"/>
              <a:t>procedure</a:t>
            </a:r>
            <a:r>
              <a:rPr lang="de-CH" b="1" dirty="0" smtClean="0"/>
              <a:t> </a:t>
            </a:r>
            <a:r>
              <a:rPr lang="de-CH" b="1" dirty="0" err="1" smtClean="0"/>
              <a:t>burocratiche</a:t>
            </a:r>
            <a:r>
              <a:rPr lang="de-CH" b="1" dirty="0" smtClean="0"/>
              <a:t> senza </a:t>
            </a:r>
            <a:r>
              <a:rPr lang="de-CH" b="1" dirty="0" err="1" smtClean="0"/>
              <a:t>produrre</a:t>
            </a:r>
            <a:r>
              <a:rPr lang="de-CH" b="1" dirty="0" smtClean="0"/>
              <a:t> </a:t>
            </a:r>
            <a:r>
              <a:rPr lang="de-CH" b="1" dirty="0" err="1" smtClean="0"/>
              <a:t>infine</a:t>
            </a:r>
            <a:r>
              <a:rPr lang="de-CH" b="1" dirty="0" smtClean="0"/>
              <a:t> </a:t>
            </a:r>
            <a:r>
              <a:rPr lang="de-CH" b="1" dirty="0" err="1" smtClean="0"/>
              <a:t>gli</a:t>
            </a:r>
            <a:r>
              <a:rPr lang="de-CH" b="1" dirty="0" smtClean="0"/>
              <a:t> </a:t>
            </a:r>
            <a:r>
              <a:rPr lang="de-CH" b="1" dirty="0" err="1" smtClean="0"/>
              <a:t>effetti</a:t>
            </a:r>
            <a:r>
              <a:rPr lang="de-CH" b="1" dirty="0" smtClean="0"/>
              <a:t> </a:t>
            </a:r>
            <a:r>
              <a:rPr lang="de-CH" b="1" dirty="0" err="1" smtClean="0"/>
              <a:t>desiderati</a:t>
            </a:r>
            <a:endParaRPr lang="de-CH" b="1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4EB98-DCBA-448A-8FA3-18731A184893}" type="slidenum">
              <a:rPr lang="it-CH" smtClean="0"/>
              <a:pPr>
                <a:defRPr/>
              </a:pPr>
              <a:t>7</a:t>
            </a:fld>
            <a:r>
              <a:rPr lang="it-CH" sz="800" smtClean="0"/>
              <a:t> </a:t>
            </a:r>
            <a:endParaRPr lang="it-CH" sz="8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62" y="909638"/>
            <a:ext cx="2905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55663"/>
            <a:fld id="{5AEB0AE1-D686-4EE1-8F6A-E3D09658BB49}" type="slidenum">
              <a:rPr lang="it-CH" smtClean="0"/>
              <a:pPr defTabSz="855663"/>
              <a:t>8</a:t>
            </a:fld>
            <a:r>
              <a:rPr lang="it-CH" sz="800" smtClean="0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6" y="809344"/>
            <a:ext cx="8045325" cy="5112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Plurilinguismo_Esperienza-SECO"/>
    <f:field ref="objsubject" par="" edit="true" text=""/>
    <f:field ref="objcreatedby" par="" text="Zimmermann, Thomas, SECO"/>
    <f:field ref="objcreatedat" par="" text="19.09.2016 19:42:57"/>
    <f:field ref="objchangedby" par="" text="Zimmermann, Thomas, SECO"/>
    <f:field ref="objmodifiedat" par="" text="19.09.2016 19:42:57"/>
    <f:field ref="doc_FSCFOLIO_1_1001_FieldDocumentNumber" par="" text=""/>
    <f:field ref="doc_FSCFOLIO_1_1001_FieldSubject" par="" edit="true" text=""/>
    <f:field ref="FSCFOLIO_1_1001_FieldCurrentUser" par="" text="SECO Thomas Zimmermann"/>
    <f:field ref="CCAPRECONFIG_15_1001_Objektname" par="" edit="true" text="Plurilinguismo_Esperienza-SECO"/>
    <f:field ref="CHPRECONFIG_1_1001_Objektname" par="" edit="true" text="Plurilinguismo_Esperienza-SECO"/>
  </f:record>
  <f:record inx="1" ref=""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CCAPRECONFIG_15_1001_Abschriftsbemerkung" par="" text=""/>
    <f:field ref="CCAPRECONFIG_15_1001_Versandart" par="" text="B-Post"/>
    <f:field ref="CCAPRECONFIG_15_1001_Fax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alcontext &gt; Adressat/innen">
    <f:field ref="CCAPRECONFIG_15_1001_Abschriftsbemerkung" text="Abschriftsbemerkung"/>
    <f:field ref="CHPRECONFIG_1_1001_Anrede" text="Anrede"/>
    <f:field ref="CHPRECONFIG_1_1001_EMailAdresse" text="E-Mail Adresse"/>
    <f:field ref="CCAPRECONFIG_15_1001_Fax" text="Fax"/>
    <f:field ref="CHPRECONFIG_1_1001_Nachname" text="Nachname"/>
    <f:field ref="CHPRECONFIG_1_1001_Ort" text="Ort"/>
    <f:field ref="CHPRECONFIG_1_1001_Postleitzahl" text="Postleitzahl"/>
    <f:field ref="CHPRECONFIG_1_1001_Strasse" text="Strasse"/>
    <f:field ref="CHPRECONFIG_1_1001_Titel" text="Titel"/>
    <f:field ref="CCAPRECONFIG_15_1001_Versandart" text="Versandart"/>
    <f:field ref="CHPRECONFIG_1_1001_Vorname" text="Vor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A4 (21x29,7 cm)</PresentationFormat>
  <Paragraphs>55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Standarddesign</vt:lpstr>
      <vt:lpstr>Promozione del Plurilinguismo: Le esperienze della SECO (con uno sguardo specifico all’italiano)</vt:lpstr>
      <vt:lpstr>Dati sulla rappresentanza delle lingue</vt:lpstr>
      <vt:lpstr>Misure per promuovere il plurilinguismo: i.) Promuovere le conoscenze linguistiche</vt:lpstr>
      <vt:lpstr>Misure per promuovere il plurilinguismo: ii.) Sforzi specifici nel reclutamento </vt:lpstr>
      <vt:lpstr>Misure per promuovere il plurilinguismo: iii.) Uso dell’italiano nel lavoro quotidiano</vt:lpstr>
      <vt:lpstr>Sfide per promuovere il plurilinguismo </vt:lpstr>
      <vt:lpstr>Considerazioni sulle raccomandazioni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Zimmermann Thomas SECO</dc:creator>
  <dc:description>Vorlage Powerpoint-Präsentation SECO_x000d_
Autor: Jörg Grabinski</dc:description>
  <cp:lastModifiedBy>Rossi Nicole / T140649</cp:lastModifiedBy>
  <cp:revision>57</cp:revision>
  <dcterms:created xsi:type="dcterms:W3CDTF">2006-09-20T07:52:31Z</dcterms:created>
  <dcterms:modified xsi:type="dcterms:W3CDTF">2016-09-23T13:16:16Z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COO.2101.104.3.1947640</vt:lpwstr>
  </property>
  <property fmtid="{D5CDD505-2E9C-101B-9397-08002B2CF9AE}" pid="3" name="FSC#COOELAK@1.1001:Subject">
    <vt:lpwstr>DEUTSCH: Referate, Vorträge zu diversen seco-übergreifenden Geschäften; FRANCAIS: Exposés et conférences sur diverses affaires auxquelles le seco prend part</vt:lpwstr>
  </property>
  <property fmtid="{D5CDD505-2E9C-101B-9397-08002B2CF9AE}" pid="4" name="FSC#COOELAK@1.1001:FileReference">
    <vt:lpwstr>034.2/2009/00353</vt:lpwstr>
  </property>
  <property fmtid="{D5CDD505-2E9C-101B-9397-08002B2CF9AE}" pid="5" name="FSC#COOELAK@1.1001:FileRefYear">
    <vt:lpwstr>2009</vt:lpwstr>
  </property>
  <property fmtid="{D5CDD505-2E9C-101B-9397-08002B2CF9AE}" pid="6" name="FSC#COOELAK@1.1001:FileRefOrdinal">
    <vt:lpwstr>353</vt:lpwstr>
  </property>
  <property fmtid="{D5CDD505-2E9C-101B-9397-08002B2CF9AE}" pid="7" name="FSC#COOELAK@1.1001:FileRefOU">
    <vt:lpwstr>OA / SECO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Zimmermann Thomas, SECO</vt:lpwstr>
  </property>
  <property fmtid="{D5CDD505-2E9C-101B-9397-08002B2CF9AE}" pid="10" name="FSC#COOELAK@1.1001:OwnerExtension">
    <vt:lpwstr>+41 58 463 24 00</vt:lpwstr>
  </property>
  <property fmtid="{D5CDD505-2E9C-101B-9397-08002B2CF9AE}" pid="11" name="FSC#COOELAK@1.1001:OwnerFaxExtension">
    <vt:lpwstr>+41 58 462 22 65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Organisation, Recht und Akkreditierung (OA / SECO)</vt:lpwstr>
  </property>
  <property fmtid="{D5CDD505-2E9C-101B-9397-08002B2CF9AE}" pid="17" name="FSC#COOELAK@1.1001:CreatedAt">
    <vt:lpwstr>19.09.2016</vt:lpwstr>
  </property>
  <property fmtid="{D5CDD505-2E9C-101B-9397-08002B2CF9AE}" pid="18" name="FSC#COOELAK@1.1001:OU">
    <vt:lpwstr>Organisation, Recht und Akkreditierung (OA / SECO)</vt:lpwstr>
  </property>
  <property fmtid="{D5CDD505-2E9C-101B-9397-08002B2CF9AE}" pid="19" name="FSC#COOELAK@1.1001:Priority">
    <vt:lpwstr> ()</vt:lpwstr>
  </property>
  <property fmtid="{D5CDD505-2E9C-101B-9397-08002B2CF9AE}" pid="20" name="FSC#COOELAK@1.1001:ObjBarCode">
    <vt:lpwstr>*COO.2101.104.3.1947640*</vt:lpwstr>
  </property>
  <property fmtid="{D5CDD505-2E9C-101B-9397-08002B2CF9AE}" pid="21" name="FSC#COOELAK@1.1001:RefBarCode">
    <vt:lpwstr>*COO.2101.104.4.1947640*</vt:lpwstr>
  </property>
  <property fmtid="{D5CDD505-2E9C-101B-9397-08002B2CF9AE}" pid="22" name="FSC#COOELAK@1.1001:FileRefBarCode">
    <vt:lpwstr>*034.2/2009/00353*</vt:lpwstr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>034.2</vt:lpwstr>
  </property>
  <property fmtid="{D5CDD505-2E9C-101B-9397-08002B2CF9AE}" pid="36" name="FSC#ELAKGOV@1.1001:PersonalSubjGender">
    <vt:lpwstr/>
  </property>
  <property fmtid="{D5CDD505-2E9C-101B-9397-08002B2CF9AE}" pid="37" name="FSC#ELAKGOV@1.1001:PersonalSubjFirstName">
    <vt:lpwstr/>
  </property>
  <property fmtid="{D5CDD505-2E9C-101B-9397-08002B2CF9AE}" pid="38" name="FSC#ELAKGOV@1.1001:PersonalSubjSurName">
    <vt:lpwstr/>
  </property>
  <property fmtid="{D5CDD505-2E9C-101B-9397-08002B2CF9AE}" pid="39" name="FSC#ELAKGOV@1.1001:PersonalSubjSalutation">
    <vt:lpwstr/>
  </property>
  <property fmtid="{D5CDD505-2E9C-101B-9397-08002B2CF9AE}" pid="40" name="FSC#ELAKGOV@1.1001:PersonalSubjAddress">
    <vt:lpwstr/>
  </property>
  <property fmtid="{D5CDD505-2E9C-101B-9397-08002B2CF9AE}" pid="41" name="FSC#EVDCFG@15.1400:PositionNumber">
    <vt:lpwstr>034.2</vt:lpwstr>
  </property>
  <property fmtid="{D5CDD505-2E9C-101B-9397-08002B2CF9AE}" pid="42" name="FSC#EVDCFG@15.1400:Dossierref">
    <vt:lpwstr>034.2/2009/00353</vt:lpwstr>
  </property>
  <property fmtid="{D5CDD505-2E9C-101B-9397-08002B2CF9AE}" pid="43" name="FSC#EVDCFG@15.1400:FileRespEmail">
    <vt:lpwstr>thomas.zimmermann@seco.admin.ch</vt:lpwstr>
  </property>
  <property fmtid="{D5CDD505-2E9C-101B-9397-08002B2CF9AE}" pid="44" name="FSC#EVDCFG@15.1400:FileRespFax">
    <vt:lpwstr>+41 58 462 22 65</vt:lpwstr>
  </property>
  <property fmtid="{D5CDD505-2E9C-101B-9397-08002B2CF9AE}" pid="45" name="FSC#EVDCFG@15.1400:FileRespHome">
    <vt:lpwstr>Bern</vt:lpwstr>
  </property>
  <property fmtid="{D5CDD505-2E9C-101B-9397-08002B2CF9AE}" pid="46" name="FSC#EVDCFG@15.1400:FileResponsible">
    <vt:lpwstr>Thomas Zimmermann</vt:lpwstr>
  </property>
  <property fmtid="{D5CDD505-2E9C-101B-9397-08002B2CF9AE}" pid="47" name="FSC#EVDCFG@15.1400:FileRespOrg">
    <vt:lpwstr>Organisation, Recht und Akkreditierung</vt:lpwstr>
  </property>
  <property fmtid="{D5CDD505-2E9C-101B-9397-08002B2CF9AE}" pid="48" name="FSC#EVDCFG@15.1400:FileRespOrgHome">
    <vt:lpwstr/>
  </property>
  <property fmtid="{D5CDD505-2E9C-101B-9397-08002B2CF9AE}" pid="49" name="FSC#EVDCFG@15.1400:FileRespOrgStreet">
    <vt:lpwstr/>
  </property>
  <property fmtid="{D5CDD505-2E9C-101B-9397-08002B2CF9AE}" pid="50" name="FSC#EVDCFG@15.1400:FileRespOrgZipCode">
    <vt:lpwstr/>
  </property>
  <property fmtid="{D5CDD505-2E9C-101B-9397-08002B2CF9AE}" pid="51" name="FSC#EVDCFG@15.1400:FileRespshortsign">
    <vt:lpwstr>zit</vt:lpwstr>
  </property>
  <property fmtid="{D5CDD505-2E9C-101B-9397-08002B2CF9AE}" pid="52" name="FSC#EVDCFG@15.1400:FileRespStreet">
    <vt:lpwstr>Holzikofenweg 36</vt:lpwstr>
  </property>
  <property fmtid="{D5CDD505-2E9C-101B-9397-08002B2CF9AE}" pid="53" name="FSC#EVDCFG@15.1400:FileRespTel">
    <vt:lpwstr>+41 58 463 24 00</vt:lpwstr>
  </property>
  <property fmtid="{D5CDD505-2E9C-101B-9397-08002B2CF9AE}" pid="54" name="FSC#EVDCFG@15.1400:FileRespZipCode">
    <vt:lpwstr>3003</vt:lpwstr>
  </property>
  <property fmtid="{D5CDD505-2E9C-101B-9397-08002B2CF9AE}" pid="55" name="FSC#EVDCFG@15.1400:OutAttachElectr">
    <vt:lpwstr/>
  </property>
  <property fmtid="{D5CDD505-2E9C-101B-9397-08002B2CF9AE}" pid="56" name="FSC#EVDCFG@15.1400:OutAttachPhysic">
    <vt:lpwstr/>
  </property>
  <property fmtid="{D5CDD505-2E9C-101B-9397-08002B2CF9AE}" pid="57" name="FSC#EVDCFG@15.1400:SignAcceptedDraft1">
    <vt:lpwstr/>
  </property>
  <property fmtid="{D5CDD505-2E9C-101B-9397-08002B2CF9AE}" pid="58" name="FSC#EVDCFG@15.1400:SignAcceptedDraft1FR">
    <vt:lpwstr/>
  </property>
  <property fmtid="{D5CDD505-2E9C-101B-9397-08002B2CF9AE}" pid="59" name="FSC#EVDCFG@15.1400:SignAcceptedDraft2">
    <vt:lpwstr/>
  </property>
  <property fmtid="{D5CDD505-2E9C-101B-9397-08002B2CF9AE}" pid="60" name="FSC#EVDCFG@15.1400:SignAcceptedDraft2FR">
    <vt:lpwstr/>
  </property>
  <property fmtid="{D5CDD505-2E9C-101B-9397-08002B2CF9AE}" pid="61" name="FSC#EVDCFG@15.1400:SignApproved1">
    <vt:lpwstr/>
  </property>
  <property fmtid="{D5CDD505-2E9C-101B-9397-08002B2CF9AE}" pid="62" name="FSC#EVDCFG@15.1400:SignApproved1FR">
    <vt:lpwstr/>
  </property>
  <property fmtid="{D5CDD505-2E9C-101B-9397-08002B2CF9AE}" pid="63" name="FSC#EVDCFG@15.1400:SignApproved2">
    <vt:lpwstr/>
  </property>
  <property fmtid="{D5CDD505-2E9C-101B-9397-08002B2CF9AE}" pid="64" name="FSC#EVDCFG@15.1400:SignApproved2FR">
    <vt:lpwstr/>
  </property>
  <property fmtid="{D5CDD505-2E9C-101B-9397-08002B2CF9AE}" pid="65" name="FSC#EVDCFG@15.1400:SubDossierBarCode">
    <vt:lpwstr/>
  </property>
  <property fmtid="{D5CDD505-2E9C-101B-9397-08002B2CF9AE}" pid="66" name="FSC#EVDCFG@15.1400:Subject">
    <vt:lpwstr/>
  </property>
  <property fmtid="{D5CDD505-2E9C-101B-9397-08002B2CF9AE}" pid="67" name="FSC#EVDCFG@15.1400:Title">
    <vt:lpwstr>Plurilinguismo_Esperienza-SECO</vt:lpwstr>
  </property>
  <property fmtid="{D5CDD505-2E9C-101B-9397-08002B2CF9AE}" pid="68" name="FSC#EVDCFG@15.1400:UserFunction">
    <vt:lpwstr/>
  </property>
  <property fmtid="{D5CDD505-2E9C-101B-9397-08002B2CF9AE}" pid="69" name="FSC#EVDCFG@15.1400:SalutationEnglish">
    <vt:lpwstr>Organisation, Law &amp; Accreditation</vt:lpwstr>
  </property>
  <property fmtid="{D5CDD505-2E9C-101B-9397-08002B2CF9AE}" pid="70" name="FSC#EVDCFG@15.1400:SalutationFrench">
    <vt:lpwstr>Organisation, droit et accréditation</vt:lpwstr>
  </property>
  <property fmtid="{D5CDD505-2E9C-101B-9397-08002B2CF9AE}" pid="71" name="FSC#EVDCFG@15.1400:SalutationGerman">
    <vt:lpwstr>Organisation, Recht und Akkreditierung</vt:lpwstr>
  </property>
  <property fmtid="{D5CDD505-2E9C-101B-9397-08002B2CF9AE}" pid="72" name="FSC#EVDCFG@15.1400:SalutationItalian">
    <vt:lpwstr>Organizzazione, Diritto &amp; Accreditamento</vt:lpwstr>
  </property>
  <property fmtid="{D5CDD505-2E9C-101B-9397-08002B2CF9AE}" pid="73" name="FSC#EVDCFG@15.1400:SalutationEnglishUser">
    <vt:lpwstr>Head Organisation, Legal Affairs and Accreditation</vt:lpwstr>
  </property>
  <property fmtid="{D5CDD505-2E9C-101B-9397-08002B2CF9AE}" pid="74" name="FSC#EVDCFG@15.1400:SalutationFrenchUser">
    <vt:lpwstr>Chef Organisation, droit et accréditation</vt:lpwstr>
  </property>
  <property fmtid="{D5CDD505-2E9C-101B-9397-08002B2CF9AE}" pid="75" name="FSC#EVDCFG@15.1400:SalutationGermanUser">
    <vt:lpwstr>Leiter Organisation, Recht und Akkreditierung</vt:lpwstr>
  </property>
  <property fmtid="{D5CDD505-2E9C-101B-9397-08002B2CF9AE}" pid="76" name="FSC#EVDCFG@15.1400:SalutationItalianUser">
    <vt:lpwstr>Capo Organizzazione, Diritto &amp; Accreditamento</vt:lpwstr>
  </property>
  <property fmtid="{D5CDD505-2E9C-101B-9397-08002B2CF9AE}" pid="77" name="FSC#EVDCFG@15.1400:FileRespOrgShortname">
    <vt:lpwstr>OA / SECO</vt:lpwstr>
  </property>
  <property fmtid="{D5CDD505-2E9C-101B-9397-08002B2CF9AE}" pid="78" name="FSC#EVDCFG@15.1400:UserInCharge">
    <vt:lpwstr/>
  </property>
  <property fmtid="{D5CDD505-2E9C-101B-9397-08002B2CF9AE}" pid="79" name="FSC#EVDCFG@15.1400:ActualVersionNumber">
    <vt:lpwstr>1</vt:lpwstr>
  </property>
  <property fmtid="{D5CDD505-2E9C-101B-9397-08002B2CF9AE}" pid="80" name="FSC#EVDCFG@15.1400:ActualVersionCreatedAt">
    <vt:lpwstr>2016-09-19T19:42:57</vt:lpwstr>
  </property>
  <property fmtid="{D5CDD505-2E9C-101B-9397-08002B2CF9AE}" pid="81" name="FSC#EVDCFG@15.1400:ResponsibleBureau_DE">
    <vt:lpwstr>Staatssekretariat für Wirtschaft SECO</vt:lpwstr>
  </property>
  <property fmtid="{D5CDD505-2E9C-101B-9397-08002B2CF9AE}" pid="82" name="FSC#EVDCFG@15.1400:ResponsibleBureau_EN">
    <vt:lpwstr>State Secretariat for Economic Affairs SECO</vt:lpwstr>
  </property>
  <property fmtid="{D5CDD505-2E9C-101B-9397-08002B2CF9AE}" pid="83" name="FSC#EVDCFG@15.1400:ResponsibleBureau_FR">
    <vt:lpwstr>Secrétariat d'Etat à l'économie SECO</vt:lpwstr>
  </property>
  <property fmtid="{D5CDD505-2E9C-101B-9397-08002B2CF9AE}" pid="84" name="FSC#EVDCFG@15.1400:ResponsibleBureau_IT">
    <vt:lpwstr>Segreteria di Stato dell’economia SECO</vt:lpwstr>
  </property>
  <property fmtid="{D5CDD505-2E9C-101B-9397-08002B2CF9AE}" pid="85" name="FSC#EVDCFG@15.1400:UserInChargeUserTitle">
    <vt:lpwstr/>
  </property>
  <property fmtid="{D5CDD505-2E9C-101B-9397-08002B2CF9AE}" pid="86" name="FSC#EVDCFG@15.1400:UserInChargeUserName">
    <vt:lpwstr>Zimmermann</vt:lpwstr>
  </property>
  <property fmtid="{D5CDD505-2E9C-101B-9397-08002B2CF9AE}" pid="87" name="FSC#EVDCFG@15.1400:UserInChargeUserFirstname">
    <vt:lpwstr/>
  </property>
  <property fmtid="{D5CDD505-2E9C-101B-9397-08002B2CF9AE}" pid="88" name="FSC#EVDCFG@15.1400:UserInChargeUserEnvSalutationDE">
    <vt:lpwstr>Leiter Organisation, Recht und Akkreditierung_x000d_
Chef Organisation, droit et accréditation_x000d_
Capo Organizzazione, Diritto &amp; Accreditamento_x000d_
Head Organisation, Legal Affairs and Accreditation</vt:lpwstr>
  </property>
  <property fmtid="{D5CDD505-2E9C-101B-9397-08002B2CF9AE}" pid="89" name="FSC#EVDCFG@15.1400:UserInChargeUserEnvSalutationEN">
    <vt:lpwstr/>
  </property>
  <property fmtid="{D5CDD505-2E9C-101B-9397-08002B2CF9AE}" pid="90" name="FSC#EVDCFG@15.1400:UserInChargeUserEnvSalutationFR">
    <vt:lpwstr/>
  </property>
  <property fmtid="{D5CDD505-2E9C-101B-9397-08002B2CF9AE}" pid="91" name="FSC#EVDCFG@15.1400:UserInChargeUserEnvSalutationIT">
    <vt:lpwstr/>
  </property>
  <property fmtid="{D5CDD505-2E9C-101B-9397-08002B2CF9AE}" pid="92" name="FSC#EVDCFG@15.1400:FilerespUserPersonTitle">
    <vt:lpwstr>SECO</vt:lpwstr>
  </property>
  <property fmtid="{D5CDD505-2E9C-101B-9397-08002B2CF9AE}" pid="93" name="FSC#EVDCFG@15.1400:Address">
    <vt:lpwstr/>
  </property>
  <property fmtid="{D5CDD505-2E9C-101B-9397-08002B2CF9AE}" pid="94" name="FSC#COOELAK@1.1001:CurrentUserRolePos">
    <vt:lpwstr>Leiter/in</vt:lpwstr>
  </property>
  <property fmtid="{D5CDD505-2E9C-101B-9397-08002B2CF9AE}" pid="95" name="FSC#COOELAK@1.1001:CurrentUserEmail">
    <vt:lpwstr>thomas.zimmermann@seco.admin.ch</vt:lpwstr>
  </property>
  <property fmtid="{D5CDD505-2E9C-101B-9397-08002B2CF9AE}" pid="96" name="FSC#EVDCFG@15.1400:DocumentID">
    <vt:lpwstr/>
  </property>
  <property fmtid="{D5CDD505-2E9C-101B-9397-08002B2CF9AE}" pid="97" name="FSC#EVDCFG@15.1400:DossierBarCode">
    <vt:lpwstr/>
  </property>
  <property fmtid="{D5CDD505-2E9C-101B-9397-08002B2CF9AE}" pid="98" name="FSC#EVDCFG@15.1400:ResponsibleEditorFirstname">
    <vt:lpwstr>Thomas</vt:lpwstr>
  </property>
  <property fmtid="{D5CDD505-2E9C-101B-9397-08002B2CF9AE}" pid="99" name="FSC#EVDCFG@15.1400:ResponsibleEditorSurname">
    <vt:lpwstr>Zimmermann</vt:lpwstr>
  </property>
  <property fmtid="{D5CDD505-2E9C-101B-9397-08002B2CF9AE}" pid="100" name="FSC#EVDCFG@15.1400:GroupTitle">
    <vt:lpwstr>Organisation, Recht und Akkreditierung</vt:lpwstr>
  </property>
  <property fmtid="{D5CDD505-2E9C-101B-9397-08002B2CF9AE}" pid="101" name="FSC#ATSTATECFG@1.1001:Office">
    <vt:lpwstr/>
  </property>
  <property fmtid="{D5CDD505-2E9C-101B-9397-08002B2CF9AE}" pid="102" name="FSC#ATSTATECFG@1.1001:Agent">
    <vt:lpwstr>SECO Thomas Zimmermann</vt:lpwstr>
  </property>
  <property fmtid="{D5CDD505-2E9C-101B-9397-08002B2CF9AE}" pid="103" name="FSC#ATSTATECFG@1.1001:AgentPhone">
    <vt:lpwstr>+41 58 463 24 00</vt:lpwstr>
  </property>
  <property fmtid="{D5CDD505-2E9C-101B-9397-08002B2CF9AE}" pid="104" name="FSC#ATSTATECFG@1.1001:DepartmentFax">
    <vt:lpwstr/>
  </property>
  <property fmtid="{D5CDD505-2E9C-101B-9397-08002B2CF9AE}" pid="105" name="FSC#ATSTATECFG@1.1001:DepartmentEmail">
    <vt:lpwstr/>
  </property>
  <property fmtid="{D5CDD505-2E9C-101B-9397-08002B2CF9AE}" pid="106" name="FSC#ATSTATECFG@1.1001:SubfileDate">
    <vt:lpwstr/>
  </property>
  <property fmtid="{D5CDD505-2E9C-101B-9397-08002B2CF9AE}" pid="107" name="FSC#ATSTATECFG@1.1001:SubfileSubject">
    <vt:lpwstr/>
  </property>
  <property fmtid="{D5CDD505-2E9C-101B-9397-08002B2CF9AE}" pid="108" name="FSC#ATSTATECFG@1.1001:DepartmentZipCode">
    <vt:lpwstr/>
  </property>
  <property fmtid="{D5CDD505-2E9C-101B-9397-08002B2CF9AE}" pid="109" name="FSC#ATSTATECFG@1.1001:DepartmentCountry">
    <vt:lpwstr/>
  </property>
  <property fmtid="{D5CDD505-2E9C-101B-9397-08002B2CF9AE}" pid="110" name="FSC#ATSTATECFG@1.1001:DepartmentCity">
    <vt:lpwstr/>
  </property>
  <property fmtid="{D5CDD505-2E9C-101B-9397-08002B2CF9AE}" pid="111" name="FSC#ATSTATECFG@1.1001:DepartmentStreet">
    <vt:lpwstr/>
  </property>
  <property fmtid="{D5CDD505-2E9C-101B-9397-08002B2CF9AE}" pid="112" name="FSC#ATSTATECFG@1.1001:DepartmentDVR">
    <vt:lpwstr/>
  </property>
  <property fmtid="{D5CDD505-2E9C-101B-9397-08002B2CF9AE}" pid="113" name="FSC#ATSTATECFG@1.1001:DepartmentUID">
    <vt:lpwstr/>
  </property>
  <property fmtid="{D5CDD505-2E9C-101B-9397-08002B2CF9AE}" pid="114" name="FSC#ATSTATECFG@1.1001:SubfileReference">
    <vt:lpwstr>034.2/2009/00353/00074</vt:lpwstr>
  </property>
  <property fmtid="{D5CDD505-2E9C-101B-9397-08002B2CF9AE}" pid="115" name="FSC#ATSTATECFG@1.1001:Clause">
    <vt:lpwstr/>
  </property>
  <property fmtid="{D5CDD505-2E9C-101B-9397-08002B2CF9AE}" pid="116" name="FSC#ATSTATECFG@1.1001:ApprovedSignature">
    <vt:lpwstr/>
  </property>
  <property fmtid="{D5CDD505-2E9C-101B-9397-08002B2CF9AE}" pid="117" name="FSC#ATSTATECFG@1.1001:BankAccount">
    <vt:lpwstr/>
  </property>
  <property fmtid="{D5CDD505-2E9C-101B-9397-08002B2CF9AE}" pid="118" name="FSC#ATSTATECFG@1.1001:BankAccountOwner">
    <vt:lpwstr/>
  </property>
  <property fmtid="{D5CDD505-2E9C-101B-9397-08002B2CF9AE}" pid="119" name="FSC#ATSTATECFG@1.1001:BankInstitute">
    <vt:lpwstr/>
  </property>
  <property fmtid="{D5CDD505-2E9C-101B-9397-08002B2CF9AE}" pid="120" name="FSC#ATSTATECFG@1.1001:BankAccountID">
    <vt:lpwstr/>
  </property>
  <property fmtid="{D5CDD505-2E9C-101B-9397-08002B2CF9AE}" pid="121" name="FSC#ATSTATECFG@1.1001:BankAccountIBAN">
    <vt:lpwstr/>
  </property>
  <property fmtid="{D5CDD505-2E9C-101B-9397-08002B2CF9AE}" pid="122" name="FSC#ATSTATECFG@1.1001:BankAccountBIC">
    <vt:lpwstr/>
  </property>
  <property fmtid="{D5CDD505-2E9C-101B-9397-08002B2CF9AE}" pid="123" name="FSC#ATSTATECFG@1.1001:BankName">
    <vt:lpwstr/>
  </property>
  <property fmtid="{D5CDD505-2E9C-101B-9397-08002B2CF9AE}" pid="124" name="FSC#FSCFOLIO@1.1001:docpropproject">
    <vt:lpwstr/>
  </property>
</Properties>
</file>