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547" r:id="rId3"/>
    <p:sldId id="548" r:id="rId4"/>
    <p:sldId id="552" r:id="rId5"/>
    <p:sldId id="290" r:id="rId6"/>
    <p:sldId id="394" r:id="rId7"/>
    <p:sldId id="573" r:id="rId8"/>
    <p:sldId id="557" r:id="rId9"/>
    <p:sldId id="576" r:id="rId10"/>
    <p:sldId id="541" r:id="rId11"/>
    <p:sldId id="558" r:id="rId12"/>
    <p:sldId id="574" r:id="rId13"/>
    <p:sldId id="543" r:id="rId14"/>
    <p:sldId id="544" r:id="rId15"/>
    <p:sldId id="545" r:id="rId16"/>
    <p:sldId id="546" r:id="rId17"/>
    <p:sldId id="570" r:id="rId18"/>
    <p:sldId id="566" r:id="rId19"/>
    <p:sldId id="562" r:id="rId20"/>
    <p:sldId id="381" r:id="rId21"/>
    <p:sldId id="534" r:id="rId22"/>
    <p:sldId id="423" r:id="rId23"/>
    <p:sldId id="506" r:id="rId24"/>
    <p:sldId id="455" r:id="rId25"/>
    <p:sldId id="456" r:id="rId26"/>
    <p:sldId id="529" r:id="rId27"/>
    <p:sldId id="458" r:id="rId28"/>
    <p:sldId id="461" r:id="rId29"/>
    <p:sldId id="462" r:id="rId30"/>
    <p:sldId id="530" r:id="rId31"/>
    <p:sldId id="577" r:id="rId32"/>
    <p:sldId id="578" r:id="rId33"/>
    <p:sldId id="572" r:id="rId34"/>
    <p:sldId id="497"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86" d="100"/>
          <a:sy n="86" d="100"/>
        </p:scale>
        <p:origin x="-7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1E9D6-063A-48D9-86C2-F7DFAC1236CB}" type="datetimeFigureOut">
              <a:rPr lang="de-CH" smtClean="0"/>
              <a:t>12.08.2016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B3198-8971-4CC7-846E-D23D51208D11}" type="slidenum">
              <a:rPr lang="de-CH" smtClean="0"/>
              <a:t>‹N›</a:t>
            </a:fld>
            <a:endParaRPr lang="de-CH"/>
          </a:p>
        </p:txBody>
      </p:sp>
    </p:spTree>
    <p:extLst>
      <p:ext uri="{BB962C8B-B14F-4D97-AF65-F5344CB8AC3E}">
        <p14:creationId xmlns:p14="http://schemas.microsoft.com/office/powerpoint/2010/main" val="400913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820FD9BF-1854-45A8-B48E-136793393734}" type="slidenum">
              <a:rPr lang="de-CH" smtClean="0"/>
              <a:pPr>
                <a:defRPr/>
              </a:pPr>
              <a:t>6</a:t>
            </a:fld>
            <a:endParaRPr lang="de-CH"/>
          </a:p>
        </p:txBody>
      </p:sp>
      <p:sp>
        <p:nvSpPr>
          <p:cNvPr id="5" name="Kopfzeilenplatzhalter 4"/>
          <p:cNvSpPr>
            <a:spLocks noGrp="1"/>
          </p:cNvSpPr>
          <p:nvPr>
            <p:ph type="hdr" sz="quarter" idx="11"/>
          </p:nvPr>
        </p:nvSpPr>
        <p:spPr/>
        <p:txBody>
          <a:bodyPr/>
          <a:lstStyle/>
          <a:p>
            <a:pPr>
              <a:defRPr/>
            </a:pPr>
            <a:r>
              <a:rPr lang="de-CH" smtClean="0"/>
              <a:t>Ligabue</a:t>
            </a:r>
            <a:endParaRPr lang="de-CH"/>
          </a:p>
        </p:txBody>
      </p:sp>
    </p:spTree>
    <p:extLst>
      <p:ext uri="{BB962C8B-B14F-4D97-AF65-F5344CB8AC3E}">
        <p14:creationId xmlns:p14="http://schemas.microsoft.com/office/powerpoint/2010/main" val="166821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57C0CA99-EF1A-4D2D-A2D9-F0C582F1D478}" type="datetimeFigureOut">
              <a:rPr lang="de-CH" smtClean="0"/>
              <a:t>12.08.2016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2688569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7C0CA99-EF1A-4D2D-A2D9-F0C582F1D478}" type="datetimeFigureOut">
              <a:rPr lang="de-CH" smtClean="0"/>
              <a:t>12.08.2016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329029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7C0CA99-EF1A-4D2D-A2D9-F0C582F1D478}" type="datetimeFigureOut">
              <a:rPr lang="de-CH" smtClean="0"/>
              <a:t>12.08.2016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399431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7C0CA99-EF1A-4D2D-A2D9-F0C582F1D478}" type="datetimeFigureOut">
              <a:rPr lang="de-CH" smtClean="0"/>
              <a:t>12.08.2016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355128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7C0CA99-EF1A-4D2D-A2D9-F0C582F1D478}" type="datetimeFigureOut">
              <a:rPr lang="de-CH" smtClean="0"/>
              <a:t>12.08.2016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134029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57C0CA99-EF1A-4D2D-A2D9-F0C582F1D478}" type="datetimeFigureOut">
              <a:rPr lang="de-CH" smtClean="0"/>
              <a:t>12.08.2016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231781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57C0CA99-EF1A-4D2D-A2D9-F0C582F1D478}" type="datetimeFigureOut">
              <a:rPr lang="de-CH" smtClean="0"/>
              <a:t>12.08.2016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7394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57C0CA99-EF1A-4D2D-A2D9-F0C582F1D478}" type="datetimeFigureOut">
              <a:rPr lang="de-CH" smtClean="0"/>
              <a:t>12.08.2016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64841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C0CA99-EF1A-4D2D-A2D9-F0C582F1D478}" type="datetimeFigureOut">
              <a:rPr lang="de-CH" smtClean="0"/>
              <a:t>12.08.2016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88089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7C0CA99-EF1A-4D2D-A2D9-F0C582F1D478}" type="datetimeFigureOut">
              <a:rPr lang="de-CH" smtClean="0"/>
              <a:t>12.08.2016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291802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7C0CA99-EF1A-4D2D-A2D9-F0C582F1D478}" type="datetimeFigureOut">
              <a:rPr lang="de-CH" smtClean="0"/>
              <a:t>12.08.2016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40DC13D-4AB4-4A9B-BD3C-BC6AD023CA49}" type="slidenum">
              <a:rPr lang="de-CH" smtClean="0"/>
              <a:t>‹N›</a:t>
            </a:fld>
            <a:endParaRPr lang="de-CH"/>
          </a:p>
        </p:txBody>
      </p:sp>
    </p:spTree>
    <p:extLst>
      <p:ext uri="{BB962C8B-B14F-4D97-AF65-F5344CB8AC3E}">
        <p14:creationId xmlns:p14="http://schemas.microsoft.com/office/powerpoint/2010/main" val="283134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0CA99-EF1A-4D2D-A2D9-F0C582F1D478}" type="datetimeFigureOut">
              <a:rPr lang="de-CH" smtClean="0"/>
              <a:t>12.08.2016</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DC13D-4AB4-4A9B-BD3C-BC6AD023CA49}" type="slidenum">
              <a:rPr lang="de-CH" smtClean="0"/>
              <a:t>‹N›</a:t>
            </a:fld>
            <a:endParaRPr lang="de-CH"/>
          </a:p>
        </p:txBody>
      </p:sp>
    </p:spTree>
    <p:extLst>
      <p:ext uri="{BB962C8B-B14F-4D97-AF65-F5344CB8AC3E}">
        <p14:creationId xmlns:p14="http://schemas.microsoft.com/office/powerpoint/2010/main" val="322786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4700" y="1132753"/>
            <a:ext cx="10439400" cy="2890837"/>
          </a:xfrm>
        </p:spPr>
        <p:txBody>
          <a:bodyPr>
            <a:normAutofit/>
          </a:bodyPr>
          <a:lstStyle/>
          <a:p>
            <a:r>
              <a:rPr lang="de-CH" sz="5400" dirty="0" smtClean="0"/>
              <a:t>«Latte </a:t>
            </a:r>
            <a:r>
              <a:rPr lang="de-CH" sz="5400" dirty="0" err="1" smtClean="0"/>
              <a:t>macchiato</a:t>
            </a:r>
            <a:r>
              <a:rPr lang="de-CH" sz="5400" dirty="0" smtClean="0"/>
              <a:t>» und «</a:t>
            </a:r>
            <a:r>
              <a:rPr lang="de-CH" sz="5400" dirty="0" err="1" smtClean="0"/>
              <a:t>Tiramisù</a:t>
            </a:r>
            <a:r>
              <a:rPr lang="de-CH" sz="5400" dirty="0" smtClean="0"/>
              <a:t>».</a:t>
            </a:r>
            <a:r>
              <a:rPr lang="de-CH" sz="4800" dirty="0" smtClean="0"/>
              <a:t/>
            </a:r>
            <a:br>
              <a:rPr lang="de-CH" sz="4800" dirty="0" smtClean="0"/>
            </a:br>
            <a:r>
              <a:rPr lang="de-CH" sz="3600" dirty="0" smtClean="0"/>
              <a:t>Die italienische Lebensart im Schweizer Alltag</a:t>
            </a:r>
            <a:endParaRPr lang="de-CH" sz="3600" dirty="0"/>
          </a:p>
        </p:txBody>
      </p:sp>
      <p:sp>
        <p:nvSpPr>
          <p:cNvPr id="3" name="Untertitel 2"/>
          <p:cNvSpPr>
            <a:spLocks noGrp="1"/>
          </p:cNvSpPr>
          <p:nvPr>
            <p:ph type="subTitle" idx="1"/>
          </p:nvPr>
        </p:nvSpPr>
        <p:spPr>
          <a:xfrm>
            <a:off x="1524000" y="4343400"/>
            <a:ext cx="9144000" cy="914400"/>
          </a:xfrm>
        </p:spPr>
        <p:txBody>
          <a:bodyPr/>
          <a:lstStyle/>
          <a:p>
            <a:r>
              <a:rPr lang="de-CH" dirty="0" smtClean="0"/>
              <a:t>Prof. Dr. Renato Martinoni (Universität St. Gallen)</a:t>
            </a:r>
          </a:p>
          <a:p>
            <a:r>
              <a:rPr lang="de-CH" dirty="0" smtClean="0"/>
              <a:t>Locarno, 10. August 2016</a:t>
            </a:r>
            <a:endParaRPr lang="de-CH"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t="9324" b="-1"/>
          <a:stretch/>
        </p:blipFill>
        <p:spPr>
          <a:xfrm>
            <a:off x="4020178" y="522977"/>
            <a:ext cx="4151644" cy="1728000"/>
          </a:xfrm>
          <a:prstGeom prst="rect">
            <a:avLst/>
          </a:prstGeom>
        </p:spPr>
      </p:pic>
    </p:spTree>
    <p:extLst>
      <p:ext uri="{BB962C8B-B14F-4D97-AF65-F5344CB8AC3E}">
        <p14:creationId xmlns:p14="http://schemas.microsoft.com/office/powerpoint/2010/main" val="262153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Tiramisù</a:t>
            </a:r>
            <a:r>
              <a:rPr lang="de-CH" dirty="0" smtClean="0"/>
              <a:t> &amp; Latte </a:t>
            </a:r>
            <a:r>
              <a:rPr lang="de-CH" dirty="0" err="1" smtClean="0"/>
              <a:t>macchiato</a:t>
            </a:r>
            <a:endParaRPr lang="de-CH"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844" y="2033803"/>
            <a:ext cx="3867150" cy="2905125"/>
          </a:xfrm>
        </p:spPr>
      </p:pic>
      <p:pic>
        <p:nvPicPr>
          <p:cNvPr id="5" name="Inhaltsplatzhal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690688"/>
            <a:ext cx="3626840" cy="4351338"/>
          </a:xfrm>
          <a:prstGeom prst="rect">
            <a:avLst/>
          </a:prstGeom>
        </p:spPr>
      </p:pic>
    </p:spTree>
    <p:extLst>
      <p:ext uri="{BB962C8B-B14F-4D97-AF65-F5344CB8AC3E}">
        <p14:creationId xmlns:p14="http://schemas.microsoft.com/office/powerpoint/2010/main" val="3865260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Italianismen in der Schweiz</a:t>
            </a:r>
            <a:endParaRPr lang="de-CH" dirty="0"/>
          </a:p>
        </p:txBody>
      </p:sp>
      <p:sp>
        <p:nvSpPr>
          <p:cNvPr id="3" name="Inhaltsplatzhalter 2"/>
          <p:cNvSpPr>
            <a:spLocks noGrp="1"/>
          </p:cNvSpPr>
          <p:nvPr>
            <p:ph idx="1"/>
          </p:nvPr>
        </p:nvSpPr>
        <p:spPr/>
        <p:txBody>
          <a:bodyPr>
            <a:normAutofit lnSpcReduction="10000"/>
          </a:bodyPr>
          <a:lstStyle/>
          <a:p>
            <a:pPr>
              <a:buFont typeface="Wingdings" pitchFamily="2" charset="2"/>
              <a:buChar char="v"/>
            </a:pPr>
            <a:r>
              <a:rPr lang="de-CH" dirty="0" smtClean="0"/>
              <a:t> Esskultur: </a:t>
            </a:r>
            <a:r>
              <a:rPr lang="de-CH" dirty="0" err="1" smtClean="0">
                <a:solidFill>
                  <a:srgbClr val="C00000"/>
                </a:solidFill>
              </a:rPr>
              <a:t>polenta</a:t>
            </a:r>
            <a:r>
              <a:rPr lang="de-CH" dirty="0" smtClean="0"/>
              <a:t> (Mais), </a:t>
            </a:r>
            <a:r>
              <a:rPr lang="de-CH" dirty="0" err="1" smtClean="0">
                <a:solidFill>
                  <a:srgbClr val="C00000"/>
                </a:solidFill>
              </a:rPr>
              <a:t>pep</a:t>
            </a:r>
            <a:r>
              <a:rPr lang="de-CH" dirty="0" smtClean="0">
                <a:solidFill>
                  <a:srgbClr val="C00000"/>
                </a:solidFill>
              </a:rPr>
              <a:t>(p)</a:t>
            </a:r>
            <a:r>
              <a:rPr lang="de-CH" dirty="0" err="1" smtClean="0">
                <a:solidFill>
                  <a:srgbClr val="C00000"/>
                </a:solidFill>
              </a:rPr>
              <a:t>eroni</a:t>
            </a:r>
            <a:r>
              <a:rPr lang="de-CH" dirty="0" smtClean="0"/>
              <a:t>, </a:t>
            </a:r>
          </a:p>
          <a:p>
            <a:pPr>
              <a:buNone/>
            </a:pPr>
            <a:r>
              <a:rPr lang="de-CH" dirty="0" err="1" smtClean="0">
                <a:solidFill>
                  <a:srgbClr val="C00000"/>
                </a:solidFill>
              </a:rPr>
              <a:t>zucchine</a:t>
            </a:r>
            <a:r>
              <a:rPr lang="de-CH" dirty="0" smtClean="0">
                <a:solidFill>
                  <a:srgbClr val="C00000"/>
                </a:solidFill>
              </a:rPr>
              <a:t>, </a:t>
            </a:r>
            <a:r>
              <a:rPr lang="de-CH" dirty="0" err="1" smtClean="0">
                <a:solidFill>
                  <a:srgbClr val="C00000"/>
                </a:solidFill>
              </a:rPr>
              <a:t>broccoli</a:t>
            </a:r>
            <a:r>
              <a:rPr lang="de-CH" dirty="0" smtClean="0">
                <a:solidFill>
                  <a:srgbClr val="C00000"/>
                </a:solidFill>
              </a:rPr>
              <a:t>, </a:t>
            </a:r>
            <a:r>
              <a:rPr lang="de-CH" dirty="0" err="1" smtClean="0">
                <a:solidFill>
                  <a:srgbClr val="C00000"/>
                </a:solidFill>
              </a:rPr>
              <a:t>ossobuc</a:t>
            </a:r>
            <a:r>
              <a:rPr lang="de-CH" dirty="0" smtClean="0">
                <a:solidFill>
                  <a:srgbClr val="C00000"/>
                </a:solidFill>
              </a:rPr>
              <a:t>(c)o, </a:t>
            </a:r>
            <a:r>
              <a:rPr lang="de-CH" dirty="0" err="1" smtClean="0">
                <a:solidFill>
                  <a:srgbClr val="C00000"/>
                </a:solidFill>
              </a:rPr>
              <a:t>latte</a:t>
            </a:r>
            <a:r>
              <a:rPr lang="de-CH" dirty="0" smtClean="0">
                <a:solidFill>
                  <a:srgbClr val="C00000"/>
                </a:solidFill>
              </a:rPr>
              <a:t> </a:t>
            </a:r>
            <a:r>
              <a:rPr lang="de-CH" dirty="0" err="1" smtClean="0">
                <a:solidFill>
                  <a:srgbClr val="C00000"/>
                </a:solidFill>
              </a:rPr>
              <a:t>macchiato</a:t>
            </a:r>
            <a:endParaRPr lang="de-CH" dirty="0" smtClean="0">
              <a:solidFill>
                <a:srgbClr val="C00000"/>
              </a:solidFill>
            </a:endParaRPr>
          </a:p>
          <a:p>
            <a:pPr>
              <a:buFont typeface="Wingdings" pitchFamily="2" charset="2"/>
              <a:buChar char="v"/>
            </a:pPr>
            <a:r>
              <a:rPr lang="de-CH" dirty="0" smtClean="0"/>
              <a:t> Firmennamen (</a:t>
            </a:r>
            <a:r>
              <a:rPr lang="de-CH" dirty="0" smtClean="0">
                <a:solidFill>
                  <a:srgbClr val="C00000"/>
                </a:solidFill>
              </a:rPr>
              <a:t>Helsana</a:t>
            </a:r>
            <a:r>
              <a:rPr lang="de-CH" dirty="0" smtClean="0"/>
              <a:t>), </a:t>
            </a:r>
            <a:r>
              <a:rPr lang="de-CH" dirty="0" err="1" smtClean="0"/>
              <a:t>boutiques</a:t>
            </a:r>
            <a:r>
              <a:rPr lang="de-CH" dirty="0" smtClean="0"/>
              <a:t> (</a:t>
            </a:r>
            <a:r>
              <a:rPr lang="de-CH" dirty="0" smtClean="0">
                <a:solidFill>
                  <a:srgbClr val="C00000"/>
                </a:solidFill>
              </a:rPr>
              <a:t>La </a:t>
            </a:r>
            <a:r>
              <a:rPr lang="de-CH" dirty="0" err="1" smtClean="0">
                <a:solidFill>
                  <a:srgbClr val="C00000"/>
                </a:solidFill>
              </a:rPr>
              <a:t>Bambola</a:t>
            </a:r>
            <a:r>
              <a:rPr lang="de-CH" dirty="0" smtClean="0"/>
              <a:t>),</a:t>
            </a:r>
          </a:p>
          <a:p>
            <a:pPr>
              <a:buNone/>
            </a:pPr>
            <a:r>
              <a:rPr lang="de-CH" dirty="0" smtClean="0"/>
              <a:t>Produkte (Medikamenten, Lebensmitteln)</a:t>
            </a:r>
          </a:p>
          <a:p>
            <a:pPr>
              <a:buFont typeface="Wingdings" pitchFamily="2" charset="2"/>
              <a:buChar char="v"/>
            </a:pPr>
            <a:r>
              <a:rPr lang="de-CH" dirty="0" smtClean="0"/>
              <a:t> gemischte Namen: </a:t>
            </a:r>
            <a:r>
              <a:rPr lang="de-CH" dirty="0" smtClean="0">
                <a:solidFill>
                  <a:srgbClr val="C00000"/>
                </a:solidFill>
              </a:rPr>
              <a:t>Cafeteria</a:t>
            </a:r>
            <a:r>
              <a:rPr lang="de-CH" dirty="0" smtClean="0"/>
              <a:t>,  </a:t>
            </a:r>
            <a:r>
              <a:rPr lang="de-CH" dirty="0" err="1" smtClean="0">
                <a:solidFill>
                  <a:srgbClr val="C00000"/>
                </a:solidFill>
              </a:rPr>
              <a:t>Wäscheria</a:t>
            </a:r>
            <a:r>
              <a:rPr lang="de-CH" dirty="0" smtClean="0">
                <a:solidFill>
                  <a:srgbClr val="C00000"/>
                </a:solidFill>
              </a:rPr>
              <a:t>, </a:t>
            </a:r>
            <a:r>
              <a:rPr lang="de-CH" dirty="0" err="1" smtClean="0">
                <a:solidFill>
                  <a:srgbClr val="C00000"/>
                </a:solidFill>
              </a:rPr>
              <a:t>Esseria</a:t>
            </a:r>
            <a:endParaRPr lang="de-CH" dirty="0" smtClean="0">
              <a:solidFill>
                <a:srgbClr val="C00000"/>
              </a:solidFill>
            </a:endParaRPr>
          </a:p>
          <a:p>
            <a:pPr>
              <a:buFont typeface="Wingdings" panose="05000000000000000000" pitchFamily="2" charset="2"/>
              <a:buChar char="Ø"/>
            </a:pPr>
            <a:r>
              <a:rPr lang="de-CH" dirty="0">
                <a:solidFill>
                  <a:srgbClr val="C00000"/>
                </a:solidFill>
              </a:rPr>
              <a:t> </a:t>
            </a:r>
            <a:r>
              <a:rPr lang="de-CH" i="1" dirty="0" err="1" smtClean="0">
                <a:solidFill>
                  <a:srgbClr val="C00000"/>
                </a:solidFill>
              </a:rPr>
              <a:t>Cafè</a:t>
            </a:r>
            <a:r>
              <a:rPr lang="de-CH" i="1" dirty="0" smtClean="0">
                <a:solidFill>
                  <a:srgbClr val="C00000"/>
                </a:solidFill>
              </a:rPr>
              <a:t> + -</a:t>
            </a:r>
            <a:r>
              <a:rPr lang="de-CH" i="1" dirty="0" err="1" smtClean="0">
                <a:solidFill>
                  <a:srgbClr val="C00000"/>
                </a:solidFill>
              </a:rPr>
              <a:t>tteria</a:t>
            </a:r>
            <a:r>
              <a:rPr lang="de-CH" i="1" dirty="0" smtClean="0">
                <a:solidFill>
                  <a:srgbClr val="C00000"/>
                </a:solidFill>
              </a:rPr>
              <a:t> </a:t>
            </a:r>
            <a:r>
              <a:rPr lang="de-CH" dirty="0" smtClean="0">
                <a:solidFill>
                  <a:srgbClr val="C00000"/>
                </a:solidFill>
              </a:rPr>
              <a:t>(</a:t>
            </a:r>
            <a:r>
              <a:rPr lang="de-CH" dirty="0" err="1" smtClean="0">
                <a:solidFill>
                  <a:srgbClr val="C00000"/>
                </a:solidFill>
              </a:rPr>
              <a:t>latteria</a:t>
            </a:r>
            <a:r>
              <a:rPr lang="de-CH" dirty="0" smtClean="0">
                <a:solidFill>
                  <a:srgbClr val="C00000"/>
                </a:solidFill>
              </a:rPr>
              <a:t>, </a:t>
            </a:r>
            <a:r>
              <a:rPr lang="de-CH" dirty="0" err="1" smtClean="0">
                <a:solidFill>
                  <a:srgbClr val="C00000"/>
                </a:solidFill>
              </a:rPr>
              <a:t>panetteria</a:t>
            </a:r>
            <a:r>
              <a:rPr lang="de-CH" dirty="0" smtClean="0">
                <a:solidFill>
                  <a:srgbClr val="C00000"/>
                </a:solidFill>
              </a:rPr>
              <a:t>)</a:t>
            </a:r>
          </a:p>
          <a:p>
            <a:pPr>
              <a:buFont typeface="Wingdings" panose="05000000000000000000" pitchFamily="2" charset="2"/>
              <a:buChar char="Ø"/>
            </a:pPr>
            <a:r>
              <a:rPr lang="de-CH" dirty="0">
                <a:solidFill>
                  <a:srgbClr val="C00000"/>
                </a:solidFill>
              </a:rPr>
              <a:t> </a:t>
            </a:r>
            <a:r>
              <a:rPr lang="de-CH" i="1" dirty="0" smtClean="0">
                <a:solidFill>
                  <a:srgbClr val="C00000"/>
                </a:solidFill>
              </a:rPr>
              <a:t>Wäschen + - </a:t>
            </a:r>
            <a:r>
              <a:rPr lang="de-CH" i="1" dirty="0" err="1" smtClean="0">
                <a:solidFill>
                  <a:srgbClr val="C00000"/>
                </a:solidFill>
              </a:rPr>
              <a:t>eria</a:t>
            </a:r>
            <a:r>
              <a:rPr lang="de-CH" i="1" dirty="0" smtClean="0">
                <a:solidFill>
                  <a:srgbClr val="C00000"/>
                </a:solidFill>
              </a:rPr>
              <a:t> </a:t>
            </a:r>
            <a:r>
              <a:rPr lang="de-CH" dirty="0" smtClean="0">
                <a:solidFill>
                  <a:srgbClr val="C00000"/>
                </a:solidFill>
              </a:rPr>
              <a:t>(</a:t>
            </a:r>
            <a:r>
              <a:rPr lang="de-CH" dirty="0" err="1" smtClean="0">
                <a:solidFill>
                  <a:srgbClr val="C00000"/>
                </a:solidFill>
              </a:rPr>
              <a:t>lavanderia</a:t>
            </a:r>
            <a:r>
              <a:rPr lang="de-CH" dirty="0" smtClean="0">
                <a:solidFill>
                  <a:srgbClr val="C00000"/>
                </a:solidFill>
              </a:rPr>
              <a:t>)</a:t>
            </a:r>
          </a:p>
          <a:p>
            <a:pPr>
              <a:buFont typeface="Wingdings" panose="05000000000000000000" pitchFamily="2" charset="2"/>
              <a:buChar char="Ø"/>
            </a:pPr>
            <a:r>
              <a:rPr lang="de-CH" dirty="0">
                <a:solidFill>
                  <a:srgbClr val="C00000"/>
                </a:solidFill>
              </a:rPr>
              <a:t> </a:t>
            </a:r>
            <a:r>
              <a:rPr lang="de-CH" i="1" dirty="0" smtClean="0">
                <a:solidFill>
                  <a:srgbClr val="C00000"/>
                </a:solidFill>
              </a:rPr>
              <a:t>Essen + -</a:t>
            </a:r>
            <a:r>
              <a:rPr lang="de-CH" i="1" dirty="0" err="1" smtClean="0">
                <a:solidFill>
                  <a:srgbClr val="C00000"/>
                </a:solidFill>
              </a:rPr>
              <a:t>eria</a:t>
            </a:r>
            <a:r>
              <a:rPr lang="de-CH" i="1" dirty="0" smtClean="0">
                <a:solidFill>
                  <a:srgbClr val="C00000"/>
                </a:solidFill>
              </a:rPr>
              <a:t> </a:t>
            </a:r>
          </a:p>
          <a:p>
            <a:pPr>
              <a:buFont typeface="Wingdings" pitchFamily="2" charset="2"/>
              <a:buChar char="v"/>
            </a:pPr>
            <a:r>
              <a:rPr lang="de-CH" dirty="0"/>
              <a:t> </a:t>
            </a:r>
            <a:r>
              <a:rPr lang="de-CH" dirty="0" smtClean="0"/>
              <a:t>Wirtschaftsnamen: </a:t>
            </a:r>
            <a:r>
              <a:rPr lang="de-CH" dirty="0" err="1" smtClean="0">
                <a:solidFill>
                  <a:srgbClr val="C00000"/>
                </a:solidFill>
              </a:rPr>
              <a:t>Sportino</a:t>
            </a:r>
            <a:endParaRPr lang="de-CH" dirty="0">
              <a:solidFill>
                <a:srgbClr val="C00000"/>
              </a:solidFill>
            </a:endParaRPr>
          </a:p>
        </p:txBody>
      </p:sp>
      <p:pic>
        <p:nvPicPr>
          <p:cNvPr id="5" name="Grafik 4" descr="1.jpg"/>
          <p:cNvPicPr>
            <a:picLocks noChangeAspect="1"/>
          </p:cNvPicPr>
          <p:nvPr/>
        </p:nvPicPr>
        <p:blipFill>
          <a:blip r:embed="rId2"/>
          <a:stretch>
            <a:fillRect/>
          </a:stretch>
        </p:blipFill>
        <p:spPr>
          <a:xfrm>
            <a:off x="8823300" y="3930650"/>
            <a:ext cx="1790700" cy="2381250"/>
          </a:xfrm>
          <a:prstGeom prst="rect">
            <a:avLst/>
          </a:prstGeom>
        </p:spPr>
      </p:pic>
      <p:pic>
        <p:nvPicPr>
          <p:cNvPr id="6" name="Grafik 5" descr="7610121500377.jpg"/>
          <p:cNvPicPr>
            <a:picLocks noChangeAspect="1"/>
          </p:cNvPicPr>
          <p:nvPr/>
        </p:nvPicPr>
        <p:blipFill>
          <a:blip r:embed="rId3"/>
          <a:stretch>
            <a:fillRect/>
          </a:stretch>
        </p:blipFill>
        <p:spPr>
          <a:xfrm>
            <a:off x="8823300" y="187625"/>
            <a:ext cx="2810808" cy="3276000"/>
          </a:xfrm>
          <a:prstGeom prst="rect">
            <a:avLst/>
          </a:prstGeom>
        </p:spPr>
      </p:pic>
    </p:spTree>
    <p:extLst>
      <p:ext uri="{BB962C8B-B14F-4D97-AF65-F5344CB8AC3E}">
        <p14:creationId xmlns:p14="http://schemas.microsoft.com/office/powerpoint/2010/main" val="392489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59873" y="1663700"/>
            <a:ext cx="9630958" cy="3046988"/>
          </a:xfrm>
          <a:prstGeom prst="rect">
            <a:avLst/>
          </a:prstGeom>
          <a:noFill/>
        </p:spPr>
        <p:txBody>
          <a:bodyPr wrap="square" rtlCol="0">
            <a:spAutoFit/>
          </a:bodyPr>
          <a:lstStyle/>
          <a:p>
            <a:r>
              <a:rPr lang="de-CH" sz="4800" dirty="0" smtClean="0"/>
              <a:t>Nella </a:t>
            </a:r>
            <a:r>
              <a:rPr lang="de-CH" sz="4800" dirty="0" err="1" smtClean="0"/>
              <a:t>vita</a:t>
            </a:r>
            <a:r>
              <a:rPr lang="de-CH" sz="4800" dirty="0" smtClean="0"/>
              <a:t> </a:t>
            </a:r>
            <a:r>
              <a:rPr lang="de-CH" sz="4800" dirty="0" err="1" smtClean="0"/>
              <a:t>quotidiana</a:t>
            </a:r>
            <a:r>
              <a:rPr lang="de-CH" sz="4800" dirty="0" smtClean="0"/>
              <a:t> </a:t>
            </a:r>
            <a:r>
              <a:rPr lang="de-CH" sz="4800" dirty="0" err="1" smtClean="0"/>
              <a:t>degli</a:t>
            </a:r>
            <a:r>
              <a:rPr lang="de-CH" sz="4800" dirty="0" smtClean="0"/>
              <a:t> </a:t>
            </a:r>
            <a:r>
              <a:rPr lang="de-CH" sz="4800" dirty="0" err="1" smtClean="0"/>
              <a:t>Svizzeri</a:t>
            </a:r>
            <a:endParaRPr lang="de-CH" sz="4800" dirty="0" smtClean="0"/>
          </a:p>
          <a:p>
            <a:r>
              <a:rPr lang="de-CH" sz="4800" dirty="0" err="1"/>
              <a:t>o</a:t>
            </a:r>
            <a:r>
              <a:rPr lang="de-CH" sz="4800" dirty="0" err="1" smtClean="0"/>
              <a:t>ggi</a:t>
            </a:r>
            <a:r>
              <a:rPr lang="de-CH" sz="4800" dirty="0" smtClean="0"/>
              <a:t> </a:t>
            </a:r>
            <a:r>
              <a:rPr lang="de-CH" sz="4800" dirty="0" err="1" smtClean="0"/>
              <a:t>c’è</a:t>
            </a:r>
            <a:r>
              <a:rPr lang="de-CH" sz="4800" dirty="0" smtClean="0"/>
              <a:t> </a:t>
            </a:r>
            <a:r>
              <a:rPr lang="de-CH" sz="4800" dirty="0" err="1" smtClean="0"/>
              <a:t>molta</a:t>
            </a:r>
            <a:r>
              <a:rPr lang="de-CH" sz="4800" dirty="0" smtClean="0"/>
              <a:t> </a:t>
            </a:r>
            <a:r>
              <a:rPr lang="de-CH" sz="4800" dirty="0" err="1" smtClean="0"/>
              <a:t>italianità</a:t>
            </a:r>
            <a:r>
              <a:rPr lang="de-CH" sz="4800" dirty="0"/>
              <a:t>:</a:t>
            </a:r>
            <a:r>
              <a:rPr lang="de-CH" sz="4800" dirty="0" smtClean="0"/>
              <a:t> </a:t>
            </a:r>
            <a:r>
              <a:rPr lang="de-CH" sz="4800" dirty="0" err="1" smtClean="0"/>
              <a:t>gli</a:t>
            </a:r>
            <a:r>
              <a:rPr lang="de-CH" sz="4800" dirty="0" smtClean="0"/>
              <a:t> </a:t>
            </a:r>
            <a:r>
              <a:rPr lang="de-CH" sz="4800" dirty="0" err="1" smtClean="0"/>
              <a:t>Svizzeri</a:t>
            </a:r>
            <a:r>
              <a:rPr lang="de-CH" sz="4800" dirty="0" smtClean="0"/>
              <a:t> </a:t>
            </a:r>
          </a:p>
          <a:p>
            <a:r>
              <a:rPr lang="de-CH" sz="4800" dirty="0" err="1" smtClean="0"/>
              <a:t>sono</a:t>
            </a:r>
            <a:r>
              <a:rPr lang="de-CH" sz="4800" dirty="0" smtClean="0"/>
              <a:t> </a:t>
            </a:r>
            <a:r>
              <a:rPr lang="de-CH" sz="4800" dirty="0" err="1" smtClean="0"/>
              <a:t>diventati</a:t>
            </a:r>
            <a:r>
              <a:rPr lang="de-CH" sz="4800" dirty="0"/>
              <a:t> </a:t>
            </a:r>
            <a:r>
              <a:rPr lang="de-CH" sz="4800" dirty="0" smtClean="0"/>
              <a:t>«Spaghettifresser»</a:t>
            </a:r>
            <a:endParaRPr lang="de-CH" sz="4800" dirty="0"/>
          </a:p>
          <a:p>
            <a:endParaRPr lang="de-CH" sz="4800" dirty="0"/>
          </a:p>
        </p:txBody>
      </p:sp>
    </p:spTree>
    <p:extLst>
      <p:ext uri="{BB962C8B-B14F-4D97-AF65-F5344CB8AC3E}">
        <p14:creationId xmlns:p14="http://schemas.microsoft.com/office/powerpoint/2010/main" val="625545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Italienische </a:t>
            </a:r>
            <a:r>
              <a:rPr lang="de-CH" dirty="0" smtClean="0"/>
              <a:t>Esskultur </a:t>
            </a:r>
            <a:br>
              <a:rPr lang="de-CH" dirty="0" smtClean="0"/>
            </a:br>
            <a:r>
              <a:rPr lang="de-CH" dirty="0" smtClean="0"/>
              <a:t>an der Universität St. Gallen (HSG)</a:t>
            </a:r>
            <a:endParaRPr lang="de-CH"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600" y="1927225"/>
            <a:ext cx="7818400" cy="4351338"/>
          </a:xfrm>
        </p:spPr>
      </p:pic>
      <p:sp>
        <p:nvSpPr>
          <p:cNvPr id="3" name="Rechteck 2"/>
          <p:cNvSpPr/>
          <p:nvPr/>
        </p:nvSpPr>
        <p:spPr>
          <a:xfrm>
            <a:off x="5740400" y="4483100"/>
            <a:ext cx="4470400" cy="1795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dirty="0" smtClean="0">
                <a:solidFill>
                  <a:schemeClr val="tx1"/>
                </a:solidFill>
              </a:rPr>
              <a:t>Am Mittag stehen verschiedenste Pasta-Gerichte mit diversen Saucen zur Verfügung</a:t>
            </a:r>
            <a:endParaRPr lang="de-CH" sz="2400" dirty="0">
              <a:solidFill>
                <a:schemeClr val="tx1"/>
              </a:solidFill>
            </a:endParaRPr>
          </a:p>
        </p:txBody>
      </p:sp>
    </p:spTree>
    <p:extLst>
      <p:ext uri="{BB962C8B-B14F-4D97-AF65-F5344CB8AC3E}">
        <p14:creationId xmlns:p14="http://schemas.microsoft.com/office/powerpoint/2010/main" val="118489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Italienische </a:t>
            </a:r>
            <a:r>
              <a:rPr lang="de-CH" dirty="0" smtClean="0"/>
              <a:t>Esskultur: </a:t>
            </a:r>
            <a:r>
              <a:rPr lang="de-CH" dirty="0" err="1" smtClean="0"/>
              <a:t>Pasticcio</a:t>
            </a:r>
            <a:r>
              <a:rPr lang="de-CH" dirty="0" smtClean="0"/>
              <a:t> di Penne, Pasta al </a:t>
            </a:r>
            <a:r>
              <a:rPr lang="de-CH" dirty="0" err="1" smtClean="0"/>
              <a:t>burro</a:t>
            </a:r>
            <a:r>
              <a:rPr lang="de-CH" dirty="0" smtClean="0"/>
              <a:t>, Lasagne</a:t>
            </a:r>
            <a:endParaRPr lang="de-CH"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53406"/>
            <a:ext cx="3771900" cy="3838575"/>
          </a:xfrm>
        </p:spPr>
      </p:pic>
      <p:pic>
        <p:nvPicPr>
          <p:cNvPr id="5"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025" y="1872456"/>
            <a:ext cx="4476750" cy="3000375"/>
          </a:xfrm>
          <a:prstGeom prst="rect">
            <a:avLst/>
          </a:prstGeom>
        </p:spPr>
      </p:pic>
      <p:sp>
        <p:nvSpPr>
          <p:cNvPr id="7" name="Textfeld 6"/>
          <p:cNvSpPr txBox="1"/>
          <p:nvPr/>
        </p:nvSpPr>
        <p:spPr>
          <a:xfrm>
            <a:off x="6388100" y="5054600"/>
            <a:ext cx="1831189" cy="646331"/>
          </a:xfrm>
          <a:prstGeom prst="rect">
            <a:avLst/>
          </a:prstGeom>
          <a:noFill/>
        </p:spPr>
        <p:txBody>
          <a:bodyPr wrap="square" rtlCol="0">
            <a:spAutoFit/>
          </a:bodyPr>
          <a:lstStyle/>
          <a:p>
            <a:r>
              <a:rPr lang="de-CH" sz="3600" dirty="0"/>
              <a:t>Lasagne</a:t>
            </a:r>
          </a:p>
        </p:txBody>
      </p:sp>
    </p:spTree>
    <p:extLst>
      <p:ext uri="{BB962C8B-B14F-4D97-AF65-F5344CB8AC3E}">
        <p14:creationId xmlns:p14="http://schemas.microsoft.com/office/powerpoint/2010/main" val="428166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Italienische </a:t>
            </a:r>
            <a:r>
              <a:rPr lang="de-CH" dirty="0" smtClean="0"/>
              <a:t>Esskultur: </a:t>
            </a:r>
            <a:r>
              <a:rPr lang="de-CH" dirty="0" err="1" smtClean="0"/>
              <a:t>Focaccia</a:t>
            </a:r>
            <a:endParaRPr lang="de-CH"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52625"/>
            <a:ext cx="3454217" cy="4351338"/>
          </a:xfrm>
        </p:spPr>
      </p:pic>
      <p:pic>
        <p:nvPicPr>
          <p:cNvPr id="5"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358" y="2079625"/>
            <a:ext cx="5447684" cy="4351338"/>
          </a:xfrm>
          <a:prstGeom prst="rect">
            <a:avLst/>
          </a:prstGeom>
        </p:spPr>
      </p:pic>
    </p:spTree>
    <p:extLst>
      <p:ext uri="{BB962C8B-B14F-4D97-AF65-F5344CB8AC3E}">
        <p14:creationId xmlns:p14="http://schemas.microsoft.com/office/powerpoint/2010/main" val="516950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Italienische Esskultur an der HSG (Mensa)</a:t>
            </a:r>
            <a:endParaRPr lang="de-CH" dirty="0"/>
          </a:p>
        </p:txBody>
      </p:sp>
      <p:sp>
        <p:nvSpPr>
          <p:cNvPr id="3" name="Inhaltsplatzhalter 2"/>
          <p:cNvSpPr>
            <a:spLocks noGrp="1"/>
          </p:cNvSpPr>
          <p:nvPr>
            <p:ph idx="1"/>
          </p:nvPr>
        </p:nvSpPr>
        <p:spPr/>
        <p:txBody>
          <a:bodyPr>
            <a:normAutofit/>
          </a:bodyPr>
          <a:lstStyle/>
          <a:p>
            <a:pPr>
              <a:buFont typeface="Wingdings" panose="05000000000000000000" pitchFamily="2" charset="2"/>
              <a:buChar char="v"/>
            </a:pPr>
            <a:r>
              <a:rPr lang="de-CH" dirty="0" smtClean="0"/>
              <a:t> </a:t>
            </a:r>
            <a:r>
              <a:rPr lang="de-CH" dirty="0"/>
              <a:t> HSG-</a:t>
            </a:r>
            <a:r>
              <a:rPr lang="de-CH" dirty="0" err="1"/>
              <a:t>Menuplan</a:t>
            </a:r>
            <a:r>
              <a:rPr lang="de-CH" dirty="0"/>
              <a:t>, 18-23. April </a:t>
            </a:r>
            <a:r>
              <a:rPr lang="de-CH" dirty="0" smtClean="0"/>
              <a:t>2016</a:t>
            </a:r>
          </a:p>
          <a:p>
            <a:pPr>
              <a:buFont typeface="Wingdings" panose="05000000000000000000" pitchFamily="2" charset="2"/>
              <a:buChar char="v"/>
            </a:pPr>
            <a:r>
              <a:rPr lang="de-CH" dirty="0" smtClean="0"/>
              <a:t> </a:t>
            </a:r>
            <a:r>
              <a:rPr lang="de-CH" dirty="0" err="1" smtClean="0"/>
              <a:t>Pilz</a:t>
            </a:r>
            <a:r>
              <a:rPr lang="de-CH" dirty="0" err="1" smtClean="0">
                <a:solidFill>
                  <a:srgbClr val="C00000"/>
                </a:solidFill>
              </a:rPr>
              <a:t>risotto</a:t>
            </a:r>
            <a:endParaRPr lang="de-CH" dirty="0" smtClean="0">
              <a:solidFill>
                <a:srgbClr val="C00000"/>
              </a:solidFill>
            </a:endParaRPr>
          </a:p>
          <a:p>
            <a:pPr>
              <a:buFont typeface="Wingdings" panose="05000000000000000000" pitchFamily="2" charset="2"/>
              <a:buChar char="v"/>
            </a:pPr>
            <a:r>
              <a:rPr lang="de-CH" dirty="0"/>
              <a:t> </a:t>
            </a:r>
            <a:r>
              <a:rPr lang="de-CH" dirty="0" smtClean="0"/>
              <a:t>Nudeln</a:t>
            </a:r>
          </a:p>
          <a:p>
            <a:pPr>
              <a:buFont typeface="Wingdings" panose="05000000000000000000" pitchFamily="2" charset="2"/>
              <a:buChar char="v"/>
            </a:pPr>
            <a:r>
              <a:rPr lang="de-CH" dirty="0" smtClean="0"/>
              <a:t> Tomaten, </a:t>
            </a:r>
            <a:r>
              <a:rPr lang="de-CH" dirty="0" err="1" smtClean="0"/>
              <a:t>Auberginegemüse</a:t>
            </a:r>
            <a:endParaRPr lang="de-CH" dirty="0" smtClean="0"/>
          </a:p>
          <a:p>
            <a:pPr>
              <a:buFont typeface="Wingdings" panose="05000000000000000000" pitchFamily="2" charset="2"/>
              <a:buChar char="v"/>
            </a:pPr>
            <a:r>
              <a:rPr lang="de-CH" dirty="0"/>
              <a:t> </a:t>
            </a:r>
            <a:r>
              <a:rPr lang="de-CH" dirty="0" smtClean="0"/>
              <a:t>Kräuter</a:t>
            </a:r>
            <a:r>
              <a:rPr lang="de-CH" dirty="0" smtClean="0">
                <a:solidFill>
                  <a:srgbClr val="C00000"/>
                </a:solidFill>
              </a:rPr>
              <a:t>polenta</a:t>
            </a:r>
          </a:p>
          <a:p>
            <a:pPr>
              <a:buFont typeface="Wingdings" panose="05000000000000000000" pitchFamily="2" charset="2"/>
              <a:buChar char="v"/>
            </a:pPr>
            <a:r>
              <a:rPr lang="de-CH" dirty="0" smtClean="0">
                <a:solidFill>
                  <a:srgbClr val="C00000"/>
                </a:solidFill>
              </a:rPr>
              <a:t> Pasta al </a:t>
            </a:r>
            <a:r>
              <a:rPr lang="de-CH" dirty="0" err="1" smtClean="0">
                <a:solidFill>
                  <a:srgbClr val="C00000"/>
                </a:solidFill>
              </a:rPr>
              <a:t>burro</a:t>
            </a:r>
            <a:r>
              <a:rPr lang="de-CH" dirty="0" smtClean="0">
                <a:solidFill>
                  <a:srgbClr val="C00000"/>
                </a:solidFill>
              </a:rPr>
              <a:t> </a:t>
            </a:r>
            <a:r>
              <a:rPr lang="de-CH" dirty="0" smtClean="0"/>
              <a:t>(mit 3 verschiedenen Saucen)</a:t>
            </a:r>
          </a:p>
          <a:p>
            <a:pPr>
              <a:buFont typeface="Wingdings" panose="05000000000000000000" pitchFamily="2" charset="2"/>
              <a:buChar char="v"/>
            </a:pPr>
            <a:r>
              <a:rPr lang="de-CH" dirty="0" smtClean="0">
                <a:solidFill>
                  <a:srgbClr val="C00000"/>
                </a:solidFill>
              </a:rPr>
              <a:t> </a:t>
            </a:r>
            <a:r>
              <a:rPr lang="de-CH" dirty="0" err="1" smtClean="0">
                <a:solidFill>
                  <a:srgbClr val="C00000"/>
                </a:solidFill>
              </a:rPr>
              <a:t>Tortelloni</a:t>
            </a:r>
            <a:r>
              <a:rPr lang="de-CH" dirty="0" smtClean="0">
                <a:solidFill>
                  <a:srgbClr val="C00000"/>
                </a:solidFill>
              </a:rPr>
              <a:t> «Caprese»</a:t>
            </a:r>
          </a:p>
          <a:p>
            <a:pPr>
              <a:buFont typeface="Wingdings" panose="05000000000000000000" pitchFamily="2" charset="2"/>
              <a:buChar char="v"/>
            </a:pPr>
            <a:r>
              <a:rPr lang="de-CH" dirty="0">
                <a:solidFill>
                  <a:srgbClr val="C00000"/>
                </a:solidFill>
              </a:rPr>
              <a:t> Zucchetti</a:t>
            </a:r>
            <a:r>
              <a:rPr lang="de-CH" dirty="0"/>
              <a:t> (Mittwoch), </a:t>
            </a:r>
            <a:r>
              <a:rPr lang="de-CH" dirty="0" err="1">
                <a:solidFill>
                  <a:srgbClr val="C00000"/>
                </a:solidFill>
              </a:rPr>
              <a:t>Zuccetti</a:t>
            </a:r>
            <a:r>
              <a:rPr lang="de-CH" dirty="0">
                <a:solidFill>
                  <a:srgbClr val="C00000"/>
                </a:solidFill>
              </a:rPr>
              <a:t> </a:t>
            </a:r>
            <a:r>
              <a:rPr lang="de-CH" dirty="0"/>
              <a:t>(Freitag</a:t>
            </a:r>
            <a:r>
              <a:rPr lang="de-CH" dirty="0" smtClean="0"/>
              <a:t>)</a:t>
            </a:r>
            <a:endParaRPr lang="de-CH" dirty="0" smtClean="0">
              <a:solidFill>
                <a:srgbClr val="C00000"/>
              </a:solidFill>
            </a:endParaRPr>
          </a:p>
          <a:p>
            <a:pPr>
              <a:buFont typeface="Wingdings" panose="05000000000000000000" pitchFamily="2" charset="2"/>
              <a:buChar char="v"/>
            </a:pPr>
            <a:endParaRPr lang="de-CH" dirty="0" smtClean="0">
              <a:solidFill>
                <a:srgbClr val="C00000"/>
              </a:solidFill>
            </a:endParaRPr>
          </a:p>
        </p:txBody>
      </p:sp>
    </p:spTree>
    <p:extLst>
      <p:ext uri="{BB962C8B-B14F-4D97-AF65-F5344CB8AC3E}">
        <p14:creationId xmlns:p14="http://schemas.microsoft.com/office/powerpoint/2010/main" val="249667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L’Italia</a:t>
            </a:r>
            <a:r>
              <a:rPr lang="de-CH" dirty="0" smtClean="0"/>
              <a:t> in </a:t>
            </a:r>
            <a:r>
              <a:rPr lang="de-CH" dirty="0" err="1" smtClean="0"/>
              <a:t>Svizzera</a:t>
            </a:r>
            <a:r>
              <a:rPr lang="de-CH" dirty="0" smtClean="0"/>
              <a:t> è </a:t>
            </a:r>
            <a:r>
              <a:rPr lang="de-CH" dirty="0" err="1" smtClean="0"/>
              <a:t>arrivata</a:t>
            </a:r>
            <a:r>
              <a:rPr lang="de-CH" dirty="0" smtClean="0"/>
              <a:t>…</a:t>
            </a:r>
            <a:endParaRPr lang="de-CH" dirty="0"/>
          </a:p>
        </p:txBody>
      </p:sp>
      <p:sp>
        <p:nvSpPr>
          <p:cNvPr id="3" name="Inhaltsplatzhalter 2"/>
          <p:cNvSpPr>
            <a:spLocks noGrp="1"/>
          </p:cNvSpPr>
          <p:nvPr>
            <p:ph idx="1"/>
          </p:nvPr>
        </p:nvSpPr>
        <p:spPr/>
        <p:txBody>
          <a:bodyPr/>
          <a:lstStyle/>
          <a:p>
            <a:pPr>
              <a:buFont typeface="Wingdings" panose="05000000000000000000" pitchFamily="2" charset="2"/>
              <a:buChar char="v"/>
            </a:pPr>
            <a:r>
              <a:rPr lang="de-CH" sz="4000" dirty="0" smtClean="0"/>
              <a:t> </a:t>
            </a:r>
            <a:r>
              <a:rPr lang="de-CH" sz="4000" dirty="0" err="1" smtClean="0"/>
              <a:t>Immigrazione</a:t>
            </a:r>
            <a:endParaRPr lang="de-CH" sz="4000" dirty="0" smtClean="0"/>
          </a:p>
          <a:p>
            <a:pPr>
              <a:buFont typeface="Wingdings" panose="05000000000000000000" pitchFamily="2" charset="2"/>
              <a:buChar char="v"/>
            </a:pPr>
            <a:r>
              <a:rPr lang="de-CH" sz="4000" dirty="0"/>
              <a:t> </a:t>
            </a:r>
            <a:r>
              <a:rPr lang="de-CH" sz="4000" dirty="0" err="1" smtClean="0"/>
              <a:t>Rapporti</a:t>
            </a:r>
            <a:r>
              <a:rPr lang="de-CH" sz="4000" dirty="0" smtClean="0"/>
              <a:t> </a:t>
            </a:r>
            <a:r>
              <a:rPr lang="de-CH" sz="4000" dirty="0" err="1" smtClean="0"/>
              <a:t>economici</a:t>
            </a:r>
            <a:endParaRPr lang="de-CH" sz="4000" dirty="0" smtClean="0"/>
          </a:p>
          <a:p>
            <a:pPr>
              <a:buFont typeface="Wingdings" panose="05000000000000000000" pitchFamily="2" charset="2"/>
              <a:buChar char="v"/>
            </a:pPr>
            <a:r>
              <a:rPr lang="de-CH" sz="4000" dirty="0"/>
              <a:t> </a:t>
            </a:r>
            <a:r>
              <a:rPr lang="de-CH" sz="4000" dirty="0" err="1"/>
              <a:t>T</a:t>
            </a:r>
            <a:r>
              <a:rPr lang="de-CH" sz="4000" dirty="0" err="1" smtClean="0"/>
              <a:t>urismo</a:t>
            </a:r>
            <a:endParaRPr lang="de-CH" sz="4000" dirty="0" smtClean="0"/>
          </a:p>
          <a:p>
            <a:pPr>
              <a:buFont typeface="Wingdings" panose="05000000000000000000" pitchFamily="2" charset="2"/>
              <a:buChar char="Ø"/>
            </a:pPr>
            <a:r>
              <a:rPr lang="de-CH" dirty="0" smtClean="0"/>
              <a:t> Italien </a:t>
            </a:r>
            <a:r>
              <a:rPr lang="de-CH" dirty="0"/>
              <a:t>ist die erste touristische Destination für die Schweizer</a:t>
            </a:r>
          </a:p>
          <a:p>
            <a:pPr>
              <a:buFont typeface="Wingdings" panose="05000000000000000000" pitchFamily="2" charset="2"/>
              <a:buChar char="Ø"/>
            </a:pPr>
            <a:r>
              <a:rPr lang="de-CH" dirty="0"/>
              <a:t> 2013: 13’000’000 Schweizer Touristen in Italien</a:t>
            </a:r>
          </a:p>
          <a:p>
            <a:pPr>
              <a:buFont typeface="Wingdings" panose="05000000000000000000" pitchFamily="2" charset="2"/>
              <a:buChar char="Ø"/>
            </a:pPr>
            <a:r>
              <a:rPr lang="de-CH" dirty="0"/>
              <a:t> Lieblingssektoren: Meer, Kunst, </a:t>
            </a:r>
            <a:r>
              <a:rPr lang="de-CH" dirty="0">
                <a:solidFill>
                  <a:srgbClr val="C00000"/>
                </a:solidFill>
              </a:rPr>
              <a:t>Gastronomie</a:t>
            </a:r>
            <a:r>
              <a:rPr lang="de-CH" dirty="0"/>
              <a:t>, Wellness</a:t>
            </a:r>
          </a:p>
          <a:p>
            <a:pPr>
              <a:buFont typeface="Wingdings" panose="05000000000000000000" pitchFamily="2" charset="2"/>
              <a:buChar char="v"/>
            </a:pPr>
            <a:endParaRPr lang="de-CH" dirty="0" smtClean="0"/>
          </a:p>
          <a:p>
            <a:pPr>
              <a:buFont typeface="Wingdings" panose="05000000000000000000" pitchFamily="2" charset="2"/>
              <a:buChar char="v"/>
            </a:pPr>
            <a:endParaRPr lang="de-CH" dirty="0"/>
          </a:p>
        </p:txBody>
      </p:sp>
    </p:spTree>
    <p:extLst>
      <p:ext uri="{BB962C8B-B14F-4D97-AF65-F5344CB8AC3E}">
        <p14:creationId xmlns:p14="http://schemas.microsoft.com/office/powerpoint/2010/main" val="215973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Wirtschaftsaustausch</a:t>
            </a:r>
            <a:endParaRPr lang="de-CH" dirty="0"/>
          </a:p>
        </p:txBody>
      </p:sp>
      <p:sp>
        <p:nvSpPr>
          <p:cNvPr id="3" name="Inhaltsplatzhalter 2"/>
          <p:cNvSpPr>
            <a:spLocks noGrp="1"/>
          </p:cNvSpPr>
          <p:nvPr>
            <p:ph idx="1"/>
          </p:nvPr>
        </p:nvSpPr>
        <p:spPr/>
        <p:txBody>
          <a:bodyPr>
            <a:normAutofit/>
          </a:bodyPr>
          <a:lstStyle/>
          <a:p>
            <a:pPr>
              <a:buFont typeface="Wingdings" pitchFamily="2" charset="2"/>
              <a:buChar char="ü"/>
            </a:pPr>
            <a:r>
              <a:rPr lang="de-CH" dirty="0" smtClean="0"/>
              <a:t>CH-Deutschland</a:t>
            </a:r>
            <a:r>
              <a:rPr lang="de-CH" dirty="0"/>
              <a:t>: 101 Milliarden</a:t>
            </a:r>
          </a:p>
          <a:p>
            <a:pPr>
              <a:buFont typeface="Wingdings" pitchFamily="2" charset="2"/>
              <a:buChar char="ü"/>
            </a:pPr>
            <a:r>
              <a:rPr lang="de-CH" dirty="0">
                <a:solidFill>
                  <a:srgbClr val="C00000"/>
                </a:solidFill>
              </a:rPr>
              <a:t>CH-Italien: 35 </a:t>
            </a:r>
            <a:r>
              <a:rPr lang="de-CH" dirty="0" smtClean="0">
                <a:solidFill>
                  <a:srgbClr val="C00000"/>
                </a:solidFill>
              </a:rPr>
              <a:t>Milliarden</a:t>
            </a:r>
          </a:p>
          <a:p>
            <a:pPr>
              <a:buFont typeface="Wingdings" pitchFamily="2" charset="2"/>
              <a:buChar char="ü"/>
            </a:pPr>
            <a:r>
              <a:rPr lang="de-CH" dirty="0"/>
              <a:t>CH-USA: 30 Milliarden</a:t>
            </a:r>
            <a:endParaRPr lang="de-CH" dirty="0">
              <a:solidFill>
                <a:srgbClr val="C00000"/>
              </a:solidFill>
            </a:endParaRPr>
          </a:p>
          <a:p>
            <a:pPr>
              <a:buFont typeface="Wingdings" pitchFamily="2" charset="2"/>
              <a:buChar char="ü"/>
            </a:pPr>
            <a:r>
              <a:rPr lang="de-CH" dirty="0"/>
              <a:t>CH-Frankreich: 30 </a:t>
            </a:r>
            <a:r>
              <a:rPr lang="de-CH" dirty="0" smtClean="0"/>
              <a:t>Milliarden</a:t>
            </a:r>
            <a:endParaRPr lang="de-CH" dirty="0"/>
          </a:p>
          <a:p>
            <a:pPr>
              <a:buFont typeface="Wingdings" pitchFamily="2" charset="2"/>
              <a:buChar char="ü"/>
            </a:pPr>
            <a:r>
              <a:rPr lang="de-CH" dirty="0"/>
              <a:t>CH-UK: 15 Milliarden</a:t>
            </a:r>
          </a:p>
          <a:p>
            <a:pPr>
              <a:buFont typeface="Wingdings" pitchFamily="2" charset="2"/>
              <a:buChar char="ü"/>
            </a:pPr>
            <a:r>
              <a:rPr lang="de-CH" dirty="0">
                <a:solidFill>
                  <a:srgbClr val="C00000"/>
                </a:solidFill>
              </a:rPr>
              <a:t>CH-China: 15 </a:t>
            </a:r>
            <a:r>
              <a:rPr lang="de-CH" dirty="0" smtClean="0">
                <a:solidFill>
                  <a:srgbClr val="C00000"/>
                </a:solidFill>
              </a:rPr>
              <a:t>Milliarden (= </a:t>
            </a:r>
            <a:r>
              <a:rPr lang="de-CH" dirty="0">
                <a:solidFill>
                  <a:srgbClr val="C00000"/>
                </a:solidFill>
              </a:rPr>
              <a:t>CH </a:t>
            </a:r>
            <a:r>
              <a:rPr lang="de-CH" dirty="0" smtClean="0">
                <a:solidFill>
                  <a:srgbClr val="C00000"/>
                </a:solidFill>
              </a:rPr>
              <a:t>mit Piemont und  Lombardei)</a:t>
            </a:r>
          </a:p>
          <a:p>
            <a:pPr>
              <a:buFont typeface="Wingdings" pitchFamily="2" charset="2"/>
              <a:buChar char="ü"/>
            </a:pPr>
            <a:endParaRPr lang="de-CH" dirty="0"/>
          </a:p>
          <a:p>
            <a:pPr>
              <a:buFont typeface="Wingdings" pitchFamily="2" charset="2"/>
              <a:buChar char="Ø"/>
            </a:pPr>
            <a:r>
              <a:rPr lang="de-CH" sz="2000" dirty="0" smtClean="0"/>
              <a:t> Quelle</a:t>
            </a:r>
            <a:r>
              <a:rPr lang="de-CH" sz="2000" dirty="0"/>
              <a:t>: </a:t>
            </a:r>
            <a:r>
              <a:rPr lang="de-CH" sz="2000" dirty="0" err="1"/>
              <a:t>Camera</a:t>
            </a:r>
            <a:r>
              <a:rPr lang="de-CH" sz="2000" dirty="0"/>
              <a:t> di </a:t>
            </a:r>
            <a:r>
              <a:rPr lang="de-CH" sz="2000" dirty="0" err="1"/>
              <a:t>Commercio</a:t>
            </a:r>
            <a:r>
              <a:rPr lang="de-CH" sz="2000" dirty="0"/>
              <a:t> </a:t>
            </a:r>
            <a:r>
              <a:rPr lang="de-CH" sz="2000" dirty="0" err="1"/>
              <a:t>italiana</a:t>
            </a:r>
            <a:r>
              <a:rPr lang="de-CH" sz="2000" dirty="0"/>
              <a:t> per la </a:t>
            </a:r>
            <a:r>
              <a:rPr lang="de-CH" sz="2000" dirty="0" err="1" smtClean="0"/>
              <a:t>Svizzera</a:t>
            </a:r>
            <a:r>
              <a:rPr lang="de-CH" sz="2000" dirty="0" smtClean="0"/>
              <a:t>; Forum </a:t>
            </a:r>
            <a:r>
              <a:rPr lang="de-CH" sz="2000" dirty="0"/>
              <a:t>Italien-Schweiz, Bern, 30. und 31. Januar </a:t>
            </a:r>
            <a:r>
              <a:rPr lang="de-CH" sz="2000" dirty="0" smtClean="0"/>
              <a:t>2014.</a:t>
            </a:r>
            <a:endParaRPr lang="de-CH" sz="2000" dirty="0"/>
          </a:p>
          <a:p>
            <a:endParaRPr lang="de-CH" sz="1800" dirty="0"/>
          </a:p>
          <a:p>
            <a:pPr>
              <a:buFont typeface="Wingdings" pitchFamily="2" charset="2"/>
              <a:buChar char="Ø"/>
            </a:pPr>
            <a:endParaRPr lang="de-CH" sz="1800" dirty="0"/>
          </a:p>
          <a:p>
            <a:endParaRPr lang="de-CH" dirty="0"/>
          </a:p>
        </p:txBody>
      </p:sp>
    </p:spTree>
    <p:extLst>
      <p:ext uri="{BB962C8B-B14F-4D97-AF65-F5344CB8AC3E}">
        <p14:creationId xmlns:p14="http://schemas.microsoft.com/office/powerpoint/2010/main" val="2799823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Schweiz-Italien</a:t>
            </a:r>
            <a:endParaRPr lang="de-CH" dirty="0"/>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v"/>
            </a:pPr>
            <a:r>
              <a:rPr lang="de-CH" dirty="0" smtClean="0"/>
              <a:t> </a:t>
            </a:r>
            <a:r>
              <a:rPr lang="de-CH" sz="4500" dirty="0" smtClean="0"/>
              <a:t>Nach Deutschland (32%) ist Italien (10%) </a:t>
            </a:r>
            <a:r>
              <a:rPr lang="de-CH" sz="4500" dirty="0" smtClean="0">
                <a:solidFill>
                  <a:srgbClr val="C00000"/>
                </a:solidFill>
              </a:rPr>
              <a:t>der zweitwichtigste </a:t>
            </a:r>
            <a:r>
              <a:rPr lang="de-CH" sz="4500" dirty="0">
                <a:solidFill>
                  <a:srgbClr val="C00000"/>
                </a:solidFill>
              </a:rPr>
              <a:t>Handelspartner der Schweiz </a:t>
            </a:r>
            <a:r>
              <a:rPr lang="de-CH" sz="4500" dirty="0" smtClean="0">
                <a:solidFill>
                  <a:srgbClr val="C00000"/>
                </a:solidFill>
              </a:rPr>
              <a:t>(Import)</a:t>
            </a:r>
          </a:p>
          <a:p>
            <a:pPr>
              <a:buFont typeface="Wingdings" panose="05000000000000000000" pitchFamily="2" charset="2"/>
              <a:buChar char="v"/>
            </a:pPr>
            <a:r>
              <a:rPr lang="de-CH" sz="4500" dirty="0" smtClean="0"/>
              <a:t> Nach Deutschland (20%) und den USA (10%) ist Italien (8%) </a:t>
            </a:r>
            <a:r>
              <a:rPr lang="de-CH" sz="4500" dirty="0" smtClean="0">
                <a:solidFill>
                  <a:srgbClr val="FF0000"/>
                </a:solidFill>
              </a:rPr>
              <a:t>der drittwichtigste Handelspartner der Schweiz (Export)</a:t>
            </a:r>
          </a:p>
          <a:p>
            <a:pPr>
              <a:buFont typeface="Wingdings" panose="05000000000000000000" pitchFamily="2" charset="2"/>
              <a:buChar char="Ø"/>
            </a:pPr>
            <a:r>
              <a:rPr lang="de-CH" sz="4800" dirty="0" smtClean="0"/>
              <a:t> 2007-2013</a:t>
            </a:r>
            <a:r>
              <a:rPr lang="de-CH" sz="4800" dirty="0"/>
              <a:t>: </a:t>
            </a:r>
            <a:r>
              <a:rPr lang="de-DE" sz="4800" dirty="0"/>
              <a:t>der Verbrauch von italienischen Produkten ist um 52,3%  gegenüber der Vorperiode gestiegen</a:t>
            </a:r>
            <a:endParaRPr lang="de-CH" sz="4800" dirty="0"/>
          </a:p>
          <a:p>
            <a:pPr>
              <a:buFont typeface="Wingdings" panose="05000000000000000000" pitchFamily="2" charset="2"/>
              <a:buChar char="Ø"/>
            </a:pPr>
            <a:r>
              <a:rPr lang="de-CH" sz="4500" b="1" dirty="0" smtClean="0"/>
              <a:t> Die </a:t>
            </a:r>
            <a:r>
              <a:rPr lang="de-CH" sz="4500" b="1" dirty="0"/>
              <a:t>Schweizer Bevölkerung hat </a:t>
            </a:r>
            <a:r>
              <a:rPr lang="de-CH" sz="4500" b="1" dirty="0" smtClean="0"/>
              <a:t>den </a:t>
            </a:r>
            <a:r>
              <a:rPr lang="de-CH" sz="4500" b="1" dirty="0"/>
              <a:t>höchsten Konsum pro Kopf von italienischen Gütern ausserhalb Italiens</a:t>
            </a:r>
            <a:r>
              <a:rPr lang="de-CH" sz="4500" b="1" dirty="0" smtClean="0"/>
              <a:t>.</a:t>
            </a:r>
            <a:endParaRPr lang="de-CH" b="1" dirty="0"/>
          </a:p>
          <a:p>
            <a:pPr>
              <a:buFont typeface="Wingdings" panose="05000000000000000000" pitchFamily="2" charset="2"/>
              <a:buChar char="Ø"/>
            </a:pPr>
            <a:endParaRPr lang="de-CH" dirty="0"/>
          </a:p>
          <a:p>
            <a:pPr>
              <a:buFont typeface="Wingdings" panose="05000000000000000000" pitchFamily="2" charset="2"/>
              <a:buChar char="v"/>
            </a:pPr>
            <a:endParaRPr lang="de-CH" dirty="0" smtClean="0"/>
          </a:p>
          <a:p>
            <a:pPr>
              <a:buFont typeface="Wingdings" panose="05000000000000000000" pitchFamily="2" charset="2"/>
              <a:buChar char="v"/>
            </a:pPr>
            <a:r>
              <a:rPr lang="de-CH" sz="4200" dirty="0" smtClean="0"/>
              <a:t> </a:t>
            </a:r>
            <a:r>
              <a:rPr lang="de-CH" sz="3200" dirty="0" smtClean="0"/>
              <a:t>Quelle: Bundesamt für Statistik, 2013; </a:t>
            </a:r>
            <a:r>
              <a:rPr lang="de-CH" sz="3200" dirty="0"/>
              <a:t>ISTAT, </a:t>
            </a:r>
            <a:r>
              <a:rPr lang="de-CH" sz="3200" dirty="0" err="1"/>
              <a:t>Italian</a:t>
            </a:r>
            <a:r>
              <a:rPr lang="de-CH" sz="3200" dirty="0"/>
              <a:t> National Institute </a:t>
            </a:r>
            <a:r>
              <a:rPr lang="de-CH" sz="3200" dirty="0" err="1" smtClean="0"/>
              <a:t>of</a:t>
            </a:r>
            <a:r>
              <a:rPr lang="de-CH" sz="3200" dirty="0" smtClean="0"/>
              <a:t> </a:t>
            </a:r>
            <a:r>
              <a:rPr lang="de-CH" sz="3200" dirty="0" err="1"/>
              <a:t>Statistics</a:t>
            </a:r>
            <a:r>
              <a:rPr lang="de-CH" sz="3200" dirty="0"/>
              <a:t>, 2014; </a:t>
            </a:r>
            <a:r>
              <a:rPr lang="de-CH" sz="3200" dirty="0" smtClean="0"/>
              <a:t>www.nomisma.it.</a:t>
            </a:r>
            <a:endParaRPr lang="de-CH" sz="3200" dirty="0"/>
          </a:p>
        </p:txBody>
      </p:sp>
    </p:spTree>
    <p:extLst>
      <p:ext uri="{BB962C8B-B14F-4D97-AF65-F5344CB8AC3E}">
        <p14:creationId xmlns:p14="http://schemas.microsoft.com/office/powerpoint/2010/main" val="114453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La </a:t>
            </a:r>
            <a:r>
              <a:rPr lang="de-CH" dirty="0" err="1" smtClean="0"/>
              <a:t>lingua</a:t>
            </a:r>
            <a:r>
              <a:rPr lang="de-CH" dirty="0" smtClean="0"/>
              <a:t> </a:t>
            </a:r>
            <a:r>
              <a:rPr lang="de-CH" dirty="0" err="1" smtClean="0"/>
              <a:t>italiana</a:t>
            </a:r>
            <a:r>
              <a:rPr lang="de-CH" dirty="0" smtClean="0"/>
              <a:t>…</a:t>
            </a:r>
            <a:endParaRPr lang="de-CH"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1643" y="1690688"/>
            <a:ext cx="3193320" cy="4351338"/>
          </a:xfrm>
        </p:spPr>
      </p:pic>
      <p:sp>
        <p:nvSpPr>
          <p:cNvPr id="5" name="Textfeld 4"/>
          <p:cNvSpPr txBox="1"/>
          <p:nvPr/>
        </p:nvSpPr>
        <p:spPr>
          <a:xfrm>
            <a:off x="5186855" y="2711669"/>
            <a:ext cx="6774597" cy="2554545"/>
          </a:xfrm>
          <a:prstGeom prst="rect">
            <a:avLst/>
          </a:prstGeom>
          <a:noFill/>
        </p:spPr>
        <p:txBody>
          <a:bodyPr wrap="square" rtlCol="0">
            <a:spAutoFit/>
          </a:bodyPr>
          <a:lstStyle/>
          <a:p>
            <a:r>
              <a:rPr lang="de-CH" sz="4000" dirty="0" smtClean="0"/>
              <a:t>… non è solo la </a:t>
            </a:r>
            <a:r>
              <a:rPr lang="de-CH" sz="4000" dirty="0" err="1" smtClean="0"/>
              <a:t>grammatica</a:t>
            </a:r>
            <a:endParaRPr lang="de-CH" sz="4000" dirty="0" smtClean="0"/>
          </a:p>
          <a:p>
            <a:r>
              <a:rPr lang="de-CH" sz="4000" dirty="0"/>
              <a:t>d</a:t>
            </a:r>
            <a:r>
              <a:rPr lang="de-CH" sz="4000" dirty="0" smtClean="0"/>
              <a:t>ella </a:t>
            </a:r>
            <a:r>
              <a:rPr lang="de-CH" sz="4000" dirty="0" err="1" smtClean="0"/>
              <a:t>lingua</a:t>
            </a:r>
            <a:r>
              <a:rPr lang="de-CH" sz="4000" dirty="0" smtClean="0"/>
              <a:t> </a:t>
            </a:r>
            <a:r>
              <a:rPr lang="de-CH" sz="4000" dirty="0" err="1" smtClean="0"/>
              <a:t>italiana</a:t>
            </a:r>
            <a:endParaRPr lang="de-CH" sz="4000" dirty="0" smtClean="0"/>
          </a:p>
          <a:p>
            <a:r>
              <a:rPr lang="de-CH" sz="4000" dirty="0" smtClean="0"/>
              <a:t>… non è solo </a:t>
            </a:r>
            <a:r>
              <a:rPr lang="de-CH" sz="4000" dirty="0" err="1" smtClean="0"/>
              <a:t>una</a:t>
            </a:r>
            <a:r>
              <a:rPr lang="de-CH" sz="4000" dirty="0" smtClean="0"/>
              <a:t> delle </a:t>
            </a:r>
            <a:r>
              <a:rPr lang="de-CH" sz="4000" dirty="0" err="1" smtClean="0"/>
              <a:t>lingue</a:t>
            </a:r>
            <a:endParaRPr lang="de-CH" sz="4000" dirty="0" smtClean="0"/>
          </a:p>
          <a:p>
            <a:r>
              <a:rPr lang="de-CH" sz="4000" dirty="0" err="1"/>
              <a:t>n</a:t>
            </a:r>
            <a:r>
              <a:rPr lang="de-CH" sz="4000" dirty="0" err="1" smtClean="0"/>
              <a:t>azionali</a:t>
            </a:r>
            <a:r>
              <a:rPr lang="de-CH" sz="4000" dirty="0" smtClean="0"/>
              <a:t> e </a:t>
            </a:r>
            <a:r>
              <a:rPr lang="de-CH" sz="4000" dirty="0" err="1" smtClean="0"/>
              <a:t>ufficiali</a:t>
            </a:r>
            <a:r>
              <a:rPr lang="de-CH" sz="4000" dirty="0" smtClean="0"/>
              <a:t> </a:t>
            </a:r>
            <a:r>
              <a:rPr lang="de-CH" sz="4000" dirty="0" err="1" smtClean="0"/>
              <a:t>svizzere</a:t>
            </a:r>
            <a:endParaRPr lang="de-CH" sz="4000" dirty="0"/>
          </a:p>
        </p:txBody>
      </p:sp>
    </p:spTree>
    <p:extLst>
      <p:ext uri="{BB962C8B-B14F-4D97-AF65-F5344CB8AC3E}">
        <p14:creationId xmlns:p14="http://schemas.microsoft.com/office/powerpoint/2010/main" val="1086708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Pasta-Konsum (pro Jahr)</a:t>
            </a:r>
            <a:endParaRPr lang="de-CH" dirty="0"/>
          </a:p>
        </p:txBody>
      </p:sp>
      <p:sp>
        <p:nvSpPr>
          <p:cNvPr id="3" name="Inhaltsplatzhalt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pPr>
              <a:buNone/>
            </a:pPr>
            <a:r>
              <a:rPr lang="de-CH" dirty="0" smtClean="0"/>
              <a:t>Italia 28</a:t>
            </a:r>
          </a:p>
          <a:p>
            <a:pPr>
              <a:buNone/>
            </a:pPr>
            <a:r>
              <a:rPr lang="de-CH" dirty="0" smtClean="0"/>
              <a:t>Venezuela 12,9</a:t>
            </a:r>
          </a:p>
          <a:p>
            <a:pPr>
              <a:buNone/>
            </a:pPr>
            <a:r>
              <a:rPr lang="de-CH" dirty="0" smtClean="0"/>
              <a:t>Tunesien 11, 7</a:t>
            </a:r>
          </a:p>
          <a:p>
            <a:pPr>
              <a:buNone/>
            </a:pPr>
            <a:r>
              <a:rPr lang="de-CH" dirty="0" smtClean="0"/>
              <a:t>Griechenland 10,3</a:t>
            </a:r>
          </a:p>
          <a:p>
            <a:pPr>
              <a:buNone/>
            </a:pPr>
            <a:r>
              <a:rPr lang="de-CH" b="1" dirty="0" smtClean="0"/>
              <a:t>Schweiz 9,7</a:t>
            </a:r>
          </a:p>
          <a:p>
            <a:pPr>
              <a:buNone/>
            </a:pPr>
            <a:r>
              <a:rPr lang="de-CH" dirty="0" smtClean="0"/>
              <a:t>USA 9</a:t>
            </a:r>
          </a:p>
          <a:p>
            <a:pPr>
              <a:buNone/>
            </a:pPr>
            <a:r>
              <a:rPr lang="de-CH" dirty="0" smtClean="0"/>
              <a:t>Frankreich 7,5</a:t>
            </a:r>
          </a:p>
          <a:p>
            <a:pPr>
              <a:buNone/>
            </a:pPr>
            <a:r>
              <a:rPr lang="de-CH" dirty="0" smtClean="0"/>
              <a:t>Deutschland 7</a:t>
            </a:r>
            <a:endParaRPr lang="de-CH" dirty="0"/>
          </a:p>
        </p:txBody>
      </p:sp>
      <p:pic>
        <p:nvPicPr>
          <p:cNvPr id="4" name="Grafik 3" descr="pasta-shapes-500.jpg"/>
          <p:cNvPicPr>
            <a:picLocks noChangeAspect="1"/>
          </p:cNvPicPr>
          <p:nvPr/>
        </p:nvPicPr>
        <p:blipFill>
          <a:blip r:embed="rId2"/>
          <a:stretch>
            <a:fillRect/>
          </a:stretch>
        </p:blipFill>
        <p:spPr>
          <a:xfrm>
            <a:off x="5189779" y="1357934"/>
            <a:ext cx="4762500" cy="3571875"/>
          </a:xfrm>
          <a:prstGeom prst="rect">
            <a:avLst/>
          </a:prstGeom>
        </p:spPr>
      </p:pic>
      <p:sp>
        <p:nvSpPr>
          <p:cNvPr id="5" name="Textfeld 4"/>
          <p:cNvSpPr txBox="1"/>
          <p:nvPr/>
        </p:nvSpPr>
        <p:spPr>
          <a:xfrm>
            <a:off x="3763109" y="5574323"/>
            <a:ext cx="14084224" cy="830997"/>
          </a:xfrm>
          <a:prstGeom prst="rect">
            <a:avLst/>
          </a:prstGeom>
          <a:noFill/>
        </p:spPr>
        <p:txBody>
          <a:bodyPr wrap="square" rtlCol="0">
            <a:spAutoFit/>
          </a:bodyPr>
          <a:lstStyle/>
          <a:p>
            <a:r>
              <a:rPr lang="de-CH" sz="2400" dirty="0" smtClean="0"/>
              <a:t>Jeder Schweizer konsumiert jährlich </a:t>
            </a:r>
          </a:p>
          <a:p>
            <a:r>
              <a:rPr lang="de-CH" sz="2400" dirty="0" smtClean="0"/>
              <a:t>fast 10 Kilogramm Teigwaren (1900: 6 Kg)</a:t>
            </a:r>
            <a:endParaRPr lang="de-CH" sz="2400" dirty="0"/>
          </a:p>
        </p:txBody>
      </p:sp>
    </p:spTree>
    <p:extLst>
      <p:ext uri="{BB962C8B-B14F-4D97-AF65-F5344CB8AC3E}">
        <p14:creationId xmlns:p14="http://schemas.microsoft.com/office/powerpoint/2010/main" val="141105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Italien &gt; Schweiz (2014: + 30% ital. Lebensmittel)</a:t>
            </a:r>
            <a:endParaRPr lang="de-CH" dirty="0"/>
          </a:p>
        </p:txBody>
      </p:sp>
      <p:pic>
        <p:nvPicPr>
          <p:cNvPr id="4" name="Inhaltsplatzhalter 3" descr="barilla.jpg"/>
          <p:cNvPicPr>
            <a:picLocks noGrp="1" noChangeAspect="1"/>
          </p:cNvPicPr>
          <p:nvPr>
            <p:ph idx="1"/>
          </p:nvPr>
        </p:nvPicPr>
        <p:blipFill>
          <a:blip r:embed="rId2"/>
          <a:stretch>
            <a:fillRect/>
          </a:stretch>
        </p:blipFill>
        <p:spPr>
          <a:xfrm>
            <a:off x="972670" y="1792986"/>
            <a:ext cx="2895600" cy="4089400"/>
          </a:xfrm>
        </p:spPr>
      </p:pic>
      <p:pic>
        <p:nvPicPr>
          <p:cNvPr id="5" name="Grafik 4" descr="br_prosecco.gif"/>
          <p:cNvPicPr>
            <a:picLocks noChangeAspect="1"/>
          </p:cNvPicPr>
          <p:nvPr/>
        </p:nvPicPr>
        <p:blipFill>
          <a:blip r:embed="rId3"/>
          <a:stretch>
            <a:fillRect/>
          </a:stretch>
        </p:blipFill>
        <p:spPr>
          <a:xfrm>
            <a:off x="4152484" y="1445424"/>
            <a:ext cx="2276475" cy="2295525"/>
          </a:xfrm>
          <a:prstGeom prst="rect">
            <a:avLst/>
          </a:prstGeom>
        </p:spPr>
      </p:pic>
      <p:pic>
        <p:nvPicPr>
          <p:cNvPr id="6" name="Grafik 5" descr="mulino_bianco_abbracci.jpg"/>
          <p:cNvPicPr>
            <a:picLocks noChangeAspect="1"/>
          </p:cNvPicPr>
          <p:nvPr/>
        </p:nvPicPr>
        <p:blipFill>
          <a:blip r:embed="rId4"/>
          <a:stretch>
            <a:fillRect/>
          </a:stretch>
        </p:blipFill>
        <p:spPr>
          <a:xfrm>
            <a:off x="3651818" y="3665724"/>
            <a:ext cx="2916000" cy="2916000"/>
          </a:xfrm>
          <a:prstGeom prst="rect">
            <a:avLst/>
          </a:prstGeom>
        </p:spPr>
      </p:pic>
      <p:pic>
        <p:nvPicPr>
          <p:cNvPr id="7" name="Grafik 6" descr="nutella.jpg"/>
          <p:cNvPicPr>
            <a:picLocks noChangeAspect="1"/>
          </p:cNvPicPr>
          <p:nvPr/>
        </p:nvPicPr>
        <p:blipFill>
          <a:blip r:embed="rId5"/>
          <a:stretch>
            <a:fillRect/>
          </a:stretch>
        </p:blipFill>
        <p:spPr>
          <a:xfrm>
            <a:off x="8632968" y="1057152"/>
            <a:ext cx="2413395" cy="3240000"/>
          </a:xfrm>
          <a:prstGeom prst="rect">
            <a:avLst/>
          </a:prstGeom>
        </p:spPr>
      </p:pic>
      <p:pic>
        <p:nvPicPr>
          <p:cNvPr id="8" name="Grafik 7" descr="uva_italia1.jpg"/>
          <p:cNvPicPr>
            <a:picLocks noChangeAspect="1"/>
          </p:cNvPicPr>
          <p:nvPr/>
        </p:nvPicPr>
        <p:blipFill>
          <a:blip r:embed="rId6"/>
          <a:stretch>
            <a:fillRect/>
          </a:stretch>
        </p:blipFill>
        <p:spPr>
          <a:xfrm>
            <a:off x="5579336" y="2958533"/>
            <a:ext cx="2095440" cy="2772000"/>
          </a:xfrm>
          <a:prstGeom prst="rect">
            <a:avLst/>
          </a:prstGeom>
        </p:spPr>
      </p:pic>
      <p:pic>
        <p:nvPicPr>
          <p:cNvPr id="9" name="Grafik 8" descr="sugo-basilico-pack.png"/>
          <p:cNvPicPr>
            <a:picLocks noChangeAspect="1"/>
          </p:cNvPicPr>
          <p:nvPr/>
        </p:nvPicPr>
        <p:blipFill>
          <a:blip r:embed="rId7"/>
          <a:stretch>
            <a:fillRect/>
          </a:stretch>
        </p:blipFill>
        <p:spPr>
          <a:xfrm>
            <a:off x="6535901" y="4424386"/>
            <a:ext cx="1679576" cy="2916000"/>
          </a:xfrm>
          <a:prstGeom prst="rect">
            <a:avLst/>
          </a:prstGeom>
        </p:spPr>
      </p:pic>
      <p:pic>
        <p:nvPicPr>
          <p:cNvPr id="10" name="Grafik 9" descr="Parmigiano-logo.jpg"/>
          <p:cNvPicPr>
            <a:picLocks noChangeAspect="1"/>
          </p:cNvPicPr>
          <p:nvPr/>
        </p:nvPicPr>
        <p:blipFill>
          <a:blip r:embed="rId8"/>
          <a:srcRect l="-12500" b="17499"/>
          <a:stretch>
            <a:fillRect/>
          </a:stretch>
        </p:blipFill>
        <p:spPr>
          <a:xfrm>
            <a:off x="7564697" y="3944997"/>
            <a:ext cx="3214690" cy="2357454"/>
          </a:xfrm>
          <a:prstGeom prst="rect">
            <a:avLst/>
          </a:prstGeom>
        </p:spPr>
      </p:pic>
    </p:spTree>
    <p:extLst>
      <p:ext uri="{BB962C8B-B14F-4D97-AF65-F5344CB8AC3E}">
        <p14:creationId xmlns:p14="http://schemas.microsoft.com/office/powerpoint/2010/main" val="1889730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Erfolgsfaktoren</a:t>
            </a:r>
            <a:r>
              <a:rPr lang="de-CH" dirty="0"/>
              <a:t/>
            </a:r>
            <a:br>
              <a:rPr lang="de-CH" dirty="0"/>
            </a:br>
            <a:endParaRPr lang="de-CH" dirty="0"/>
          </a:p>
        </p:txBody>
      </p:sp>
      <p:sp>
        <p:nvSpPr>
          <p:cNvPr id="3" name="Inhaltsplatzhalter 2"/>
          <p:cNvSpPr>
            <a:spLocks noGrp="1"/>
          </p:cNvSpPr>
          <p:nvPr>
            <p:ph idx="1"/>
          </p:nvPr>
        </p:nvSpPr>
        <p:spPr/>
        <p:txBody>
          <a:bodyPr/>
          <a:lstStyle/>
          <a:p>
            <a:pPr>
              <a:buFont typeface="Wingdings" panose="05000000000000000000" pitchFamily="2" charset="2"/>
              <a:buChar char="v"/>
            </a:pPr>
            <a:r>
              <a:rPr lang="de-CH" dirty="0" smtClean="0"/>
              <a:t> </a:t>
            </a:r>
            <a:r>
              <a:rPr lang="de-CH" dirty="0" smtClean="0">
                <a:solidFill>
                  <a:srgbClr val="FF0000"/>
                </a:solidFill>
              </a:rPr>
              <a:t>Mediterrane Diät </a:t>
            </a:r>
          </a:p>
          <a:p>
            <a:pPr>
              <a:buFont typeface="Wingdings" panose="05000000000000000000" pitchFamily="2" charset="2"/>
              <a:buChar char="Ø"/>
            </a:pPr>
            <a:r>
              <a:rPr lang="de-CH" dirty="0"/>
              <a:t> </a:t>
            </a:r>
            <a:r>
              <a:rPr lang="de-CH" dirty="0" smtClean="0"/>
              <a:t>Der </a:t>
            </a:r>
            <a:r>
              <a:rPr lang="de-CH" dirty="0"/>
              <a:t>Konsum von </a:t>
            </a:r>
            <a:r>
              <a:rPr lang="de-CH" dirty="0" smtClean="0"/>
              <a:t>Lebensmitteln des </a:t>
            </a:r>
            <a:r>
              <a:rPr lang="de-CH" dirty="0"/>
              <a:t>unteren Teils </a:t>
            </a:r>
            <a:r>
              <a:rPr lang="de-CH" dirty="0" smtClean="0"/>
              <a:t>der </a:t>
            </a:r>
            <a:r>
              <a:rPr lang="de-CH" dirty="0" smtClean="0">
                <a:solidFill>
                  <a:srgbClr val="FF0000"/>
                </a:solidFill>
              </a:rPr>
              <a:t>Nahrungsmittelpyramide</a:t>
            </a:r>
            <a:r>
              <a:rPr lang="de-CH" dirty="0" smtClean="0"/>
              <a:t> </a:t>
            </a:r>
            <a:r>
              <a:rPr lang="de-CH" dirty="0"/>
              <a:t>(</a:t>
            </a:r>
            <a:r>
              <a:rPr lang="de-CH" dirty="0" smtClean="0"/>
              <a:t>Fisch, Gemüse</a:t>
            </a:r>
            <a:r>
              <a:rPr lang="de-CH" dirty="0"/>
              <a:t>, Früchte, Olivenöl</a:t>
            </a:r>
            <a:r>
              <a:rPr lang="de-CH" dirty="0" smtClean="0"/>
              <a:t>)</a:t>
            </a:r>
          </a:p>
          <a:p>
            <a:pPr>
              <a:buFont typeface="Wingdings" panose="05000000000000000000" pitchFamily="2" charset="2"/>
              <a:buChar char="v"/>
            </a:pPr>
            <a:r>
              <a:rPr lang="de-CH" dirty="0"/>
              <a:t> </a:t>
            </a:r>
            <a:r>
              <a:rPr lang="de-CH" dirty="0" smtClean="0"/>
              <a:t>unglaubliche </a:t>
            </a:r>
            <a:r>
              <a:rPr lang="de-CH" dirty="0" smtClean="0">
                <a:solidFill>
                  <a:srgbClr val="FF0000"/>
                </a:solidFill>
              </a:rPr>
              <a:t>Vielfalt</a:t>
            </a:r>
            <a:r>
              <a:rPr lang="de-CH" dirty="0" smtClean="0"/>
              <a:t> von regionalen Produkte</a:t>
            </a:r>
          </a:p>
          <a:p>
            <a:pPr>
              <a:buFont typeface="Wingdings" panose="05000000000000000000" pitchFamily="2" charset="2"/>
              <a:buChar char="v"/>
            </a:pPr>
            <a:r>
              <a:rPr lang="de-CH" dirty="0" smtClean="0"/>
              <a:t> das </a:t>
            </a:r>
            <a:r>
              <a:rPr lang="de-CH" dirty="0" smtClean="0">
                <a:solidFill>
                  <a:srgbClr val="FF0000"/>
                </a:solidFill>
              </a:rPr>
              <a:t>Gemeinsame</a:t>
            </a:r>
            <a:r>
              <a:rPr lang="de-CH" dirty="0" smtClean="0"/>
              <a:t> Essen (sozialer Kontakt, wichtiges Ritual)</a:t>
            </a:r>
          </a:p>
          <a:p>
            <a:pPr>
              <a:buFont typeface="Wingdings" panose="05000000000000000000" pitchFamily="2" charset="2"/>
              <a:buChar char="Ø"/>
            </a:pPr>
            <a:r>
              <a:rPr lang="de-CH" dirty="0"/>
              <a:t> </a:t>
            </a:r>
            <a:r>
              <a:rPr lang="de-CH" dirty="0" smtClean="0"/>
              <a:t>das Essen stellt für die Italiener einen wesentlichen Bestandteil der </a:t>
            </a:r>
            <a:r>
              <a:rPr lang="de-CH" dirty="0" smtClean="0">
                <a:solidFill>
                  <a:srgbClr val="FF0000"/>
                </a:solidFill>
              </a:rPr>
              <a:t>sozialen Interaktion </a:t>
            </a:r>
            <a:r>
              <a:rPr lang="de-CH" dirty="0" smtClean="0"/>
              <a:t>und Tradition dar</a:t>
            </a:r>
          </a:p>
        </p:txBody>
      </p:sp>
      <p:pic>
        <p:nvPicPr>
          <p:cNvPr id="4"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3662" y="387350"/>
            <a:ext cx="2040138" cy="1728000"/>
          </a:xfrm>
          <a:prstGeom prst="rect">
            <a:avLst/>
          </a:prstGeom>
        </p:spPr>
      </p:pic>
    </p:spTree>
    <p:extLst>
      <p:ext uri="{BB962C8B-B14F-4D97-AF65-F5344CB8AC3E}">
        <p14:creationId xmlns:p14="http://schemas.microsoft.com/office/powerpoint/2010/main" val="36311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Italienische Esskultur in der Schweiz</a:t>
            </a:r>
          </a:p>
        </p:txBody>
      </p:sp>
      <p:sp>
        <p:nvSpPr>
          <p:cNvPr id="3" name="Inhaltsplatzhalter 2"/>
          <p:cNvSpPr>
            <a:spLocks noGrp="1"/>
          </p:cNvSpPr>
          <p:nvPr>
            <p:ph idx="1"/>
          </p:nvPr>
        </p:nvSpPr>
        <p:spPr/>
        <p:txBody>
          <a:bodyPr/>
          <a:lstStyle/>
          <a:p>
            <a:pPr>
              <a:buFont typeface="Wingdings" panose="05000000000000000000" pitchFamily="2" charset="2"/>
              <a:buChar char="v"/>
            </a:pPr>
            <a:r>
              <a:rPr lang="de-CH" dirty="0" smtClean="0"/>
              <a:t> «Bei grossen Schweizer Verkaufsketten wie Migros oder Coop wird ersichtlich, dass italienische Speisen über die Jahre eine wichtige Stellung im Sortiment eingenommen haben. Von Oliven bis hin zu Mozzarella findet man in den lokalen Supermärkten praktisch alles, was das italienische Herz begehrt»</a:t>
            </a:r>
          </a:p>
          <a:p>
            <a:pPr>
              <a:buFont typeface="Wingdings" panose="05000000000000000000" pitchFamily="2" charset="2"/>
              <a:buChar char="v"/>
            </a:pPr>
            <a:endParaRPr lang="de-CH" dirty="0"/>
          </a:p>
          <a:p>
            <a:pPr>
              <a:buFont typeface="Wingdings" panose="05000000000000000000" pitchFamily="2" charset="2"/>
              <a:buChar char="v"/>
            </a:pPr>
            <a:r>
              <a:rPr lang="de-CH" sz="2000" dirty="0" smtClean="0"/>
              <a:t>Eric </a:t>
            </a:r>
            <a:r>
              <a:rPr lang="de-CH" sz="2000" dirty="0" err="1"/>
              <a:t>Tarantini</a:t>
            </a:r>
            <a:r>
              <a:rPr lang="de-CH" sz="2000" dirty="0"/>
              <a:t>, </a:t>
            </a:r>
            <a:r>
              <a:rPr lang="de-CH" sz="2000" i="1" dirty="0"/>
              <a:t>Italienische Esskultur in der Schweiz. Geschichte, Handel und Lebensstil </a:t>
            </a:r>
            <a:r>
              <a:rPr lang="de-CH" sz="2000" dirty="0"/>
              <a:t>(Bachelorarbeit, 2014, </a:t>
            </a:r>
            <a:r>
              <a:rPr lang="de-CH" sz="2000" dirty="0" err="1" smtClean="0"/>
              <a:t>Relator</a:t>
            </a:r>
            <a:r>
              <a:rPr lang="de-CH" sz="2000" dirty="0" smtClean="0"/>
              <a:t>: Prof. R. Martinoni).</a:t>
            </a:r>
            <a:endParaRPr lang="de-CH" sz="2000" dirty="0"/>
          </a:p>
          <a:p>
            <a:pPr>
              <a:buFont typeface="Wingdings" panose="05000000000000000000" pitchFamily="2" charset="2"/>
              <a:buChar char="v"/>
            </a:pPr>
            <a:endParaRPr lang="de-CH" sz="1800" dirty="0"/>
          </a:p>
        </p:txBody>
      </p:sp>
    </p:spTree>
    <p:extLst>
      <p:ext uri="{BB962C8B-B14F-4D97-AF65-F5344CB8AC3E}">
        <p14:creationId xmlns:p14="http://schemas.microsoft.com/office/powerpoint/2010/main" val="251956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Beliebtheit der ital. Küche in der Schweiz</a:t>
            </a:r>
          </a:p>
        </p:txBody>
      </p:sp>
      <p:sp>
        <p:nvSpPr>
          <p:cNvPr id="3" name="Inhaltsplatzhalter 2"/>
          <p:cNvSpPr>
            <a:spLocks noGrp="1"/>
          </p:cNvSpPr>
          <p:nvPr>
            <p:ph idx="1"/>
          </p:nvPr>
        </p:nvSpPr>
        <p:spPr/>
        <p:txBody>
          <a:bodyPr/>
          <a:lstStyle/>
          <a:p>
            <a:pPr>
              <a:buFont typeface="Wingdings" panose="05000000000000000000" pitchFamily="2" charset="2"/>
              <a:buChar char="v"/>
            </a:pPr>
            <a:r>
              <a:rPr lang="de-CH" dirty="0" smtClean="0"/>
              <a:t> </a:t>
            </a:r>
            <a:r>
              <a:rPr lang="de-CH" sz="4400" dirty="0" smtClean="0"/>
              <a:t>Wie </a:t>
            </a:r>
            <a:r>
              <a:rPr lang="de-CH" sz="4400" dirty="0"/>
              <a:t>gerne essen sie Italienisch?</a:t>
            </a:r>
          </a:p>
          <a:p>
            <a:pPr>
              <a:buFont typeface="Wingdings" panose="05000000000000000000" pitchFamily="2" charset="2"/>
              <a:buChar char="Ø"/>
            </a:pPr>
            <a:r>
              <a:rPr lang="de-CH" sz="4400" dirty="0"/>
              <a:t> sehr gerne: </a:t>
            </a:r>
            <a:r>
              <a:rPr lang="de-CH" sz="4400" dirty="0" smtClean="0"/>
              <a:t>77,5%</a:t>
            </a:r>
          </a:p>
          <a:p>
            <a:pPr>
              <a:buFont typeface="Wingdings" panose="05000000000000000000" pitchFamily="2" charset="2"/>
              <a:buChar char="Ø"/>
            </a:pPr>
            <a:r>
              <a:rPr lang="de-CH" sz="4400" dirty="0" smtClean="0"/>
              <a:t> gerne</a:t>
            </a:r>
            <a:r>
              <a:rPr lang="de-CH" sz="4400" dirty="0"/>
              <a:t>: 19</a:t>
            </a:r>
            <a:r>
              <a:rPr lang="de-CH" sz="4400" dirty="0" smtClean="0"/>
              <a:t>%</a:t>
            </a:r>
          </a:p>
          <a:p>
            <a:pPr>
              <a:buFont typeface="Wingdings" panose="05000000000000000000" pitchFamily="2" charset="2"/>
              <a:buChar char="Ø"/>
            </a:pPr>
            <a:endParaRPr lang="de-CH" dirty="0"/>
          </a:p>
          <a:p>
            <a:pPr>
              <a:buFont typeface="Courier New" panose="02070309020205020404" pitchFamily="49" charset="0"/>
              <a:buChar char="o"/>
            </a:pPr>
            <a:r>
              <a:rPr lang="de-CH" sz="1800" dirty="0" smtClean="0"/>
              <a:t> Quelle: </a:t>
            </a:r>
            <a:r>
              <a:rPr lang="de-CH" sz="2000" dirty="0" err="1" smtClean="0"/>
              <a:t>Tarantini</a:t>
            </a:r>
            <a:r>
              <a:rPr lang="de-CH" sz="2000" dirty="0" smtClean="0"/>
              <a:t> </a:t>
            </a:r>
            <a:r>
              <a:rPr lang="de-CH" sz="2000" dirty="0"/>
              <a:t>(2014).</a:t>
            </a:r>
          </a:p>
          <a:p>
            <a:pPr>
              <a:buFont typeface="Wingdings" panose="05000000000000000000" pitchFamily="2" charset="2"/>
              <a:buChar char="Ø"/>
            </a:pPr>
            <a:endParaRPr lang="de-CH" dirty="0"/>
          </a:p>
          <a:p>
            <a:endParaRPr lang="de-CH" dirty="0"/>
          </a:p>
        </p:txBody>
      </p:sp>
    </p:spTree>
    <p:extLst>
      <p:ext uri="{BB962C8B-B14F-4D97-AF65-F5344CB8AC3E}">
        <p14:creationId xmlns:p14="http://schemas.microsoft.com/office/powerpoint/2010/main" val="144489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Beliebtheit der ital. Küche in der Schweiz</a:t>
            </a:r>
          </a:p>
        </p:txBody>
      </p:sp>
      <p:sp>
        <p:nvSpPr>
          <p:cNvPr id="3" name="Inhaltsplatzhalter 2"/>
          <p:cNvSpPr>
            <a:spLocks noGrp="1"/>
          </p:cNvSpPr>
          <p:nvPr>
            <p:ph idx="1"/>
          </p:nvPr>
        </p:nvSpPr>
        <p:spPr/>
        <p:txBody>
          <a:bodyPr>
            <a:normAutofit fontScale="47500" lnSpcReduction="20000"/>
          </a:bodyPr>
          <a:lstStyle/>
          <a:p>
            <a:pPr marL="0" indent="0">
              <a:buNone/>
            </a:pPr>
            <a:endParaRPr lang="de-CH" dirty="0" smtClean="0"/>
          </a:p>
          <a:p>
            <a:r>
              <a:rPr lang="de-CH" sz="5800" dirty="0" smtClean="0"/>
              <a:t>Warum essen sie gerne italienisch?</a:t>
            </a:r>
          </a:p>
          <a:p>
            <a:endParaRPr lang="de-CH" sz="5800" dirty="0" smtClean="0"/>
          </a:p>
          <a:p>
            <a:r>
              <a:rPr lang="de-CH" sz="5800" dirty="0" smtClean="0"/>
              <a:t>Schmackhaftes Essen: 42%</a:t>
            </a:r>
          </a:p>
          <a:p>
            <a:r>
              <a:rPr lang="de-CH" sz="5800" dirty="0" smtClean="0"/>
              <a:t>Frische Zutaten: 21%</a:t>
            </a:r>
          </a:p>
          <a:p>
            <a:r>
              <a:rPr lang="de-CH" sz="5800" dirty="0" smtClean="0"/>
              <a:t>Vielfalt des Essens: 20%</a:t>
            </a:r>
          </a:p>
          <a:p>
            <a:r>
              <a:rPr lang="de-CH" sz="5800" dirty="0" smtClean="0"/>
              <a:t>Preiswertes Essen: 9%</a:t>
            </a:r>
          </a:p>
          <a:p>
            <a:r>
              <a:rPr lang="de-CH" sz="5800" dirty="0" smtClean="0"/>
              <a:t>Leicht verdaulich: 4%</a:t>
            </a:r>
          </a:p>
          <a:p>
            <a:endParaRPr lang="de-CH" dirty="0" smtClean="0"/>
          </a:p>
          <a:p>
            <a:endParaRPr lang="de-CH" dirty="0"/>
          </a:p>
          <a:p>
            <a:endParaRPr lang="de-CH" dirty="0"/>
          </a:p>
          <a:p>
            <a:pPr>
              <a:buFont typeface="Courier New" panose="02070309020205020404" pitchFamily="49" charset="0"/>
              <a:buChar char="o"/>
            </a:pPr>
            <a:r>
              <a:rPr lang="de-CH" sz="4200" dirty="0" smtClean="0"/>
              <a:t>Quelle</a:t>
            </a:r>
            <a:r>
              <a:rPr lang="de-CH" sz="4200" dirty="0"/>
              <a:t>: </a:t>
            </a:r>
            <a:r>
              <a:rPr lang="de-CH" sz="4200" dirty="0" err="1"/>
              <a:t>Tarantini</a:t>
            </a:r>
            <a:r>
              <a:rPr lang="de-CH" sz="4200" dirty="0"/>
              <a:t> (2014).</a:t>
            </a:r>
          </a:p>
          <a:p>
            <a:pPr>
              <a:buFont typeface="Courier New" panose="02070309020205020404" pitchFamily="49" charset="0"/>
              <a:buChar char="o"/>
            </a:pPr>
            <a:endParaRPr lang="de-CH" dirty="0"/>
          </a:p>
          <a:p>
            <a:endParaRPr lang="de-CH" dirty="0"/>
          </a:p>
        </p:txBody>
      </p:sp>
    </p:spTree>
    <p:extLst>
      <p:ext uri="{BB962C8B-B14F-4D97-AF65-F5344CB8AC3E}">
        <p14:creationId xmlns:p14="http://schemas.microsoft.com/office/powerpoint/2010/main" val="1534585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Am häufigsten gekaufte italienische Produkte</a:t>
            </a:r>
            <a:endParaRPr lang="de-CH" dirty="0"/>
          </a:p>
        </p:txBody>
      </p:sp>
      <p:sp>
        <p:nvSpPr>
          <p:cNvPr id="3" name="Inhaltsplatzhalter 2"/>
          <p:cNvSpPr>
            <a:spLocks noGrp="1"/>
          </p:cNvSpPr>
          <p:nvPr>
            <p:ph idx="1"/>
          </p:nvPr>
        </p:nvSpPr>
        <p:spPr/>
        <p:txBody>
          <a:bodyPr/>
          <a:lstStyle/>
          <a:p>
            <a:pPr>
              <a:buFont typeface="Wingdings" panose="05000000000000000000" pitchFamily="2" charset="2"/>
              <a:buChar char="v"/>
            </a:pPr>
            <a:r>
              <a:rPr lang="de-CH" dirty="0" smtClean="0"/>
              <a:t> Pasta: 25%</a:t>
            </a:r>
          </a:p>
          <a:p>
            <a:pPr>
              <a:buFont typeface="Wingdings" panose="05000000000000000000" pitchFamily="2" charset="2"/>
              <a:buChar char="v"/>
            </a:pPr>
            <a:r>
              <a:rPr lang="de-CH" dirty="0" smtClean="0"/>
              <a:t> Käse (Parmesan, Mozzarella, etc.): 21%</a:t>
            </a:r>
          </a:p>
          <a:p>
            <a:pPr>
              <a:buFont typeface="Wingdings" panose="05000000000000000000" pitchFamily="2" charset="2"/>
              <a:buChar char="v"/>
            </a:pPr>
            <a:r>
              <a:rPr lang="de-CH" dirty="0" smtClean="0"/>
              <a:t> Olivenöl: 20%</a:t>
            </a:r>
          </a:p>
          <a:p>
            <a:pPr>
              <a:buFont typeface="Wingdings" panose="05000000000000000000" pitchFamily="2" charset="2"/>
              <a:buChar char="v"/>
            </a:pPr>
            <a:r>
              <a:rPr lang="de-CH" dirty="0" smtClean="0"/>
              <a:t> Schinken, Salami: 16%</a:t>
            </a:r>
          </a:p>
          <a:p>
            <a:pPr>
              <a:buFont typeface="Wingdings" panose="05000000000000000000" pitchFamily="2" charset="2"/>
              <a:buChar char="v"/>
            </a:pPr>
            <a:r>
              <a:rPr lang="de-CH" dirty="0"/>
              <a:t> </a:t>
            </a:r>
            <a:r>
              <a:rPr lang="de-CH" dirty="0" smtClean="0"/>
              <a:t>Gemüse: 13%</a:t>
            </a:r>
          </a:p>
          <a:p>
            <a:pPr>
              <a:buFont typeface="Wingdings" panose="05000000000000000000" pitchFamily="2" charset="2"/>
              <a:buChar char="v"/>
            </a:pPr>
            <a:r>
              <a:rPr lang="de-CH" dirty="0"/>
              <a:t> </a:t>
            </a:r>
            <a:r>
              <a:rPr lang="de-CH" dirty="0" smtClean="0"/>
              <a:t>Süsswaren: 3%</a:t>
            </a:r>
          </a:p>
          <a:p>
            <a:pPr>
              <a:buFont typeface="Wingdings" panose="05000000000000000000" pitchFamily="2" charset="2"/>
              <a:buChar char="v"/>
            </a:pPr>
            <a:r>
              <a:rPr lang="de-CH" dirty="0" smtClean="0"/>
              <a:t>Meeresfrüchte: 3%</a:t>
            </a:r>
          </a:p>
          <a:p>
            <a:pPr>
              <a:buFont typeface="Courier New" panose="02070309020205020404" pitchFamily="49" charset="0"/>
              <a:buChar char="o"/>
            </a:pPr>
            <a:r>
              <a:rPr lang="de-CH" dirty="0" smtClean="0"/>
              <a:t> </a:t>
            </a:r>
            <a:r>
              <a:rPr lang="de-CH" sz="2000" dirty="0" smtClean="0"/>
              <a:t>Quelle</a:t>
            </a:r>
            <a:r>
              <a:rPr lang="de-CH" sz="2000" dirty="0"/>
              <a:t>: </a:t>
            </a:r>
            <a:r>
              <a:rPr lang="de-CH" sz="2000" dirty="0" err="1"/>
              <a:t>Tarantini</a:t>
            </a:r>
            <a:r>
              <a:rPr lang="de-CH" sz="2000" dirty="0"/>
              <a:t> (2014).</a:t>
            </a:r>
          </a:p>
          <a:p>
            <a:pPr>
              <a:buFont typeface="Courier New" panose="02070309020205020404" pitchFamily="49" charset="0"/>
              <a:buChar char="o"/>
            </a:pPr>
            <a:endParaRPr lang="de-CH" sz="1800" dirty="0"/>
          </a:p>
        </p:txBody>
      </p:sp>
    </p:spTree>
    <p:extLst>
      <p:ext uri="{BB962C8B-B14F-4D97-AF65-F5344CB8AC3E}">
        <p14:creationId xmlns:p14="http://schemas.microsoft.com/office/powerpoint/2010/main" val="2954260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Häufigkeit des Konsums italienischer Speisen</a:t>
            </a:r>
            <a:endParaRPr lang="de-CH" dirty="0"/>
          </a:p>
        </p:txBody>
      </p:sp>
      <p:sp>
        <p:nvSpPr>
          <p:cNvPr id="3" name="Inhaltsplatzhalter 2"/>
          <p:cNvSpPr>
            <a:spLocks noGrp="1"/>
          </p:cNvSpPr>
          <p:nvPr>
            <p:ph idx="1"/>
          </p:nvPr>
        </p:nvSpPr>
        <p:spPr>
          <a:xfrm>
            <a:off x="838200" y="1836016"/>
            <a:ext cx="10515600" cy="4351338"/>
          </a:xfrm>
        </p:spPr>
        <p:txBody>
          <a:bodyPr>
            <a:normAutofit/>
          </a:bodyPr>
          <a:lstStyle/>
          <a:p>
            <a:pPr>
              <a:buFont typeface="Wingdings" panose="05000000000000000000" pitchFamily="2" charset="2"/>
              <a:buChar char="v"/>
            </a:pPr>
            <a:r>
              <a:rPr lang="de-CH" dirty="0" smtClean="0"/>
              <a:t> 1-3 mal pro Woche: 79%</a:t>
            </a:r>
          </a:p>
          <a:p>
            <a:pPr>
              <a:buFont typeface="Wingdings" panose="05000000000000000000" pitchFamily="2" charset="2"/>
              <a:buChar char="v"/>
            </a:pPr>
            <a:r>
              <a:rPr lang="de-CH" dirty="0"/>
              <a:t> </a:t>
            </a:r>
            <a:r>
              <a:rPr lang="de-CH" dirty="0" smtClean="0"/>
              <a:t>jeden zweiten Tag: 15%</a:t>
            </a:r>
          </a:p>
          <a:p>
            <a:pPr>
              <a:buFont typeface="Wingdings" panose="05000000000000000000" pitchFamily="2" charset="2"/>
              <a:buChar char="v"/>
            </a:pPr>
            <a:r>
              <a:rPr lang="de-CH" dirty="0"/>
              <a:t> </a:t>
            </a:r>
            <a:r>
              <a:rPr lang="de-CH" dirty="0" smtClean="0"/>
              <a:t>täglich: 4%</a:t>
            </a:r>
          </a:p>
          <a:p>
            <a:pPr>
              <a:buFont typeface="Wingdings" panose="05000000000000000000" pitchFamily="2" charset="2"/>
              <a:buChar char="v"/>
            </a:pPr>
            <a:r>
              <a:rPr lang="de-CH" dirty="0"/>
              <a:t> </a:t>
            </a:r>
            <a:r>
              <a:rPr lang="de-CH" dirty="0" smtClean="0"/>
              <a:t>nie: 1%</a:t>
            </a:r>
          </a:p>
          <a:p>
            <a:pPr>
              <a:buFont typeface="Wingdings" panose="05000000000000000000" pitchFamily="2" charset="2"/>
              <a:buChar char="v"/>
            </a:pPr>
            <a:r>
              <a:rPr lang="de-CH" dirty="0"/>
              <a:t> </a:t>
            </a:r>
            <a:r>
              <a:rPr lang="de-CH" dirty="0" smtClean="0"/>
              <a:t>mehrmals täglich: 0,5%</a:t>
            </a:r>
          </a:p>
          <a:p>
            <a:pPr>
              <a:buFont typeface="Wingdings" panose="05000000000000000000" pitchFamily="2" charset="2"/>
              <a:buChar char="Ø"/>
            </a:pPr>
            <a:r>
              <a:rPr lang="de-CH" dirty="0"/>
              <a:t> </a:t>
            </a:r>
            <a:r>
              <a:rPr lang="de-CH" dirty="0" smtClean="0"/>
              <a:t>Ort des Konsums: 52% zu Hause, 18% Restaurant, 29% gleich häufig an beiden Orten</a:t>
            </a:r>
          </a:p>
          <a:p>
            <a:pPr>
              <a:buFont typeface="Wingdings" panose="05000000000000000000" pitchFamily="2" charset="2"/>
              <a:buChar char="v"/>
            </a:pPr>
            <a:endParaRPr lang="de-CH" dirty="0"/>
          </a:p>
          <a:p>
            <a:pPr>
              <a:buFont typeface="Courier New" panose="02070309020205020404" pitchFamily="49" charset="0"/>
              <a:buChar char="o"/>
            </a:pPr>
            <a:r>
              <a:rPr lang="de-CH" sz="2000" dirty="0" smtClean="0"/>
              <a:t> </a:t>
            </a:r>
            <a:r>
              <a:rPr lang="de-CH" sz="2000" dirty="0"/>
              <a:t>Quelle: </a:t>
            </a:r>
            <a:r>
              <a:rPr lang="de-CH" sz="2000" dirty="0" err="1"/>
              <a:t>Tarantini</a:t>
            </a:r>
            <a:r>
              <a:rPr lang="de-CH" sz="2000" dirty="0"/>
              <a:t> (2014).</a:t>
            </a:r>
          </a:p>
          <a:p>
            <a:pPr>
              <a:buFont typeface="Courier New" panose="02070309020205020404" pitchFamily="49" charset="0"/>
              <a:buChar char="o"/>
            </a:pPr>
            <a:endParaRPr lang="de-CH" sz="1800" dirty="0"/>
          </a:p>
        </p:txBody>
      </p:sp>
    </p:spTree>
    <p:extLst>
      <p:ext uri="{BB962C8B-B14F-4D97-AF65-F5344CB8AC3E}">
        <p14:creationId xmlns:p14="http://schemas.microsoft.com/office/powerpoint/2010/main" val="1876359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Assoziationen mit ital. Esskultur</a:t>
            </a:r>
            <a:endParaRPr lang="de-CH" dirty="0"/>
          </a:p>
        </p:txBody>
      </p:sp>
      <p:sp>
        <p:nvSpPr>
          <p:cNvPr id="3" name="Inhaltsplatzhalter 2"/>
          <p:cNvSpPr>
            <a:spLocks noGrp="1"/>
          </p:cNvSpPr>
          <p:nvPr>
            <p:ph idx="1"/>
          </p:nvPr>
        </p:nvSpPr>
        <p:spPr/>
        <p:txBody>
          <a:bodyPr/>
          <a:lstStyle/>
          <a:p>
            <a:pPr>
              <a:buFont typeface="Wingdings" panose="05000000000000000000" pitchFamily="2" charset="2"/>
              <a:buChar char="v"/>
            </a:pPr>
            <a:r>
              <a:rPr lang="de-CH" dirty="0" smtClean="0"/>
              <a:t> Mediterranes Ambiente: 24% </a:t>
            </a:r>
          </a:p>
          <a:p>
            <a:pPr>
              <a:buFont typeface="Wingdings" panose="05000000000000000000" pitchFamily="2" charset="2"/>
              <a:buChar char="v"/>
            </a:pPr>
            <a:r>
              <a:rPr lang="de-CH" dirty="0" smtClean="0"/>
              <a:t> Lebensfreude: 21%</a:t>
            </a:r>
          </a:p>
          <a:p>
            <a:pPr>
              <a:buFont typeface="Wingdings" panose="05000000000000000000" pitchFamily="2" charset="2"/>
              <a:buChar char="v"/>
            </a:pPr>
            <a:r>
              <a:rPr lang="de-CH" dirty="0" smtClean="0"/>
              <a:t> Geselligkeit: 20%</a:t>
            </a:r>
          </a:p>
          <a:p>
            <a:pPr>
              <a:buFont typeface="Wingdings" panose="05000000000000000000" pitchFamily="2" charset="2"/>
              <a:buChar char="v"/>
            </a:pPr>
            <a:r>
              <a:rPr lang="de-CH" dirty="0"/>
              <a:t> </a:t>
            </a:r>
            <a:r>
              <a:rPr lang="de-CH" dirty="0" smtClean="0"/>
              <a:t>Frisches, Vielfältiges Essen: 19%</a:t>
            </a:r>
          </a:p>
          <a:p>
            <a:pPr>
              <a:buFont typeface="Wingdings" panose="05000000000000000000" pitchFamily="2" charset="2"/>
              <a:buChar char="v"/>
            </a:pPr>
            <a:r>
              <a:rPr lang="de-CH" dirty="0"/>
              <a:t> </a:t>
            </a:r>
            <a:r>
              <a:rPr lang="de-CH" dirty="0" smtClean="0"/>
              <a:t>Feriengefühl: 14%</a:t>
            </a:r>
          </a:p>
          <a:p>
            <a:pPr>
              <a:buFont typeface="Wingdings" panose="05000000000000000000" pitchFamily="2" charset="2"/>
              <a:buChar char="v"/>
            </a:pPr>
            <a:endParaRPr lang="de-CH" dirty="0"/>
          </a:p>
          <a:p>
            <a:pPr>
              <a:buFont typeface="Courier New" panose="02070309020205020404" pitchFamily="49" charset="0"/>
              <a:buChar char="o"/>
            </a:pPr>
            <a:r>
              <a:rPr lang="de-CH" sz="2000" dirty="0" smtClean="0"/>
              <a:t>Quelle</a:t>
            </a:r>
            <a:r>
              <a:rPr lang="de-CH" sz="2000" dirty="0"/>
              <a:t>: </a:t>
            </a:r>
            <a:r>
              <a:rPr lang="de-CH" sz="2000" dirty="0" err="1"/>
              <a:t>Tarantini</a:t>
            </a:r>
            <a:r>
              <a:rPr lang="de-CH" sz="2000" dirty="0"/>
              <a:t> (2014).</a:t>
            </a:r>
          </a:p>
          <a:p>
            <a:pPr>
              <a:buFont typeface="Courier New" panose="02070309020205020404" pitchFamily="49" charset="0"/>
              <a:buChar char="o"/>
            </a:pPr>
            <a:endParaRPr lang="de-CH" sz="1800" dirty="0"/>
          </a:p>
          <a:p>
            <a:pPr>
              <a:buFont typeface="Wingdings" panose="05000000000000000000" pitchFamily="2" charset="2"/>
              <a:buChar char="v"/>
            </a:pPr>
            <a:endParaRPr lang="de-CH" dirty="0"/>
          </a:p>
        </p:txBody>
      </p:sp>
    </p:spTree>
    <p:extLst>
      <p:ext uri="{BB962C8B-B14F-4D97-AF65-F5344CB8AC3E}">
        <p14:creationId xmlns:p14="http://schemas.microsoft.com/office/powerpoint/2010/main" val="4195089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Italienische vs. Andere Esskulturen</a:t>
            </a:r>
            <a:endParaRPr lang="de-CH" dirty="0"/>
          </a:p>
        </p:txBody>
      </p:sp>
      <p:sp>
        <p:nvSpPr>
          <p:cNvPr id="3" name="Inhaltsplatzhalter 2"/>
          <p:cNvSpPr>
            <a:spLocks noGrp="1"/>
          </p:cNvSpPr>
          <p:nvPr>
            <p:ph idx="1"/>
          </p:nvPr>
        </p:nvSpPr>
        <p:spPr/>
        <p:txBody>
          <a:bodyPr>
            <a:normAutofit lnSpcReduction="10000"/>
          </a:bodyPr>
          <a:lstStyle/>
          <a:p>
            <a:pPr>
              <a:buFont typeface="Wingdings" panose="05000000000000000000" pitchFamily="2" charset="2"/>
              <a:buChar char="v"/>
            </a:pPr>
            <a:r>
              <a:rPr lang="de-CH" dirty="0" smtClean="0"/>
              <a:t> Ich esse besonders gerne italienisch: 52%</a:t>
            </a:r>
          </a:p>
          <a:p>
            <a:pPr>
              <a:buFont typeface="Wingdings" panose="05000000000000000000" pitchFamily="2" charset="2"/>
              <a:buChar char="v"/>
            </a:pPr>
            <a:r>
              <a:rPr lang="de-CH" dirty="0"/>
              <a:t> </a:t>
            </a:r>
            <a:r>
              <a:rPr lang="de-CH" dirty="0" smtClean="0"/>
              <a:t>Ich esse gerne italienische Speisen: 44%</a:t>
            </a:r>
          </a:p>
          <a:p>
            <a:pPr>
              <a:buFont typeface="Wingdings" panose="05000000000000000000" pitchFamily="2" charset="2"/>
              <a:buChar char="v"/>
            </a:pPr>
            <a:r>
              <a:rPr lang="de-CH" dirty="0"/>
              <a:t> </a:t>
            </a:r>
            <a:r>
              <a:rPr lang="de-CH" dirty="0" smtClean="0"/>
              <a:t>Ich bevorzuge andere Esskulturen klar: 3%</a:t>
            </a:r>
          </a:p>
          <a:p>
            <a:pPr>
              <a:buFont typeface="Wingdings" panose="05000000000000000000" pitchFamily="2" charset="2"/>
              <a:buChar char="v"/>
            </a:pPr>
            <a:r>
              <a:rPr lang="de-CH" dirty="0"/>
              <a:t> </a:t>
            </a:r>
            <a:r>
              <a:rPr lang="de-CH" dirty="0" smtClean="0"/>
              <a:t>Ich esse immer italienisch: 1%</a:t>
            </a:r>
          </a:p>
          <a:p>
            <a:pPr>
              <a:buFont typeface="Wingdings" panose="05000000000000000000" pitchFamily="2" charset="2"/>
              <a:buChar char="v"/>
            </a:pPr>
            <a:r>
              <a:rPr lang="de-CH" dirty="0"/>
              <a:t> </a:t>
            </a:r>
            <a:r>
              <a:rPr lang="de-CH" dirty="0" smtClean="0"/>
              <a:t>Ich esse nie italienisch: 0,5%</a:t>
            </a:r>
          </a:p>
          <a:p>
            <a:pPr>
              <a:buFont typeface="Wingdings" panose="05000000000000000000" pitchFamily="2" charset="2"/>
              <a:buChar char="v"/>
            </a:pPr>
            <a:endParaRPr lang="de-CH" dirty="0"/>
          </a:p>
          <a:p>
            <a:pPr>
              <a:buFont typeface="Wingdings" panose="05000000000000000000" pitchFamily="2" charset="2"/>
              <a:buChar char="v"/>
            </a:pPr>
            <a:r>
              <a:rPr lang="de-CH" dirty="0" smtClean="0"/>
              <a:t>Italienisches Essen ist gesund</a:t>
            </a:r>
          </a:p>
          <a:p>
            <a:pPr>
              <a:buFont typeface="Wingdings" panose="05000000000000000000" pitchFamily="2" charset="2"/>
              <a:buChar char="v"/>
            </a:pPr>
            <a:endParaRPr lang="de-CH" dirty="0" smtClean="0"/>
          </a:p>
          <a:p>
            <a:pPr>
              <a:buFont typeface="Courier New" panose="02070309020205020404" pitchFamily="49" charset="0"/>
              <a:buChar char="o"/>
            </a:pPr>
            <a:r>
              <a:rPr lang="de-CH" dirty="0" smtClean="0"/>
              <a:t> </a:t>
            </a:r>
            <a:r>
              <a:rPr lang="de-CH" sz="2000" dirty="0" smtClean="0"/>
              <a:t>Quelle</a:t>
            </a:r>
            <a:r>
              <a:rPr lang="de-CH" sz="2000" dirty="0"/>
              <a:t>: </a:t>
            </a:r>
            <a:r>
              <a:rPr lang="de-CH" sz="2000" dirty="0" err="1"/>
              <a:t>Tarantini</a:t>
            </a:r>
            <a:r>
              <a:rPr lang="de-CH" sz="2000" dirty="0"/>
              <a:t> (2014).</a:t>
            </a:r>
          </a:p>
          <a:p>
            <a:pPr>
              <a:buFont typeface="Courier New" panose="02070309020205020404" pitchFamily="49" charset="0"/>
              <a:buChar char="o"/>
            </a:pPr>
            <a:endParaRPr lang="de-CH" sz="1800" dirty="0"/>
          </a:p>
          <a:p>
            <a:pPr>
              <a:buFont typeface="Wingdings" panose="05000000000000000000" pitchFamily="2" charset="2"/>
              <a:buChar char="v"/>
            </a:pPr>
            <a:endParaRPr lang="de-CH"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8900" y="2856701"/>
            <a:ext cx="3102710" cy="2628000"/>
          </a:xfrm>
          <a:prstGeom prst="rect">
            <a:avLst/>
          </a:prstGeom>
        </p:spPr>
      </p:pic>
    </p:spTree>
    <p:extLst>
      <p:ext uri="{BB962C8B-B14F-4D97-AF65-F5344CB8AC3E}">
        <p14:creationId xmlns:p14="http://schemas.microsoft.com/office/powerpoint/2010/main" val="19701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La </a:t>
            </a:r>
            <a:r>
              <a:rPr lang="de-CH" dirty="0" err="1" smtClean="0"/>
              <a:t>lingua</a:t>
            </a:r>
            <a:r>
              <a:rPr lang="de-CH" dirty="0" smtClean="0"/>
              <a:t> </a:t>
            </a:r>
            <a:r>
              <a:rPr lang="de-CH" dirty="0" err="1" smtClean="0"/>
              <a:t>italiana</a:t>
            </a:r>
            <a:r>
              <a:rPr lang="de-CH" dirty="0" smtClean="0"/>
              <a:t> è</a:t>
            </a:r>
            <a:r>
              <a:rPr lang="de-CH" dirty="0"/>
              <a:t> </a:t>
            </a:r>
            <a:r>
              <a:rPr lang="de-CH" dirty="0" err="1" smtClean="0"/>
              <a:t>un</a:t>
            </a:r>
            <a:r>
              <a:rPr lang="de-CH" dirty="0" smtClean="0"/>
              <a:t> </a:t>
            </a:r>
            <a:r>
              <a:rPr lang="de-CH" dirty="0" err="1" smtClean="0">
                <a:solidFill>
                  <a:srgbClr val="C00000"/>
                </a:solidFill>
              </a:rPr>
              <a:t>modo</a:t>
            </a:r>
            <a:r>
              <a:rPr lang="de-CH" dirty="0" smtClean="0">
                <a:solidFill>
                  <a:srgbClr val="C00000"/>
                </a:solidFill>
              </a:rPr>
              <a:t> di vivere</a:t>
            </a:r>
            <a:endParaRPr lang="de-CH" dirty="0">
              <a:solidFill>
                <a:srgbClr val="C00000"/>
              </a:solidFill>
            </a:endParaRPr>
          </a:p>
        </p:txBody>
      </p:sp>
      <p:sp>
        <p:nvSpPr>
          <p:cNvPr id="3" name="Inhaltsplatzhalter 2"/>
          <p:cNvSpPr>
            <a:spLocks noGrp="1"/>
          </p:cNvSpPr>
          <p:nvPr>
            <p:ph idx="1"/>
          </p:nvPr>
        </p:nvSpPr>
        <p:spPr/>
        <p:txBody>
          <a:bodyPr>
            <a:normAutofit fontScale="92500" lnSpcReduction="10000"/>
          </a:bodyPr>
          <a:lstStyle/>
          <a:p>
            <a:pPr>
              <a:buFont typeface="Wingdings" panose="05000000000000000000" pitchFamily="2" charset="2"/>
              <a:buChar char="v"/>
            </a:pPr>
            <a:r>
              <a:rPr lang="de-CH" sz="4000" dirty="0" smtClean="0"/>
              <a:t> Se </a:t>
            </a:r>
            <a:r>
              <a:rPr lang="de-CH" sz="4000" dirty="0" err="1" smtClean="0"/>
              <a:t>parliamo</a:t>
            </a:r>
            <a:r>
              <a:rPr lang="de-CH" sz="4000" dirty="0" smtClean="0"/>
              <a:t> della </a:t>
            </a:r>
            <a:r>
              <a:rPr lang="de-CH" sz="4000" dirty="0" err="1" smtClean="0">
                <a:solidFill>
                  <a:srgbClr val="C00000"/>
                </a:solidFill>
              </a:rPr>
              <a:t>lingua</a:t>
            </a:r>
            <a:r>
              <a:rPr lang="de-CH" sz="4000" dirty="0" smtClean="0">
                <a:solidFill>
                  <a:srgbClr val="C00000"/>
                </a:solidFill>
              </a:rPr>
              <a:t> </a:t>
            </a:r>
            <a:r>
              <a:rPr lang="de-CH" sz="4000" dirty="0" err="1" smtClean="0">
                <a:solidFill>
                  <a:srgbClr val="C00000"/>
                </a:solidFill>
              </a:rPr>
              <a:t>italiana</a:t>
            </a:r>
            <a:r>
              <a:rPr lang="de-CH" sz="4000" dirty="0" smtClean="0">
                <a:solidFill>
                  <a:srgbClr val="C00000"/>
                </a:solidFill>
              </a:rPr>
              <a:t> </a:t>
            </a:r>
            <a:r>
              <a:rPr lang="de-CH" sz="4000" dirty="0" smtClean="0"/>
              <a:t>in </a:t>
            </a:r>
            <a:r>
              <a:rPr lang="de-CH" sz="4000" dirty="0" err="1" smtClean="0"/>
              <a:t>Svizzera</a:t>
            </a:r>
            <a:r>
              <a:rPr lang="de-CH" sz="4000" dirty="0" smtClean="0"/>
              <a:t> </a:t>
            </a:r>
            <a:r>
              <a:rPr lang="de-CH" sz="4000" dirty="0" err="1" smtClean="0"/>
              <a:t>dobbiamo</a:t>
            </a:r>
            <a:r>
              <a:rPr lang="de-CH" sz="4000" dirty="0" smtClean="0"/>
              <a:t> </a:t>
            </a:r>
            <a:r>
              <a:rPr lang="de-CH" sz="4000" dirty="0" err="1" smtClean="0"/>
              <a:t>perciò</a:t>
            </a:r>
            <a:r>
              <a:rPr lang="de-CH" sz="4000" dirty="0" smtClean="0"/>
              <a:t> </a:t>
            </a:r>
            <a:r>
              <a:rPr lang="de-CH" sz="4000" dirty="0" err="1" smtClean="0"/>
              <a:t>parlare</a:t>
            </a:r>
            <a:r>
              <a:rPr lang="de-CH" sz="4000" dirty="0" smtClean="0"/>
              <a:t> </a:t>
            </a:r>
            <a:r>
              <a:rPr lang="de-CH" sz="4000" dirty="0" err="1" smtClean="0"/>
              <a:t>anche</a:t>
            </a:r>
            <a:r>
              <a:rPr lang="de-CH" sz="4000" dirty="0" smtClean="0"/>
              <a:t> </a:t>
            </a:r>
            <a:r>
              <a:rPr lang="de-CH" sz="4000" dirty="0" err="1" smtClean="0"/>
              <a:t>dell’</a:t>
            </a:r>
            <a:r>
              <a:rPr lang="de-CH" sz="4000" dirty="0" err="1" smtClean="0">
                <a:solidFill>
                  <a:srgbClr val="C00000"/>
                </a:solidFill>
              </a:rPr>
              <a:t>italianità</a:t>
            </a:r>
            <a:r>
              <a:rPr lang="de-CH" sz="4000" dirty="0" smtClean="0">
                <a:solidFill>
                  <a:srgbClr val="C00000"/>
                </a:solidFill>
              </a:rPr>
              <a:t> </a:t>
            </a:r>
            <a:r>
              <a:rPr lang="de-CH" sz="4000" dirty="0" err="1" smtClean="0"/>
              <a:t>che</a:t>
            </a:r>
            <a:r>
              <a:rPr lang="de-CH" sz="4000" dirty="0" smtClean="0"/>
              <a:t> è </a:t>
            </a:r>
            <a:r>
              <a:rPr lang="de-CH" sz="4000" dirty="0" err="1" smtClean="0"/>
              <a:t>un</a:t>
            </a:r>
            <a:r>
              <a:rPr lang="de-CH" sz="4000" dirty="0" smtClean="0"/>
              <a:t> </a:t>
            </a:r>
            <a:r>
              <a:rPr lang="de-CH" sz="4000" dirty="0" err="1" smtClean="0"/>
              <a:t>aspetto</a:t>
            </a:r>
            <a:r>
              <a:rPr lang="de-CH" sz="4000" dirty="0" smtClean="0"/>
              <a:t> </a:t>
            </a:r>
            <a:r>
              <a:rPr lang="de-CH" sz="4000" dirty="0" err="1" smtClean="0"/>
              <a:t>importante</a:t>
            </a:r>
            <a:r>
              <a:rPr lang="de-CH" sz="4000" dirty="0" smtClean="0"/>
              <a:t> </a:t>
            </a:r>
            <a:r>
              <a:rPr lang="de-CH" sz="4000" dirty="0" err="1" smtClean="0"/>
              <a:t>dell’italiano</a:t>
            </a:r>
            <a:r>
              <a:rPr lang="de-CH" sz="4000" dirty="0" smtClean="0"/>
              <a:t> in </a:t>
            </a:r>
            <a:r>
              <a:rPr lang="de-CH" sz="4000" dirty="0" err="1" smtClean="0"/>
              <a:t>Svizzera</a:t>
            </a:r>
            <a:endParaRPr lang="de-CH" sz="4000" dirty="0" smtClean="0"/>
          </a:p>
          <a:p>
            <a:pPr>
              <a:buFont typeface="Wingdings" panose="05000000000000000000" pitchFamily="2" charset="2"/>
              <a:buChar char="Ø"/>
            </a:pPr>
            <a:r>
              <a:rPr lang="de-CH" sz="4000" dirty="0"/>
              <a:t> </a:t>
            </a:r>
            <a:r>
              <a:rPr lang="de-CH" sz="4000" dirty="0" err="1" smtClean="0"/>
              <a:t>l’</a:t>
            </a:r>
            <a:r>
              <a:rPr lang="de-CH" sz="4000" dirty="0" err="1" smtClean="0">
                <a:solidFill>
                  <a:srgbClr val="C00000"/>
                </a:solidFill>
              </a:rPr>
              <a:t>italianità</a:t>
            </a:r>
            <a:r>
              <a:rPr lang="de-CH" sz="4000" dirty="0" smtClean="0"/>
              <a:t> è </a:t>
            </a:r>
            <a:r>
              <a:rPr lang="de-CH" sz="4000" dirty="0" err="1" smtClean="0"/>
              <a:t>un</a:t>
            </a:r>
            <a:r>
              <a:rPr lang="de-CH" sz="4000" dirty="0" smtClean="0"/>
              <a:t> </a:t>
            </a:r>
            <a:r>
              <a:rPr lang="de-CH" sz="4000" dirty="0" err="1" smtClean="0"/>
              <a:t>complesso</a:t>
            </a:r>
            <a:r>
              <a:rPr lang="de-CH" sz="4000" dirty="0" smtClean="0"/>
              <a:t> di </a:t>
            </a:r>
            <a:r>
              <a:rPr lang="de-CH" sz="4000" dirty="0" err="1" smtClean="0"/>
              <a:t>fenomeni</a:t>
            </a:r>
            <a:endParaRPr lang="de-CH" sz="4000" dirty="0" smtClean="0"/>
          </a:p>
          <a:p>
            <a:pPr>
              <a:buFont typeface="Wingdings" panose="05000000000000000000" pitchFamily="2" charset="2"/>
              <a:buChar char="Ø"/>
            </a:pPr>
            <a:r>
              <a:rPr lang="de-CH" sz="4000" dirty="0">
                <a:solidFill>
                  <a:srgbClr val="C00000"/>
                </a:solidFill>
              </a:rPr>
              <a:t> </a:t>
            </a:r>
            <a:r>
              <a:rPr lang="de-CH" sz="4000" dirty="0" err="1" smtClean="0">
                <a:solidFill>
                  <a:srgbClr val="C00000"/>
                </a:solidFill>
              </a:rPr>
              <a:t>dell’italianità</a:t>
            </a:r>
            <a:r>
              <a:rPr lang="de-CH" sz="4000" dirty="0" smtClean="0">
                <a:solidFill>
                  <a:srgbClr val="C00000"/>
                </a:solidFill>
              </a:rPr>
              <a:t> </a:t>
            </a:r>
            <a:r>
              <a:rPr lang="de-CH" sz="4000" dirty="0" err="1" smtClean="0">
                <a:solidFill>
                  <a:srgbClr val="C00000"/>
                </a:solidFill>
              </a:rPr>
              <a:t>fa</a:t>
            </a:r>
            <a:r>
              <a:rPr lang="de-CH" sz="4000" dirty="0" smtClean="0">
                <a:solidFill>
                  <a:srgbClr val="C00000"/>
                </a:solidFill>
              </a:rPr>
              <a:t> </a:t>
            </a:r>
            <a:r>
              <a:rPr lang="de-CH" sz="4000" dirty="0" err="1" smtClean="0">
                <a:solidFill>
                  <a:srgbClr val="C00000"/>
                </a:solidFill>
              </a:rPr>
              <a:t>parte</a:t>
            </a:r>
            <a:r>
              <a:rPr lang="de-CH" sz="4000" dirty="0" smtClean="0">
                <a:solidFill>
                  <a:srgbClr val="C00000"/>
                </a:solidFill>
              </a:rPr>
              <a:t> </a:t>
            </a:r>
            <a:r>
              <a:rPr lang="de-CH" sz="4000" dirty="0" err="1" smtClean="0">
                <a:solidFill>
                  <a:srgbClr val="C00000"/>
                </a:solidFill>
              </a:rPr>
              <a:t>anche</a:t>
            </a:r>
            <a:r>
              <a:rPr lang="de-CH" sz="4000" dirty="0" smtClean="0">
                <a:solidFill>
                  <a:srgbClr val="C00000"/>
                </a:solidFill>
              </a:rPr>
              <a:t> </a:t>
            </a:r>
            <a:r>
              <a:rPr lang="de-CH" sz="4000" dirty="0" err="1" smtClean="0">
                <a:solidFill>
                  <a:srgbClr val="C00000"/>
                </a:solidFill>
              </a:rPr>
              <a:t>lo</a:t>
            </a:r>
            <a:r>
              <a:rPr lang="de-CH" sz="4000" dirty="0" smtClean="0">
                <a:solidFill>
                  <a:srgbClr val="C00000"/>
                </a:solidFill>
              </a:rPr>
              <a:t> </a:t>
            </a:r>
            <a:r>
              <a:rPr lang="de-CH" sz="4000" i="1" dirty="0" err="1" smtClean="0">
                <a:solidFill>
                  <a:srgbClr val="C00000"/>
                </a:solidFill>
              </a:rPr>
              <a:t>stile</a:t>
            </a:r>
            <a:r>
              <a:rPr lang="de-CH" sz="4000" i="1" dirty="0" smtClean="0">
                <a:solidFill>
                  <a:srgbClr val="C00000"/>
                </a:solidFill>
              </a:rPr>
              <a:t> di </a:t>
            </a:r>
            <a:r>
              <a:rPr lang="de-CH" sz="4000" i="1" dirty="0" err="1" smtClean="0">
                <a:solidFill>
                  <a:srgbClr val="C00000"/>
                </a:solidFill>
              </a:rPr>
              <a:t>vita</a:t>
            </a:r>
            <a:r>
              <a:rPr lang="de-CH" sz="4000" i="1" dirty="0" smtClean="0">
                <a:solidFill>
                  <a:srgbClr val="C00000"/>
                </a:solidFill>
              </a:rPr>
              <a:t> </a:t>
            </a:r>
            <a:r>
              <a:rPr lang="de-CH" sz="4000" i="1" dirty="0" err="1" smtClean="0">
                <a:solidFill>
                  <a:srgbClr val="C00000"/>
                </a:solidFill>
              </a:rPr>
              <a:t>italiano</a:t>
            </a:r>
            <a:r>
              <a:rPr lang="de-CH" sz="4000" dirty="0" smtClean="0">
                <a:solidFill>
                  <a:srgbClr val="C00000"/>
                </a:solidFill>
              </a:rPr>
              <a:t> e </a:t>
            </a:r>
            <a:r>
              <a:rPr lang="de-CH" sz="4000" dirty="0" err="1" smtClean="0">
                <a:solidFill>
                  <a:srgbClr val="C00000"/>
                </a:solidFill>
              </a:rPr>
              <a:t>quindi</a:t>
            </a:r>
            <a:r>
              <a:rPr lang="de-CH" sz="4000" dirty="0" smtClean="0">
                <a:solidFill>
                  <a:srgbClr val="C00000"/>
                </a:solidFill>
              </a:rPr>
              <a:t> le </a:t>
            </a:r>
            <a:r>
              <a:rPr lang="de-CH" sz="4000" i="1" dirty="0" err="1" smtClean="0">
                <a:solidFill>
                  <a:srgbClr val="C00000"/>
                </a:solidFill>
              </a:rPr>
              <a:t>abitudini</a:t>
            </a:r>
            <a:r>
              <a:rPr lang="de-CH" sz="4000" i="1" dirty="0" smtClean="0">
                <a:solidFill>
                  <a:srgbClr val="C00000"/>
                </a:solidFill>
              </a:rPr>
              <a:t> </a:t>
            </a:r>
            <a:r>
              <a:rPr lang="de-CH" sz="4000" i="1" dirty="0" err="1" smtClean="0">
                <a:solidFill>
                  <a:srgbClr val="C00000"/>
                </a:solidFill>
              </a:rPr>
              <a:t>alimentari</a:t>
            </a:r>
            <a:r>
              <a:rPr lang="de-CH" sz="4000" i="1" dirty="0" smtClean="0">
                <a:solidFill>
                  <a:srgbClr val="C00000"/>
                </a:solidFill>
              </a:rPr>
              <a:t> </a:t>
            </a:r>
            <a:r>
              <a:rPr lang="de-CH" sz="4000" dirty="0" err="1" smtClean="0">
                <a:solidFill>
                  <a:srgbClr val="C00000"/>
                </a:solidFill>
              </a:rPr>
              <a:t>conosciute</a:t>
            </a:r>
            <a:r>
              <a:rPr lang="de-CH" sz="4000" dirty="0" smtClean="0">
                <a:solidFill>
                  <a:srgbClr val="C00000"/>
                </a:solidFill>
              </a:rPr>
              <a:t> in </a:t>
            </a:r>
            <a:r>
              <a:rPr lang="de-CH" sz="4000" dirty="0" err="1" smtClean="0">
                <a:solidFill>
                  <a:srgbClr val="C00000"/>
                </a:solidFill>
              </a:rPr>
              <a:t>Svizzera</a:t>
            </a:r>
            <a:r>
              <a:rPr lang="de-CH" sz="4000" dirty="0" smtClean="0">
                <a:solidFill>
                  <a:srgbClr val="C00000"/>
                </a:solidFill>
              </a:rPr>
              <a:t> </a:t>
            </a:r>
            <a:r>
              <a:rPr lang="de-CH" sz="4000" dirty="0" err="1" smtClean="0">
                <a:solidFill>
                  <a:srgbClr val="C00000"/>
                </a:solidFill>
              </a:rPr>
              <a:t>grazie</a:t>
            </a:r>
            <a:r>
              <a:rPr lang="de-CH" sz="4000" dirty="0" smtClean="0">
                <a:solidFill>
                  <a:srgbClr val="C00000"/>
                </a:solidFill>
              </a:rPr>
              <a:t> </a:t>
            </a:r>
            <a:r>
              <a:rPr lang="de-CH" sz="4000" dirty="0" err="1" smtClean="0">
                <a:solidFill>
                  <a:srgbClr val="C00000"/>
                </a:solidFill>
              </a:rPr>
              <a:t>all’immigrazione</a:t>
            </a:r>
            <a:r>
              <a:rPr lang="de-CH" sz="4000" dirty="0" smtClean="0">
                <a:solidFill>
                  <a:srgbClr val="C00000"/>
                </a:solidFill>
              </a:rPr>
              <a:t> e ai </a:t>
            </a:r>
            <a:r>
              <a:rPr lang="de-CH" sz="4000" dirty="0" err="1" smtClean="0">
                <a:solidFill>
                  <a:srgbClr val="C00000"/>
                </a:solidFill>
              </a:rPr>
              <a:t>contatti</a:t>
            </a:r>
            <a:r>
              <a:rPr lang="de-CH" sz="4000" dirty="0" smtClean="0">
                <a:solidFill>
                  <a:srgbClr val="C00000"/>
                </a:solidFill>
              </a:rPr>
              <a:t> </a:t>
            </a:r>
            <a:r>
              <a:rPr lang="de-CH" sz="4000" dirty="0" err="1" smtClean="0">
                <a:solidFill>
                  <a:srgbClr val="C00000"/>
                </a:solidFill>
              </a:rPr>
              <a:t>con</a:t>
            </a:r>
            <a:r>
              <a:rPr lang="de-CH" sz="4000" dirty="0" smtClean="0">
                <a:solidFill>
                  <a:srgbClr val="C00000"/>
                </a:solidFill>
              </a:rPr>
              <a:t> </a:t>
            </a:r>
            <a:r>
              <a:rPr lang="de-CH" sz="4000" dirty="0" err="1" smtClean="0">
                <a:solidFill>
                  <a:srgbClr val="C00000"/>
                </a:solidFill>
              </a:rPr>
              <a:t>l’Italia</a:t>
            </a:r>
            <a:r>
              <a:rPr lang="de-CH" sz="4000" dirty="0" smtClean="0">
                <a:solidFill>
                  <a:srgbClr val="C00000"/>
                </a:solidFill>
              </a:rPr>
              <a:t> (</a:t>
            </a:r>
            <a:r>
              <a:rPr lang="de-CH" sz="4000" dirty="0" err="1" smtClean="0">
                <a:solidFill>
                  <a:srgbClr val="C00000"/>
                </a:solidFill>
              </a:rPr>
              <a:t>mercato</a:t>
            </a:r>
            <a:r>
              <a:rPr lang="de-CH" sz="4000" dirty="0" smtClean="0">
                <a:solidFill>
                  <a:srgbClr val="C00000"/>
                </a:solidFill>
              </a:rPr>
              <a:t> </a:t>
            </a:r>
            <a:r>
              <a:rPr lang="de-CH" sz="4000" dirty="0" err="1" smtClean="0">
                <a:solidFill>
                  <a:srgbClr val="C00000"/>
                </a:solidFill>
              </a:rPr>
              <a:t>economico</a:t>
            </a:r>
            <a:r>
              <a:rPr lang="de-CH" sz="4000" dirty="0" smtClean="0">
                <a:solidFill>
                  <a:srgbClr val="C00000"/>
                </a:solidFill>
              </a:rPr>
              <a:t>, </a:t>
            </a:r>
            <a:r>
              <a:rPr lang="de-CH" sz="4000" dirty="0" err="1" smtClean="0">
                <a:solidFill>
                  <a:srgbClr val="C00000"/>
                </a:solidFill>
              </a:rPr>
              <a:t>turismo</a:t>
            </a:r>
            <a:r>
              <a:rPr lang="de-CH" sz="4000" dirty="0" smtClean="0">
                <a:solidFill>
                  <a:srgbClr val="C00000"/>
                </a:solidFill>
              </a:rPr>
              <a:t>)</a:t>
            </a:r>
            <a:endParaRPr lang="de-CH" sz="4000" dirty="0">
              <a:solidFill>
                <a:srgbClr val="C00000"/>
              </a:solidFill>
            </a:endParaRPr>
          </a:p>
        </p:txBody>
      </p:sp>
    </p:spTree>
    <p:extLst>
      <p:ext uri="{BB962C8B-B14F-4D97-AF65-F5344CB8AC3E}">
        <p14:creationId xmlns:p14="http://schemas.microsoft.com/office/powerpoint/2010/main" val="13228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Italienische Esskultur </a:t>
            </a:r>
            <a:r>
              <a:rPr lang="de-CH" dirty="0" smtClean="0"/>
              <a:t>in </a:t>
            </a:r>
            <a:r>
              <a:rPr lang="de-CH" dirty="0"/>
              <a:t>der Schweiz</a:t>
            </a:r>
          </a:p>
        </p:txBody>
      </p:sp>
      <p:sp>
        <p:nvSpPr>
          <p:cNvPr id="3" name="Inhaltsplatzhalter 2"/>
          <p:cNvSpPr>
            <a:spLocks noGrp="1"/>
          </p:cNvSpPr>
          <p:nvPr>
            <p:ph idx="1"/>
          </p:nvPr>
        </p:nvSpPr>
        <p:spPr/>
        <p:txBody>
          <a:bodyPr>
            <a:normAutofit/>
          </a:bodyPr>
          <a:lstStyle/>
          <a:p>
            <a:pPr>
              <a:buFont typeface="Wingdings" panose="05000000000000000000" pitchFamily="2" charset="2"/>
              <a:buChar char="v"/>
            </a:pPr>
            <a:r>
              <a:rPr lang="de-CH" dirty="0" smtClean="0"/>
              <a:t> </a:t>
            </a:r>
            <a:r>
              <a:rPr lang="de-CH" sz="3200" dirty="0" smtClean="0"/>
              <a:t>«Die Beliebtheit der italienischen Esskultur ist ein wichtiger Imagefaktor, d.h. die Esskultur erzeugt in der Schweiz ein positives Bild Italiens, was indirekt wirtschaftliche Aktivitäten in anderen Sektoren anregt»</a:t>
            </a:r>
          </a:p>
          <a:p>
            <a:pPr>
              <a:buFont typeface="Wingdings" panose="05000000000000000000" pitchFamily="2" charset="2"/>
              <a:buChar char="v"/>
            </a:pPr>
            <a:r>
              <a:rPr lang="de-CH" sz="3200" dirty="0"/>
              <a:t> </a:t>
            </a:r>
            <a:r>
              <a:rPr lang="de-CH" sz="3200" dirty="0" smtClean="0"/>
              <a:t>«Die italienischen Lebensmittel sind für unsere Wirtschaft, vor allem im Verkauf, zentral geworden»</a:t>
            </a:r>
          </a:p>
          <a:p>
            <a:pPr>
              <a:buFont typeface="Wingdings" panose="05000000000000000000" pitchFamily="2" charset="2"/>
              <a:buChar char="v"/>
            </a:pPr>
            <a:endParaRPr lang="de-CH" sz="3200" dirty="0" smtClean="0"/>
          </a:p>
          <a:p>
            <a:pPr>
              <a:buFont typeface="Courier New" panose="02070309020205020404" pitchFamily="49" charset="0"/>
              <a:buChar char="o"/>
            </a:pPr>
            <a:r>
              <a:rPr lang="de-CH" dirty="0" smtClean="0"/>
              <a:t> </a:t>
            </a:r>
            <a:r>
              <a:rPr lang="de-CH" sz="2000" dirty="0" smtClean="0"/>
              <a:t>Quelle</a:t>
            </a:r>
            <a:r>
              <a:rPr lang="de-CH" sz="2000" dirty="0"/>
              <a:t>: </a:t>
            </a:r>
            <a:r>
              <a:rPr lang="de-CH" sz="2000" dirty="0" err="1"/>
              <a:t>Tarantini</a:t>
            </a:r>
            <a:r>
              <a:rPr lang="de-CH" sz="2000" dirty="0"/>
              <a:t> (2014).</a:t>
            </a:r>
          </a:p>
          <a:p>
            <a:pPr>
              <a:buFont typeface="Courier New" panose="02070309020205020404" pitchFamily="49" charset="0"/>
              <a:buChar char="o"/>
            </a:pPr>
            <a:endParaRPr lang="de-CH" sz="1800" dirty="0"/>
          </a:p>
        </p:txBody>
      </p:sp>
    </p:spTree>
    <p:extLst>
      <p:ext uri="{BB962C8B-B14F-4D97-AF65-F5344CB8AC3E}">
        <p14:creationId xmlns:p14="http://schemas.microsoft.com/office/powerpoint/2010/main" val="4080366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Dagli </a:t>
            </a:r>
            <a:r>
              <a:rPr lang="de-CH" dirty="0" err="1" smtClean="0"/>
              <a:t>Aelplermagronen</a:t>
            </a:r>
            <a:r>
              <a:rPr lang="de-CH" dirty="0" smtClean="0"/>
              <a:t> (i «</a:t>
            </a:r>
            <a:r>
              <a:rPr lang="de-CH" dirty="0" err="1" smtClean="0"/>
              <a:t>maccheroni</a:t>
            </a:r>
            <a:r>
              <a:rPr lang="de-CH" dirty="0" smtClean="0"/>
              <a:t>» delle </a:t>
            </a:r>
            <a:r>
              <a:rPr lang="de-CH" dirty="0" err="1" smtClean="0"/>
              <a:t>Alpi</a:t>
            </a:r>
            <a:r>
              <a:rPr lang="de-CH" dirty="0" smtClean="0"/>
              <a:t>, mit Apfelmuss) …</a:t>
            </a:r>
            <a:endParaRPr lang="de-CH"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63512" y="2353807"/>
            <a:ext cx="5410049" cy="3606699"/>
          </a:xfrm>
        </p:spPr>
      </p:pic>
    </p:spTree>
    <p:extLst>
      <p:ext uri="{BB962C8B-B14F-4D97-AF65-F5344CB8AC3E}">
        <p14:creationId xmlns:p14="http://schemas.microsoft.com/office/powerpoint/2010/main" val="1640515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alle penne </a:t>
            </a:r>
            <a:r>
              <a:rPr lang="de-CH" dirty="0" err="1" smtClean="0"/>
              <a:t>all’arrabbiata</a:t>
            </a:r>
            <a:r>
              <a:rPr lang="de-CH" dirty="0" smtClean="0"/>
              <a:t>…</a:t>
            </a:r>
            <a:endParaRPr lang="de-CH"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617" y="1867189"/>
            <a:ext cx="5801784" cy="4351338"/>
          </a:xfrm>
        </p:spPr>
      </p:pic>
    </p:spTree>
    <p:extLst>
      <p:ext uri="{BB962C8B-B14F-4D97-AF65-F5344CB8AC3E}">
        <p14:creationId xmlns:p14="http://schemas.microsoft.com/office/powerpoint/2010/main" val="3532297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err="1" smtClean="0"/>
              <a:t>Deux</a:t>
            </a:r>
            <a:r>
              <a:rPr lang="de-CH" b="1" dirty="0" smtClean="0"/>
              <a:t> </a:t>
            </a:r>
            <a:r>
              <a:rPr lang="de-CH" b="1" dirty="0" err="1" smtClean="0"/>
              <a:t>mots</a:t>
            </a:r>
            <a:r>
              <a:rPr lang="de-CH" b="1" dirty="0" smtClean="0"/>
              <a:t> </a:t>
            </a:r>
            <a:r>
              <a:rPr lang="de-CH" b="1" dirty="0" err="1" smtClean="0"/>
              <a:t>pour</a:t>
            </a:r>
            <a:r>
              <a:rPr lang="de-CH" b="1" dirty="0" smtClean="0"/>
              <a:t> </a:t>
            </a:r>
            <a:r>
              <a:rPr lang="de-CH" b="1" dirty="0" err="1" smtClean="0"/>
              <a:t>conclure</a:t>
            </a:r>
            <a:r>
              <a:rPr lang="de-CH" b="1" dirty="0" smtClean="0"/>
              <a:t>…</a:t>
            </a:r>
            <a:endParaRPr lang="de-CH" b="1" dirty="0"/>
          </a:p>
        </p:txBody>
      </p:sp>
      <p:sp>
        <p:nvSpPr>
          <p:cNvPr id="3" name="Inhaltsplatzhalter 2"/>
          <p:cNvSpPr>
            <a:spLocks noGrp="1"/>
          </p:cNvSpPr>
          <p:nvPr>
            <p:ph idx="1"/>
          </p:nvPr>
        </p:nvSpPr>
        <p:spPr/>
        <p:txBody>
          <a:bodyPr>
            <a:normAutofit fontScale="92500" lnSpcReduction="10000"/>
          </a:bodyPr>
          <a:lstStyle/>
          <a:p>
            <a:pPr>
              <a:buFont typeface="Wingdings" panose="05000000000000000000" pitchFamily="2" charset="2"/>
              <a:buChar char="v"/>
            </a:pPr>
            <a:r>
              <a:rPr lang="de-CH" sz="4400" dirty="0" smtClean="0"/>
              <a:t>Les </a:t>
            </a:r>
            <a:r>
              <a:rPr lang="de-CH" sz="4400" dirty="0" err="1" smtClean="0"/>
              <a:t>Suisses</a:t>
            </a:r>
            <a:r>
              <a:rPr lang="de-CH" sz="4400" dirty="0" smtClean="0"/>
              <a:t> (</a:t>
            </a:r>
            <a:r>
              <a:rPr lang="de-CH" sz="4400" dirty="0" err="1" smtClean="0"/>
              <a:t>tous</a:t>
            </a:r>
            <a:r>
              <a:rPr lang="de-CH" sz="4400" dirty="0" smtClean="0"/>
              <a:t> les </a:t>
            </a:r>
            <a:r>
              <a:rPr lang="de-CH" sz="4400" dirty="0" err="1" smtClean="0"/>
              <a:t>Suisses</a:t>
            </a:r>
            <a:r>
              <a:rPr lang="de-CH" sz="4400" dirty="0" smtClean="0"/>
              <a:t>), </a:t>
            </a:r>
            <a:r>
              <a:rPr lang="de-CH" sz="4400" dirty="0" err="1" smtClean="0"/>
              <a:t>qui</a:t>
            </a:r>
            <a:r>
              <a:rPr lang="de-CH" sz="4400" dirty="0" smtClean="0"/>
              <a:t> </a:t>
            </a:r>
            <a:r>
              <a:rPr lang="de-CH" sz="4400" dirty="0" err="1" smtClean="0"/>
              <a:t>sont</a:t>
            </a:r>
            <a:r>
              <a:rPr lang="de-CH" sz="4400" dirty="0" smtClean="0"/>
              <a:t> </a:t>
            </a:r>
            <a:r>
              <a:rPr lang="de-CH" sz="4400" dirty="0" err="1" smtClean="0"/>
              <a:t>tous</a:t>
            </a:r>
            <a:r>
              <a:rPr lang="de-CH" sz="4400" dirty="0" smtClean="0"/>
              <a:t> </a:t>
            </a:r>
            <a:r>
              <a:rPr lang="de-CH" sz="4400" dirty="0" err="1" smtClean="0"/>
              <a:t>devenus</a:t>
            </a:r>
            <a:r>
              <a:rPr lang="de-CH" sz="4400" dirty="0" smtClean="0"/>
              <a:t> </a:t>
            </a:r>
            <a:r>
              <a:rPr lang="de-CH" sz="4400" dirty="0" err="1" smtClean="0"/>
              <a:t>un</a:t>
            </a:r>
            <a:r>
              <a:rPr lang="de-CH" sz="4400" dirty="0" smtClean="0"/>
              <a:t> </a:t>
            </a:r>
            <a:r>
              <a:rPr lang="de-CH" sz="4400" dirty="0" err="1" smtClean="0"/>
              <a:t>peu</a:t>
            </a:r>
            <a:r>
              <a:rPr lang="de-CH" sz="4400" dirty="0" smtClean="0"/>
              <a:t> «</a:t>
            </a:r>
            <a:r>
              <a:rPr lang="de-CH" sz="4400" dirty="0" err="1" smtClean="0"/>
              <a:t>italiens</a:t>
            </a:r>
            <a:r>
              <a:rPr lang="de-CH" sz="4400" dirty="0" smtClean="0"/>
              <a:t>», </a:t>
            </a:r>
            <a:r>
              <a:rPr lang="de-CH" sz="4400" dirty="0" err="1" smtClean="0"/>
              <a:t>doivent</a:t>
            </a:r>
            <a:r>
              <a:rPr lang="de-CH" sz="4400" dirty="0" smtClean="0"/>
              <a:t> </a:t>
            </a:r>
            <a:r>
              <a:rPr lang="de-CH" sz="4400" dirty="0" err="1" smtClean="0"/>
              <a:t>s’engager</a:t>
            </a:r>
            <a:r>
              <a:rPr lang="de-CH" sz="4400" dirty="0" smtClean="0"/>
              <a:t> </a:t>
            </a:r>
            <a:r>
              <a:rPr lang="de-CH" sz="4400" dirty="0" err="1" smtClean="0"/>
              <a:t>pour</a:t>
            </a:r>
            <a:r>
              <a:rPr lang="de-CH" sz="4400" dirty="0" smtClean="0"/>
              <a:t> la </a:t>
            </a:r>
            <a:r>
              <a:rPr lang="de-CH" sz="4400" dirty="0" err="1" smtClean="0"/>
              <a:t>langue</a:t>
            </a:r>
            <a:r>
              <a:rPr lang="de-CH" sz="4400" dirty="0" smtClean="0"/>
              <a:t> </a:t>
            </a:r>
            <a:r>
              <a:rPr lang="de-CH" sz="4400" dirty="0" err="1" smtClean="0"/>
              <a:t>italienne</a:t>
            </a:r>
            <a:r>
              <a:rPr lang="de-CH" sz="4400" dirty="0" smtClean="0"/>
              <a:t> en Suisse</a:t>
            </a:r>
          </a:p>
          <a:p>
            <a:pPr>
              <a:buFont typeface="Wingdings" panose="05000000000000000000" pitchFamily="2" charset="2"/>
              <a:buChar char="v"/>
            </a:pPr>
            <a:r>
              <a:rPr lang="de-CH" sz="4400" dirty="0"/>
              <a:t> </a:t>
            </a:r>
            <a:r>
              <a:rPr lang="de-CH" sz="4400" dirty="0" err="1" smtClean="0"/>
              <a:t>toutefois</a:t>
            </a:r>
            <a:r>
              <a:rPr lang="de-CH" sz="4400" dirty="0" smtClean="0"/>
              <a:t>: </a:t>
            </a:r>
            <a:r>
              <a:rPr lang="de-CH" sz="4400" dirty="0" err="1" smtClean="0"/>
              <a:t>une</a:t>
            </a:r>
            <a:r>
              <a:rPr lang="de-CH" sz="4400" dirty="0" smtClean="0"/>
              <a:t> </a:t>
            </a:r>
            <a:r>
              <a:rPr lang="de-CH" sz="4400" dirty="0" err="1" smtClean="0"/>
              <a:t>langue</a:t>
            </a:r>
            <a:r>
              <a:rPr lang="de-CH" sz="4400" dirty="0" smtClean="0"/>
              <a:t> </a:t>
            </a:r>
            <a:r>
              <a:rPr lang="de-CH" sz="4400" dirty="0" err="1" smtClean="0"/>
              <a:t>est</a:t>
            </a:r>
            <a:r>
              <a:rPr lang="de-CH" sz="4400" dirty="0" smtClean="0"/>
              <a:t> en </a:t>
            </a:r>
            <a:r>
              <a:rPr lang="de-CH" sz="4400" dirty="0" err="1" smtClean="0"/>
              <a:t>relation</a:t>
            </a:r>
            <a:r>
              <a:rPr lang="de-CH" sz="4400" dirty="0" smtClean="0"/>
              <a:t> </a:t>
            </a:r>
            <a:r>
              <a:rPr lang="de-CH" sz="4400" dirty="0" err="1" smtClean="0"/>
              <a:t>avec</a:t>
            </a:r>
            <a:r>
              <a:rPr lang="de-CH" sz="4400" dirty="0" smtClean="0"/>
              <a:t> la </a:t>
            </a:r>
            <a:r>
              <a:rPr lang="de-CH" sz="4400" dirty="0" err="1" smtClean="0"/>
              <a:t>culture</a:t>
            </a:r>
            <a:r>
              <a:rPr lang="de-CH" sz="4400" dirty="0" smtClean="0"/>
              <a:t>, </a:t>
            </a:r>
            <a:r>
              <a:rPr lang="de-CH" sz="4400" dirty="0" err="1" smtClean="0"/>
              <a:t>l’économie</a:t>
            </a:r>
            <a:r>
              <a:rPr lang="de-CH" sz="4400" dirty="0" smtClean="0"/>
              <a:t>, le </a:t>
            </a:r>
            <a:r>
              <a:rPr lang="de-CH" sz="4400" dirty="0" err="1" smtClean="0"/>
              <a:t>droit</a:t>
            </a:r>
            <a:r>
              <a:rPr lang="de-CH" sz="4400" dirty="0" smtClean="0"/>
              <a:t>, la </a:t>
            </a:r>
            <a:r>
              <a:rPr lang="de-CH" sz="4400" dirty="0" err="1" smtClean="0"/>
              <a:t>politique</a:t>
            </a:r>
            <a:r>
              <a:rPr lang="de-CH" sz="4400" dirty="0" smtClean="0"/>
              <a:t>, le </a:t>
            </a:r>
            <a:r>
              <a:rPr lang="de-CH" sz="4400" dirty="0" err="1" smtClean="0"/>
              <a:t>sport</a:t>
            </a:r>
            <a:r>
              <a:rPr lang="de-CH" sz="4400" dirty="0" smtClean="0"/>
              <a:t>, etc.</a:t>
            </a:r>
          </a:p>
          <a:p>
            <a:pPr>
              <a:buFont typeface="Wingdings" panose="05000000000000000000" pitchFamily="2" charset="2"/>
              <a:buChar char="v"/>
            </a:pPr>
            <a:r>
              <a:rPr lang="de-CH" sz="4400" dirty="0"/>
              <a:t> </a:t>
            </a:r>
            <a:r>
              <a:rPr lang="de-CH" sz="4400" dirty="0" err="1" smtClean="0"/>
              <a:t>donc</a:t>
            </a:r>
            <a:r>
              <a:rPr lang="de-CH" sz="4400" dirty="0" smtClean="0"/>
              <a:t>: le </a:t>
            </a:r>
            <a:r>
              <a:rPr lang="de-CH" sz="4400" dirty="0" err="1" smtClean="0"/>
              <a:t>problème</a:t>
            </a:r>
            <a:r>
              <a:rPr lang="de-CH" sz="4400" dirty="0" smtClean="0"/>
              <a:t> </a:t>
            </a:r>
            <a:r>
              <a:rPr lang="de-CH" sz="4400" dirty="0" err="1" smtClean="0"/>
              <a:t>n’est</a:t>
            </a:r>
            <a:r>
              <a:rPr lang="de-CH" sz="4400" dirty="0" smtClean="0"/>
              <a:t> </a:t>
            </a:r>
            <a:r>
              <a:rPr lang="de-CH" sz="4400" dirty="0" err="1" smtClean="0"/>
              <a:t>pas</a:t>
            </a:r>
            <a:r>
              <a:rPr lang="de-CH" sz="4400" dirty="0" smtClean="0"/>
              <a:t> </a:t>
            </a:r>
            <a:r>
              <a:rPr lang="de-CH" sz="4400" dirty="0" err="1" smtClean="0"/>
              <a:t>simplement</a:t>
            </a:r>
            <a:r>
              <a:rPr lang="de-CH" sz="4400" dirty="0" smtClean="0"/>
              <a:t> </a:t>
            </a:r>
            <a:r>
              <a:rPr lang="de-CH" sz="4400" dirty="0" err="1" smtClean="0"/>
              <a:t>linguistique</a:t>
            </a:r>
            <a:r>
              <a:rPr lang="de-CH" sz="4400" dirty="0" smtClean="0"/>
              <a:t>!</a:t>
            </a:r>
            <a:endParaRPr lang="de-CH" sz="4400" dirty="0"/>
          </a:p>
        </p:txBody>
      </p:sp>
    </p:spTree>
    <p:extLst>
      <p:ext uri="{BB962C8B-B14F-4D97-AF65-F5344CB8AC3E}">
        <p14:creationId xmlns:p14="http://schemas.microsoft.com/office/powerpoint/2010/main" val="2876399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er Bildlauf 1"/>
          <p:cNvSpPr/>
          <p:nvPr/>
        </p:nvSpPr>
        <p:spPr>
          <a:xfrm>
            <a:off x="445211" y="729140"/>
            <a:ext cx="10392508" cy="4824000"/>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3600" dirty="0" smtClean="0"/>
              <a:t>      Grazie per la </a:t>
            </a:r>
            <a:r>
              <a:rPr lang="de-CH" sz="3600" dirty="0" err="1" smtClean="0"/>
              <a:t>vostra</a:t>
            </a:r>
            <a:r>
              <a:rPr lang="de-CH" sz="3600" dirty="0" smtClean="0"/>
              <a:t> </a:t>
            </a:r>
            <a:r>
              <a:rPr lang="de-CH" sz="3600" dirty="0" err="1" smtClean="0"/>
              <a:t>attenzione</a:t>
            </a:r>
            <a:r>
              <a:rPr lang="de-CH" sz="3600" dirty="0" smtClean="0"/>
              <a:t>!</a:t>
            </a:r>
          </a:p>
          <a:p>
            <a:r>
              <a:rPr lang="de-CH" sz="3600" dirty="0" smtClean="0"/>
              <a:t>Merci </a:t>
            </a:r>
            <a:r>
              <a:rPr lang="de-CH" sz="3600" dirty="0" err="1" smtClean="0"/>
              <a:t>beaucoup</a:t>
            </a:r>
            <a:r>
              <a:rPr lang="de-CH" sz="3600" dirty="0" smtClean="0"/>
              <a:t> </a:t>
            </a:r>
            <a:r>
              <a:rPr lang="de-CH" sz="3600" dirty="0" err="1" smtClean="0"/>
              <a:t>pour</a:t>
            </a:r>
            <a:r>
              <a:rPr lang="de-CH" sz="3600" dirty="0" smtClean="0"/>
              <a:t> </a:t>
            </a:r>
            <a:r>
              <a:rPr lang="de-CH" sz="3600" dirty="0" err="1" smtClean="0"/>
              <a:t>votre</a:t>
            </a:r>
            <a:r>
              <a:rPr lang="de-CH" sz="3600" dirty="0" smtClean="0"/>
              <a:t> </a:t>
            </a:r>
            <a:r>
              <a:rPr lang="de-CH" sz="3600" dirty="0" err="1" smtClean="0"/>
              <a:t>attention</a:t>
            </a:r>
            <a:r>
              <a:rPr lang="de-CH" sz="3600" dirty="0" smtClean="0"/>
              <a:t>!</a:t>
            </a:r>
          </a:p>
          <a:p>
            <a:r>
              <a:rPr lang="de-CH" sz="3600" dirty="0" smtClean="0"/>
              <a:t>Vielen herzlichen Dank für Ihre Aufmerksamkeit!</a:t>
            </a:r>
            <a:endParaRPr lang="de-CH" sz="3600" dirty="0"/>
          </a:p>
        </p:txBody>
      </p:sp>
    </p:spTree>
    <p:extLst>
      <p:ext uri="{BB962C8B-B14F-4D97-AF65-F5344CB8AC3E}">
        <p14:creationId xmlns:p14="http://schemas.microsoft.com/office/powerpoint/2010/main" val="3450333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Italienische Einwanderung in der Schweiz</a:t>
            </a:r>
            <a:endParaRPr lang="de-CH"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de-CH" dirty="0" smtClean="0"/>
              <a:t> </a:t>
            </a:r>
            <a:r>
              <a:rPr lang="de-CH" sz="4000" dirty="0"/>
              <a:t>D</a:t>
            </a:r>
            <a:r>
              <a:rPr lang="de-CH" sz="4000" dirty="0" smtClean="0"/>
              <a:t>ie Schweiz </a:t>
            </a:r>
            <a:r>
              <a:rPr lang="de-CH" sz="4000" dirty="0"/>
              <a:t>ist (nach Argentinien und Deutschland) das </a:t>
            </a:r>
            <a:r>
              <a:rPr lang="de-CH" sz="4000" dirty="0" smtClean="0"/>
              <a:t>3. wichtigste Land in der Geschichte der globalen italienischen Migration. </a:t>
            </a:r>
          </a:p>
          <a:p>
            <a:pPr>
              <a:buFont typeface="Wingdings" panose="05000000000000000000" pitchFamily="2" charset="2"/>
              <a:buChar char="v"/>
            </a:pPr>
            <a:r>
              <a:rPr lang="de-CH" sz="4000" dirty="0" smtClean="0"/>
              <a:t> Circa 5’000’000 Italiener haben in der Schweiz gearbeitet</a:t>
            </a:r>
          </a:p>
          <a:p>
            <a:pPr marL="0" indent="0">
              <a:buNone/>
            </a:pPr>
            <a:endParaRPr lang="de-CH" sz="1600" dirty="0"/>
          </a:p>
          <a:p>
            <a:pPr>
              <a:buFont typeface="Wingdings" panose="05000000000000000000" pitchFamily="2" charset="2"/>
              <a:buChar char="v"/>
            </a:pPr>
            <a:r>
              <a:rPr lang="de-CH" sz="2000" dirty="0" err="1" smtClean="0"/>
              <a:t>Fonte</a:t>
            </a:r>
            <a:r>
              <a:rPr lang="de-CH" sz="2000" dirty="0" smtClean="0"/>
              <a:t>:</a:t>
            </a:r>
            <a:r>
              <a:rPr lang="de-CH" sz="2000" i="1" dirty="0" smtClean="0"/>
              <a:t> </a:t>
            </a:r>
            <a:r>
              <a:rPr lang="de-CH" sz="2000" i="1" dirty="0" err="1" smtClean="0"/>
              <a:t>Dizionario</a:t>
            </a:r>
            <a:r>
              <a:rPr lang="de-CH" sz="2000" i="1" dirty="0" smtClean="0"/>
              <a:t> </a:t>
            </a:r>
            <a:r>
              <a:rPr lang="de-CH" sz="2000" i="1" dirty="0" err="1"/>
              <a:t>Enciclopedico</a:t>
            </a:r>
            <a:r>
              <a:rPr lang="de-CH" sz="2000" i="1" dirty="0"/>
              <a:t> delle </a:t>
            </a:r>
            <a:r>
              <a:rPr lang="de-CH" sz="2000" i="1" dirty="0" err="1"/>
              <a:t>Migrazioni</a:t>
            </a:r>
            <a:r>
              <a:rPr lang="de-CH" sz="2000" i="1" dirty="0"/>
              <a:t> </a:t>
            </a:r>
            <a:r>
              <a:rPr lang="de-CH" sz="2000" i="1" dirty="0" err="1"/>
              <a:t>Italiane</a:t>
            </a:r>
            <a:r>
              <a:rPr lang="de-CH" sz="2000" i="1" dirty="0"/>
              <a:t> </a:t>
            </a:r>
            <a:r>
              <a:rPr lang="de-CH" sz="2000" i="1" dirty="0" err="1"/>
              <a:t>nel</a:t>
            </a:r>
            <a:r>
              <a:rPr lang="de-CH" sz="2000" i="1" dirty="0"/>
              <a:t> </a:t>
            </a:r>
            <a:r>
              <a:rPr lang="de-CH" sz="2000" i="1" dirty="0" err="1"/>
              <a:t>Mondo</a:t>
            </a:r>
            <a:r>
              <a:rPr lang="de-CH" sz="2000" dirty="0"/>
              <a:t>, Roma, SER, </a:t>
            </a:r>
            <a:r>
              <a:rPr lang="de-CH" sz="2000" dirty="0" smtClean="0"/>
              <a:t>2014.</a:t>
            </a:r>
            <a:endParaRPr lang="de-CH" sz="2000" dirty="0"/>
          </a:p>
        </p:txBody>
      </p:sp>
    </p:spTree>
    <p:extLst>
      <p:ext uri="{BB962C8B-B14F-4D97-AF65-F5344CB8AC3E}">
        <p14:creationId xmlns:p14="http://schemas.microsoft.com/office/powerpoint/2010/main" val="385804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C</a:t>
            </a:r>
            <a:r>
              <a:rPr lang="de-CH" dirty="0" err="1" smtClean="0"/>
              <a:t>omunità</a:t>
            </a:r>
            <a:r>
              <a:rPr lang="de-CH" dirty="0" smtClean="0"/>
              <a:t> </a:t>
            </a:r>
            <a:r>
              <a:rPr lang="de-CH" dirty="0" err="1" smtClean="0"/>
              <a:t>straniere</a:t>
            </a:r>
            <a:r>
              <a:rPr lang="de-CH" dirty="0" smtClean="0"/>
              <a:t> in </a:t>
            </a:r>
            <a:r>
              <a:rPr lang="de-CH" dirty="0" err="1" smtClean="0"/>
              <a:t>Svizzera</a:t>
            </a:r>
            <a:r>
              <a:rPr lang="de-CH" dirty="0" smtClean="0"/>
              <a:t> (2014)</a:t>
            </a:r>
            <a:endParaRPr lang="de-CH" dirty="0"/>
          </a:p>
        </p:txBody>
      </p:sp>
      <p:sp>
        <p:nvSpPr>
          <p:cNvPr id="3" name="Inhaltsplatzhalter 2"/>
          <p:cNvSpPr>
            <a:spLocks noGrp="1"/>
          </p:cNvSpPr>
          <p:nvPr>
            <p:ph idx="1"/>
          </p:nvPr>
        </p:nvSpPr>
        <p:spPr/>
        <p:txBody>
          <a:bodyPr>
            <a:normAutofit/>
          </a:bodyPr>
          <a:lstStyle/>
          <a:p>
            <a:pPr>
              <a:buFont typeface="Wingdings" pitchFamily="2" charset="2"/>
              <a:buChar char="v"/>
            </a:pPr>
            <a:r>
              <a:rPr lang="de-CH" sz="4000" b="1" dirty="0" smtClean="0"/>
              <a:t> Italia: 306’414 </a:t>
            </a:r>
          </a:p>
          <a:p>
            <a:pPr>
              <a:buFont typeface="Wingdings" pitchFamily="2" charset="2"/>
              <a:buChar char="v"/>
            </a:pPr>
            <a:r>
              <a:rPr lang="de-CH" sz="4000" b="1" dirty="0"/>
              <a:t> </a:t>
            </a:r>
            <a:r>
              <a:rPr lang="de-CH" sz="4000" dirty="0" smtClean="0"/>
              <a:t>Germania: 298’027</a:t>
            </a:r>
            <a:endParaRPr lang="de-CH" sz="4000" dirty="0"/>
          </a:p>
          <a:p>
            <a:pPr>
              <a:buFont typeface="Wingdings" pitchFamily="2" charset="2"/>
              <a:buChar char="v"/>
            </a:pPr>
            <a:r>
              <a:rPr lang="de-CH" sz="4000" dirty="0" smtClean="0"/>
              <a:t> </a:t>
            </a:r>
            <a:r>
              <a:rPr lang="de-CH" sz="4000" dirty="0" err="1" smtClean="0"/>
              <a:t>Portogallo</a:t>
            </a:r>
            <a:r>
              <a:rPr lang="de-CH" sz="4000" dirty="0" smtClean="0"/>
              <a:t>: 262’748</a:t>
            </a:r>
            <a:endParaRPr lang="de-CH" sz="4000" dirty="0"/>
          </a:p>
          <a:p>
            <a:pPr>
              <a:buFont typeface="Wingdings" pitchFamily="2" charset="2"/>
              <a:buChar char="v"/>
            </a:pPr>
            <a:endParaRPr lang="de-CH" sz="4000" dirty="0" smtClean="0"/>
          </a:p>
          <a:p>
            <a:pPr>
              <a:buFont typeface="Wingdings" pitchFamily="2" charset="2"/>
              <a:buChar char="v"/>
            </a:pPr>
            <a:endParaRPr lang="de-CH" sz="4000" dirty="0"/>
          </a:p>
          <a:p>
            <a:pPr>
              <a:buFont typeface="Courier New" panose="02070309020205020404" pitchFamily="49" charset="0"/>
              <a:buChar char="o"/>
            </a:pPr>
            <a:r>
              <a:rPr lang="de-CH" sz="2000" dirty="0" err="1" smtClean="0"/>
              <a:t>Fonte</a:t>
            </a:r>
            <a:r>
              <a:rPr lang="de-CH" sz="2000" dirty="0" smtClean="0"/>
              <a:t>: </a:t>
            </a:r>
            <a:r>
              <a:rPr lang="de-CH" sz="2000" dirty="0" err="1" smtClean="0"/>
              <a:t>Ufficio</a:t>
            </a:r>
            <a:r>
              <a:rPr lang="de-CH" sz="2000" dirty="0" smtClean="0"/>
              <a:t> </a:t>
            </a:r>
            <a:r>
              <a:rPr lang="de-CH" sz="2000" dirty="0" err="1" smtClean="0"/>
              <a:t>federale</a:t>
            </a:r>
            <a:r>
              <a:rPr lang="de-CH" sz="2000" dirty="0" smtClean="0"/>
              <a:t> di Statistica, Die Bevölkerung der Schweiz (2014), 2015</a:t>
            </a:r>
            <a:r>
              <a:rPr lang="de-CH" sz="1800" dirty="0" smtClean="0"/>
              <a:t>.</a:t>
            </a:r>
          </a:p>
          <a:p>
            <a:pPr>
              <a:buFont typeface="Wingdings" pitchFamily="2" charset="2"/>
              <a:buChar char="v"/>
            </a:pPr>
            <a:endParaRPr lang="de-CH" dirty="0"/>
          </a:p>
          <a:p>
            <a:endParaRPr lang="de-CH" dirty="0"/>
          </a:p>
        </p:txBody>
      </p:sp>
    </p:spTree>
    <p:extLst>
      <p:ext uri="{BB962C8B-B14F-4D97-AF65-F5344CB8AC3E}">
        <p14:creationId xmlns:p14="http://schemas.microsoft.com/office/powerpoint/2010/main" val="167740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848591" y="365125"/>
            <a:ext cx="10515600" cy="1325563"/>
          </a:xfrm>
        </p:spPr>
        <p:txBody>
          <a:bodyPr>
            <a:normAutofit/>
          </a:bodyPr>
          <a:lstStyle/>
          <a:p>
            <a:r>
              <a:rPr lang="de-CH" dirty="0" err="1" smtClean="0"/>
              <a:t>L’immagine</a:t>
            </a:r>
            <a:r>
              <a:rPr lang="de-CH" dirty="0" smtClean="0"/>
              <a:t> </a:t>
            </a:r>
            <a:r>
              <a:rPr lang="de-CH" dirty="0" err="1" smtClean="0"/>
              <a:t>negativa</a:t>
            </a:r>
            <a:r>
              <a:rPr lang="de-CH" dirty="0" smtClean="0"/>
              <a:t> </a:t>
            </a:r>
            <a:r>
              <a:rPr lang="de-CH" dirty="0" err="1" smtClean="0"/>
              <a:t>dell’Italia</a:t>
            </a:r>
            <a:r>
              <a:rPr lang="de-CH" dirty="0" smtClean="0"/>
              <a:t> (</a:t>
            </a:r>
            <a:r>
              <a:rPr lang="de-CH" dirty="0" err="1" smtClean="0"/>
              <a:t>ieri</a:t>
            </a:r>
            <a:r>
              <a:rPr lang="de-CH" dirty="0" smtClean="0"/>
              <a:t>)</a:t>
            </a:r>
            <a:endParaRPr lang="de-CH" dirty="0"/>
          </a:p>
        </p:txBody>
      </p:sp>
      <p:sp>
        <p:nvSpPr>
          <p:cNvPr id="10243" name="Inhaltsplatzhalter 2"/>
          <p:cNvSpPr>
            <a:spLocks noGrp="1"/>
          </p:cNvSpPr>
          <p:nvPr>
            <p:ph idx="1"/>
          </p:nvPr>
        </p:nvSpPr>
        <p:spPr>
          <a:xfrm>
            <a:off x="1018309" y="1891145"/>
            <a:ext cx="9505229" cy="4323917"/>
          </a:xfrm>
        </p:spPr>
        <p:txBody>
          <a:bodyPr>
            <a:normAutofit lnSpcReduction="10000"/>
          </a:bodyPr>
          <a:lstStyle/>
          <a:p>
            <a:pPr>
              <a:buFont typeface="Wingdings" panose="05000000000000000000" pitchFamily="2" charset="2"/>
              <a:buChar char="v"/>
            </a:pPr>
            <a:r>
              <a:rPr lang="de-CH" sz="4000" dirty="0" smtClean="0"/>
              <a:t> «</a:t>
            </a:r>
            <a:r>
              <a:rPr lang="de-CH" sz="4000" dirty="0" err="1" smtClean="0"/>
              <a:t>Bolläntenschlugger</a:t>
            </a:r>
            <a:r>
              <a:rPr lang="de-CH" sz="4000" dirty="0" smtClean="0"/>
              <a:t>»</a:t>
            </a:r>
          </a:p>
          <a:p>
            <a:pPr>
              <a:buFont typeface="Wingdings" panose="05000000000000000000" pitchFamily="2" charset="2"/>
              <a:buChar char="v"/>
            </a:pPr>
            <a:r>
              <a:rPr lang="de-CH" sz="4000" dirty="0"/>
              <a:t> </a:t>
            </a:r>
            <a:r>
              <a:rPr lang="de-CH" sz="4000" dirty="0" smtClean="0"/>
              <a:t>«</a:t>
            </a:r>
            <a:r>
              <a:rPr lang="de-CH" sz="4000" dirty="0" err="1" smtClean="0"/>
              <a:t>Maisdiiger</a:t>
            </a:r>
            <a:r>
              <a:rPr lang="de-CH" sz="4000" dirty="0" smtClean="0"/>
              <a:t>»</a:t>
            </a:r>
          </a:p>
          <a:p>
            <a:pPr>
              <a:buFont typeface="Wingdings" panose="05000000000000000000" pitchFamily="2" charset="2"/>
              <a:buChar char="v"/>
            </a:pPr>
            <a:r>
              <a:rPr lang="de-CH" sz="4000" dirty="0"/>
              <a:t> </a:t>
            </a:r>
            <a:r>
              <a:rPr lang="de-CH" sz="4000" dirty="0" smtClean="0"/>
              <a:t>«Spaghettifresser»</a:t>
            </a:r>
          </a:p>
          <a:p>
            <a:pPr>
              <a:buFont typeface="Wingdings" panose="05000000000000000000" pitchFamily="2" charset="2"/>
              <a:buChar char="v"/>
            </a:pPr>
            <a:r>
              <a:rPr lang="de-CH" sz="4000" dirty="0"/>
              <a:t> </a:t>
            </a:r>
            <a:r>
              <a:rPr lang="de-CH" sz="4000" dirty="0" smtClean="0"/>
              <a:t>«</a:t>
            </a:r>
            <a:r>
              <a:rPr lang="de-CH" sz="4000" dirty="0" err="1" smtClean="0"/>
              <a:t>Tschingge</a:t>
            </a:r>
            <a:r>
              <a:rPr lang="de-CH" sz="4000" dirty="0" smtClean="0"/>
              <a:t>»</a:t>
            </a:r>
          </a:p>
          <a:p>
            <a:pPr>
              <a:buFont typeface="Wingdings" panose="05000000000000000000" pitchFamily="2" charset="2"/>
              <a:buChar char="v"/>
            </a:pPr>
            <a:r>
              <a:rPr lang="de-CH" sz="4000" dirty="0"/>
              <a:t> </a:t>
            </a:r>
            <a:r>
              <a:rPr lang="de-CH" sz="4000" dirty="0" smtClean="0"/>
              <a:t>«</a:t>
            </a:r>
            <a:r>
              <a:rPr lang="de-CH" sz="4000" dirty="0" err="1" smtClean="0"/>
              <a:t>Macaroni</a:t>
            </a:r>
            <a:r>
              <a:rPr lang="de-CH" sz="4000" dirty="0" smtClean="0"/>
              <a:t>»</a:t>
            </a:r>
          </a:p>
          <a:p>
            <a:pPr>
              <a:buFont typeface="Wingdings" panose="05000000000000000000" pitchFamily="2" charset="2"/>
              <a:buChar char="Ø"/>
            </a:pPr>
            <a:r>
              <a:rPr lang="de-CH" sz="4000" dirty="0" smtClean="0"/>
              <a:t> </a:t>
            </a:r>
            <a:r>
              <a:rPr lang="de-CH" sz="4000" dirty="0" err="1" smtClean="0"/>
              <a:t>immagine</a:t>
            </a:r>
            <a:r>
              <a:rPr lang="de-CH" sz="4000" dirty="0" smtClean="0"/>
              <a:t> </a:t>
            </a:r>
            <a:r>
              <a:rPr lang="de-CH" sz="4000" dirty="0" err="1" smtClean="0"/>
              <a:t>edonistica</a:t>
            </a:r>
            <a:r>
              <a:rPr lang="de-CH" sz="4000" dirty="0" smtClean="0"/>
              <a:t> </a:t>
            </a:r>
            <a:r>
              <a:rPr lang="de-CH" sz="4000" dirty="0" err="1" smtClean="0"/>
              <a:t>dell’Italia</a:t>
            </a:r>
            <a:r>
              <a:rPr lang="de-CH" sz="4000" dirty="0" smtClean="0"/>
              <a:t> </a:t>
            </a:r>
            <a:r>
              <a:rPr lang="de-CH" sz="4000" dirty="0" err="1" smtClean="0"/>
              <a:t>emigrata</a:t>
            </a:r>
            <a:r>
              <a:rPr lang="de-CH" sz="4000" dirty="0" smtClean="0"/>
              <a:t> (</a:t>
            </a:r>
            <a:r>
              <a:rPr lang="de-CH" sz="4000" dirty="0" err="1" smtClean="0"/>
              <a:t>alimentazione</a:t>
            </a:r>
            <a:r>
              <a:rPr lang="de-CH" sz="4000" dirty="0"/>
              <a:t>, </a:t>
            </a:r>
            <a:r>
              <a:rPr lang="de-CH" sz="4000" dirty="0" err="1" smtClean="0"/>
              <a:t>gioco</a:t>
            </a:r>
            <a:r>
              <a:rPr lang="de-CH" sz="4000" dirty="0" smtClean="0"/>
              <a:t>)</a:t>
            </a:r>
            <a:endParaRPr lang="de-CH" sz="4000" dirty="0"/>
          </a:p>
          <a:p>
            <a:pPr>
              <a:buFont typeface="Wingdings" panose="05000000000000000000" pitchFamily="2" charset="2"/>
              <a:buChar char="Ø"/>
            </a:pPr>
            <a:endParaRPr lang="de-CH" sz="4000" dirty="0" smtClean="0"/>
          </a:p>
        </p:txBody>
      </p:sp>
    </p:spTree>
    <p:extLst>
      <p:ext uri="{BB962C8B-B14F-4D97-AF65-F5344CB8AC3E}">
        <p14:creationId xmlns:p14="http://schemas.microsoft.com/office/powerpoint/2010/main" val="285341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Früchte und Gemüse in Italien</a:t>
            </a:r>
            <a:endParaRPr lang="de-CH"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000" y="1876425"/>
            <a:ext cx="7727786" cy="4351338"/>
          </a:xfrm>
        </p:spPr>
      </p:pic>
    </p:spTree>
    <p:extLst>
      <p:ext uri="{BB962C8B-B14F-4D97-AF65-F5344CB8AC3E}">
        <p14:creationId xmlns:p14="http://schemas.microsoft.com/office/powerpoint/2010/main" val="2155809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de-CH" dirty="0" err="1" smtClean="0"/>
              <a:t>L’immagine</a:t>
            </a:r>
            <a:r>
              <a:rPr lang="de-CH" dirty="0" smtClean="0"/>
              <a:t> </a:t>
            </a:r>
            <a:r>
              <a:rPr lang="de-CH" dirty="0" err="1" smtClean="0"/>
              <a:t>positiva</a:t>
            </a:r>
            <a:r>
              <a:rPr lang="de-CH" dirty="0" smtClean="0"/>
              <a:t> (</a:t>
            </a:r>
            <a:r>
              <a:rPr lang="de-CH" dirty="0" err="1" smtClean="0"/>
              <a:t>oggi</a:t>
            </a:r>
            <a:r>
              <a:rPr lang="de-CH" dirty="0" smtClean="0"/>
              <a:t>):</a:t>
            </a:r>
          </a:p>
        </p:txBody>
      </p:sp>
      <p:sp>
        <p:nvSpPr>
          <p:cNvPr id="3" name="Inhaltsplatzhalter 2"/>
          <p:cNvSpPr>
            <a:spLocks noGrp="1"/>
          </p:cNvSpPr>
          <p:nvPr>
            <p:ph idx="1"/>
          </p:nvPr>
        </p:nvSpPr>
        <p:spPr>
          <a:xfrm>
            <a:off x="838200" y="1690687"/>
            <a:ext cx="9685338" cy="4524375"/>
          </a:xfrm>
        </p:spPr>
        <p:txBody>
          <a:bodyPr>
            <a:normAutofit/>
          </a:bodyPr>
          <a:lstStyle/>
          <a:p>
            <a:pPr>
              <a:buFont typeface="Wingdings" pitchFamily="2" charset="2"/>
              <a:buChar char="v"/>
            </a:pPr>
            <a:r>
              <a:rPr lang="de-CH" sz="3200" dirty="0" smtClean="0"/>
              <a:t> </a:t>
            </a:r>
            <a:r>
              <a:rPr lang="de-CH" sz="3200" dirty="0" err="1" smtClean="0"/>
              <a:t>Nomi</a:t>
            </a:r>
            <a:r>
              <a:rPr lang="de-CH" sz="3200" dirty="0" smtClean="0"/>
              <a:t> di </a:t>
            </a:r>
            <a:r>
              <a:rPr lang="de-CH" sz="3200" dirty="0" err="1" smtClean="0"/>
              <a:t>bambini</a:t>
            </a:r>
            <a:r>
              <a:rPr lang="de-CH" sz="3200" dirty="0" smtClean="0"/>
              <a:t> più </a:t>
            </a:r>
            <a:r>
              <a:rPr lang="de-CH" sz="3200" dirty="0" err="1" smtClean="0"/>
              <a:t>diffusi</a:t>
            </a:r>
            <a:r>
              <a:rPr lang="de-CH" sz="3200" dirty="0" smtClean="0"/>
              <a:t>: Laura e Luca</a:t>
            </a:r>
          </a:p>
          <a:p>
            <a:pPr>
              <a:buFont typeface="Wingdings" pitchFamily="2" charset="2"/>
              <a:buChar char="v"/>
            </a:pPr>
            <a:r>
              <a:rPr lang="de-CH" sz="3200" dirty="0" smtClean="0"/>
              <a:t> </a:t>
            </a:r>
            <a:r>
              <a:rPr lang="de-CH" sz="3200" dirty="0" err="1" smtClean="0"/>
              <a:t>Fattore</a:t>
            </a:r>
            <a:r>
              <a:rPr lang="de-CH" sz="3200" dirty="0" smtClean="0"/>
              <a:t> </a:t>
            </a:r>
            <a:r>
              <a:rPr lang="de-CH" sz="3200" dirty="0" err="1" smtClean="0"/>
              <a:t>negativo</a:t>
            </a:r>
            <a:r>
              <a:rPr lang="de-CH" sz="3200" dirty="0" smtClean="0"/>
              <a:t>: </a:t>
            </a:r>
            <a:r>
              <a:rPr lang="de-CH" sz="3200" dirty="0" err="1" smtClean="0"/>
              <a:t>immagine</a:t>
            </a:r>
            <a:r>
              <a:rPr lang="de-CH" sz="3200" dirty="0" smtClean="0"/>
              <a:t> (</a:t>
            </a:r>
            <a:r>
              <a:rPr lang="de-CH" sz="3200" dirty="0" err="1" smtClean="0"/>
              <a:t>politica</a:t>
            </a:r>
            <a:r>
              <a:rPr lang="de-CH" sz="3200" dirty="0" smtClean="0"/>
              <a:t>) </a:t>
            </a:r>
            <a:r>
              <a:rPr lang="de-CH" sz="3200" dirty="0" err="1" smtClean="0"/>
              <a:t>dell'Italia</a:t>
            </a:r>
            <a:endParaRPr lang="de-CH" sz="3200" dirty="0" smtClean="0"/>
          </a:p>
          <a:p>
            <a:pPr>
              <a:buFont typeface="Wingdings" pitchFamily="2" charset="2"/>
              <a:buChar char="v"/>
            </a:pPr>
            <a:r>
              <a:rPr lang="de-CH" sz="3200" dirty="0" smtClean="0"/>
              <a:t> </a:t>
            </a:r>
            <a:r>
              <a:rPr lang="de-CH" sz="3200" dirty="0" err="1" smtClean="0"/>
              <a:t>Fattori</a:t>
            </a:r>
            <a:r>
              <a:rPr lang="de-CH" sz="3200" dirty="0" smtClean="0"/>
              <a:t> </a:t>
            </a:r>
            <a:r>
              <a:rPr lang="de-CH" sz="3200" dirty="0" err="1" smtClean="0"/>
              <a:t>positivi</a:t>
            </a:r>
            <a:r>
              <a:rPr lang="de-CH" sz="3200" dirty="0" smtClean="0"/>
              <a:t>: </a:t>
            </a:r>
            <a:r>
              <a:rPr lang="de-CH" sz="3200" i="1" dirty="0" smtClean="0"/>
              <a:t>Made in </a:t>
            </a:r>
            <a:r>
              <a:rPr lang="de-CH" sz="3200" i="1" dirty="0" err="1" smtClean="0"/>
              <a:t>Italy</a:t>
            </a:r>
            <a:r>
              <a:rPr lang="de-CH" sz="3200" dirty="0" smtClean="0"/>
              <a:t>, </a:t>
            </a:r>
            <a:r>
              <a:rPr lang="de-CH" sz="3200" dirty="0" err="1" smtClean="0"/>
              <a:t>stile</a:t>
            </a:r>
            <a:r>
              <a:rPr lang="de-CH" sz="3200" dirty="0" smtClean="0"/>
              <a:t> di </a:t>
            </a:r>
            <a:r>
              <a:rPr lang="de-CH" sz="3200" dirty="0" err="1" smtClean="0"/>
              <a:t>vita</a:t>
            </a:r>
            <a:r>
              <a:rPr lang="de-CH" sz="3200" dirty="0" smtClean="0"/>
              <a:t>, </a:t>
            </a:r>
            <a:r>
              <a:rPr lang="de-CH" sz="3200" dirty="0" err="1" smtClean="0"/>
              <a:t>moda</a:t>
            </a:r>
            <a:r>
              <a:rPr lang="de-CH" sz="3200" dirty="0" smtClean="0"/>
              <a:t>, </a:t>
            </a:r>
          </a:p>
          <a:p>
            <a:pPr>
              <a:buFont typeface="+mj-lt"/>
              <a:buNone/>
            </a:pPr>
            <a:r>
              <a:rPr lang="de-CH" sz="3200" dirty="0" smtClean="0"/>
              <a:t>   </a:t>
            </a:r>
            <a:r>
              <a:rPr lang="de-CH" sz="3200" dirty="0" err="1" smtClean="0"/>
              <a:t>cultura</a:t>
            </a:r>
            <a:r>
              <a:rPr lang="de-CH" sz="3200" dirty="0" smtClean="0"/>
              <a:t> del </a:t>
            </a:r>
            <a:r>
              <a:rPr lang="de-CH" sz="3200" dirty="0" err="1" smtClean="0"/>
              <a:t>quotidiano</a:t>
            </a:r>
            <a:r>
              <a:rPr lang="de-CH" sz="3200" dirty="0" smtClean="0"/>
              <a:t>, </a:t>
            </a:r>
            <a:r>
              <a:rPr lang="de-CH" sz="3200" dirty="0" err="1" smtClean="0"/>
              <a:t>prestigio</a:t>
            </a:r>
            <a:r>
              <a:rPr lang="de-CH" sz="3200" dirty="0" smtClean="0"/>
              <a:t> </a:t>
            </a:r>
            <a:r>
              <a:rPr lang="de-CH" sz="3200" dirty="0" err="1" smtClean="0"/>
              <a:t>degli</a:t>
            </a:r>
            <a:r>
              <a:rPr lang="de-CH" sz="3200" dirty="0" smtClean="0"/>
              <a:t> </a:t>
            </a:r>
            <a:r>
              <a:rPr lang="de-CH" sz="3200" dirty="0" err="1" smtClean="0"/>
              <a:t>italiani</a:t>
            </a:r>
            <a:r>
              <a:rPr lang="de-CH" sz="3200" dirty="0"/>
              <a:t> </a:t>
            </a:r>
            <a:r>
              <a:rPr lang="de-CH" sz="3200" dirty="0" err="1" smtClean="0"/>
              <a:t>immigrati</a:t>
            </a:r>
            <a:r>
              <a:rPr lang="de-CH" sz="3200" dirty="0" smtClean="0"/>
              <a:t> in </a:t>
            </a:r>
            <a:r>
              <a:rPr lang="de-CH" sz="3200" dirty="0" err="1" smtClean="0"/>
              <a:t>Svizzera</a:t>
            </a:r>
            <a:r>
              <a:rPr lang="de-CH" sz="3200" dirty="0" smtClean="0"/>
              <a:t> (Ernesto </a:t>
            </a:r>
            <a:r>
              <a:rPr lang="de-CH" sz="3200" dirty="0" err="1" smtClean="0"/>
              <a:t>Bertarelli</a:t>
            </a:r>
            <a:r>
              <a:rPr lang="de-CH" sz="3200" dirty="0" smtClean="0"/>
              <a:t>, Fabian </a:t>
            </a:r>
            <a:r>
              <a:rPr lang="de-CH" sz="3200" dirty="0" err="1" smtClean="0"/>
              <a:t>Cancellara</a:t>
            </a:r>
            <a:r>
              <a:rPr lang="de-CH" sz="3200" dirty="0" smtClean="0"/>
              <a:t>)</a:t>
            </a:r>
          </a:p>
          <a:p>
            <a:pPr>
              <a:buFont typeface="Wingdings" panose="05000000000000000000" pitchFamily="2" charset="2"/>
              <a:buChar char="v"/>
            </a:pPr>
            <a:r>
              <a:rPr lang="de-CH" sz="3200" dirty="0" smtClean="0"/>
              <a:t> Nella </a:t>
            </a:r>
            <a:r>
              <a:rPr lang="de-CH" sz="3200" dirty="0" err="1" smtClean="0"/>
              <a:t>Svizzera</a:t>
            </a:r>
            <a:r>
              <a:rPr lang="de-CH" sz="3200" dirty="0" smtClean="0"/>
              <a:t> di </a:t>
            </a:r>
            <a:r>
              <a:rPr lang="de-CH" sz="3200" dirty="0" err="1" smtClean="0"/>
              <a:t>lingua</a:t>
            </a:r>
            <a:r>
              <a:rPr lang="de-CH" sz="3200" dirty="0" smtClean="0"/>
              <a:t> </a:t>
            </a:r>
            <a:r>
              <a:rPr lang="de-CH" sz="3200" dirty="0" err="1" smtClean="0"/>
              <a:t>tedesca</a:t>
            </a:r>
            <a:r>
              <a:rPr lang="de-CH" sz="3200" dirty="0" smtClean="0"/>
              <a:t> </a:t>
            </a:r>
            <a:r>
              <a:rPr lang="de-CH" sz="3200" dirty="0" err="1" smtClean="0"/>
              <a:t>l’Italia</a:t>
            </a:r>
            <a:r>
              <a:rPr lang="de-CH" sz="3200" dirty="0" smtClean="0"/>
              <a:t> </a:t>
            </a:r>
            <a:r>
              <a:rPr lang="de-CH" sz="3200" dirty="0" err="1" smtClean="0"/>
              <a:t>viene</a:t>
            </a:r>
            <a:r>
              <a:rPr lang="de-CH" sz="3200" dirty="0" smtClean="0"/>
              <a:t> </a:t>
            </a:r>
            <a:r>
              <a:rPr lang="de-CH" sz="3200" dirty="0" err="1" smtClean="0"/>
              <a:t>chiamata</a:t>
            </a:r>
            <a:r>
              <a:rPr lang="de-CH" sz="3200" dirty="0" smtClean="0"/>
              <a:t>: «Unser </a:t>
            </a:r>
            <a:r>
              <a:rPr lang="de-CH" sz="3200" dirty="0"/>
              <a:t>Lieblingsland»</a:t>
            </a:r>
            <a:endParaRPr lang="de-CH" sz="3200" dirty="0" smtClean="0"/>
          </a:p>
        </p:txBody>
      </p:sp>
    </p:spTree>
    <p:extLst>
      <p:ext uri="{BB962C8B-B14F-4D97-AF65-F5344CB8AC3E}">
        <p14:creationId xmlns:p14="http://schemas.microsoft.com/office/powerpoint/2010/main" val="41039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L’Italia</a:t>
            </a:r>
            <a:r>
              <a:rPr lang="de-CH" dirty="0" smtClean="0"/>
              <a:t> in </a:t>
            </a:r>
            <a:r>
              <a:rPr lang="de-CH" dirty="0" err="1" smtClean="0"/>
              <a:t>Svizzera</a:t>
            </a:r>
            <a:r>
              <a:rPr lang="de-CH" dirty="0" smtClean="0"/>
              <a:t> è </a:t>
            </a:r>
            <a:r>
              <a:rPr lang="de-CH" dirty="0" err="1" smtClean="0"/>
              <a:t>moda</a:t>
            </a:r>
            <a:r>
              <a:rPr lang="de-CH" dirty="0" smtClean="0"/>
              <a:t>, design, </a:t>
            </a:r>
            <a:r>
              <a:rPr lang="de-CH" dirty="0" err="1" smtClean="0"/>
              <a:t>creatività</a:t>
            </a:r>
            <a:r>
              <a:rPr lang="de-CH" dirty="0" smtClean="0"/>
              <a:t>, </a:t>
            </a:r>
            <a:r>
              <a:rPr lang="de-CH" dirty="0" err="1" smtClean="0"/>
              <a:t>trasgressione</a:t>
            </a:r>
            <a:r>
              <a:rPr lang="de-CH" dirty="0" smtClean="0"/>
              <a:t>, e </a:t>
            </a:r>
            <a:r>
              <a:rPr lang="de-CH" dirty="0" err="1" smtClean="0"/>
              <a:t>ta</a:t>
            </a:r>
            <a:r>
              <a:rPr lang="de-CH" dirty="0" err="1"/>
              <a:t>n</a:t>
            </a:r>
            <a:r>
              <a:rPr lang="de-CH" dirty="0" err="1" smtClean="0"/>
              <a:t>to</a:t>
            </a:r>
            <a:r>
              <a:rPr lang="de-CH" dirty="0" smtClean="0"/>
              <a:t> </a:t>
            </a:r>
            <a:r>
              <a:rPr lang="de-CH" dirty="0" err="1" smtClean="0"/>
              <a:t>altro</a:t>
            </a:r>
            <a:r>
              <a:rPr lang="de-CH" dirty="0" smtClean="0"/>
              <a:t>…</a:t>
            </a:r>
            <a:endParaRPr lang="de-CH"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2083" y="1971098"/>
            <a:ext cx="7470108" cy="4351338"/>
          </a:xfrm>
        </p:spPr>
      </p:pic>
    </p:spTree>
    <p:extLst>
      <p:ext uri="{BB962C8B-B14F-4D97-AF65-F5344CB8AC3E}">
        <p14:creationId xmlns:p14="http://schemas.microsoft.com/office/powerpoint/2010/main" val="2711072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1351</Words>
  <Application>Microsoft Office PowerPoint</Application>
  <PresentationFormat>Personalizzato</PresentationFormat>
  <Paragraphs>185</Paragraphs>
  <Slides>34</Slides>
  <Notes>1</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Office Theme</vt:lpstr>
      <vt:lpstr>«Latte macchiato» und «Tiramisù». Die italienische Lebensart im Schweizer Alltag</vt:lpstr>
      <vt:lpstr>La lingua italiana…</vt:lpstr>
      <vt:lpstr>La lingua italiana è un modo di vivere</vt:lpstr>
      <vt:lpstr>Italienische Einwanderung in der Schweiz</vt:lpstr>
      <vt:lpstr>Comunità straniere in Svizzera (2014)</vt:lpstr>
      <vt:lpstr>L’immagine negativa dell’Italia (ieri)</vt:lpstr>
      <vt:lpstr>Früchte und Gemüse in Italien</vt:lpstr>
      <vt:lpstr>L’immagine positiva (oggi):</vt:lpstr>
      <vt:lpstr>L’Italia in Svizzera è moda, design, creatività, trasgressione, e tanto altro…</vt:lpstr>
      <vt:lpstr>Tiramisù &amp; Latte macchiato</vt:lpstr>
      <vt:lpstr>Italianismen in der Schweiz</vt:lpstr>
      <vt:lpstr>Presentazione standard di PowerPoint</vt:lpstr>
      <vt:lpstr>Italienische Esskultur  an der Universität St. Gallen (HSG)</vt:lpstr>
      <vt:lpstr>Italienische Esskultur: Pasticcio di Penne, Pasta al burro, Lasagne</vt:lpstr>
      <vt:lpstr>Italienische Esskultur: Focaccia</vt:lpstr>
      <vt:lpstr>Italienische Esskultur an der HSG (Mensa)</vt:lpstr>
      <vt:lpstr>L’Italia in Svizzera è arrivata…</vt:lpstr>
      <vt:lpstr>Wirtschaftsaustausch</vt:lpstr>
      <vt:lpstr>Schweiz-Italien</vt:lpstr>
      <vt:lpstr>Pasta-Konsum (pro Jahr)</vt:lpstr>
      <vt:lpstr>Italien &gt; Schweiz (2014: + 30% ital. Lebensmittel)</vt:lpstr>
      <vt:lpstr>Die Erfolgsfaktoren </vt:lpstr>
      <vt:lpstr>Italienische Esskultur in der Schweiz</vt:lpstr>
      <vt:lpstr>Beliebtheit der ital. Küche in der Schweiz</vt:lpstr>
      <vt:lpstr>Beliebtheit der ital. Küche in der Schweiz</vt:lpstr>
      <vt:lpstr>Am häufigsten gekaufte italienische Produkte</vt:lpstr>
      <vt:lpstr>Häufigkeit des Konsums italienischer Speisen</vt:lpstr>
      <vt:lpstr>Assoziationen mit ital. Esskultur</vt:lpstr>
      <vt:lpstr>Italienische vs. Andere Esskulturen</vt:lpstr>
      <vt:lpstr>Italienische Esskultur in der Schweiz</vt:lpstr>
      <vt:lpstr>Dagli Aelplermagronen (i «maccheroni» delle Alpi, mit Apfelmuss) …</vt:lpstr>
      <vt:lpstr>… alle penne all’arrabbiata…</vt:lpstr>
      <vt:lpstr>Deux mots pour conclure…</vt:lpstr>
      <vt:lpstr>Presentazione standard di PowerPoint</vt:lpstr>
    </vt:vector>
  </TitlesOfParts>
  <Company>Universität St. Gallen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Renato Martinoni</dc:creator>
  <cp:lastModifiedBy>Rossi Nicole / T140649</cp:lastModifiedBy>
  <cp:revision>127</cp:revision>
  <dcterms:created xsi:type="dcterms:W3CDTF">2016-04-20T16:23:30Z</dcterms:created>
  <dcterms:modified xsi:type="dcterms:W3CDTF">2016-08-12T12:38:17Z</dcterms:modified>
</cp:coreProperties>
</file>