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20"/>
  </p:notesMasterIdLst>
  <p:sldIdLst>
    <p:sldId id="796" r:id="rId3"/>
    <p:sldId id="810" r:id="rId4"/>
    <p:sldId id="809" r:id="rId5"/>
    <p:sldId id="798" r:id="rId6"/>
    <p:sldId id="801" r:id="rId7"/>
    <p:sldId id="814" r:id="rId8"/>
    <p:sldId id="802" r:id="rId9"/>
    <p:sldId id="816" r:id="rId10"/>
    <p:sldId id="804" r:id="rId11"/>
    <p:sldId id="803" r:id="rId12"/>
    <p:sldId id="805" r:id="rId13"/>
    <p:sldId id="807" r:id="rId14"/>
    <p:sldId id="815" r:id="rId15"/>
    <p:sldId id="806" r:id="rId16"/>
    <p:sldId id="811" r:id="rId17"/>
    <p:sldId id="812" r:id="rId18"/>
    <p:sldId id="813" r:id="rId19"/>
  </p:sldIdLst>
  <p:sldSz cx="12192000" cy="6858000"/>
  <p:notesSz cx="6794500" cy="9931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6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A4233-8F7E-4120-95F9-9EAE2431BDAC}" type="datetimeFigureOut">
              <a:rPr lang="fr-CH" smtClean="0"/>
              <a:t>22.05.2023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9598D-EC72-4F6A-A1CD-931CB660772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33006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9598D-EC72-4F6A-A1CD-931CB6607725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286621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9598D-EC72-4F6A-A1CD-931CB6607725}" type="slidenum">
              <a:rPr lang="fr-CH" smtClean="0"/>
              <a:t>10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0568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9598D-EC72-4F6A-A1CD-931CB6607725}" type="slidenum">
              <a:rPr lang="fr-CH" smtClean="0"/>
              <a:t>11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01848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9598D-EC72-4F6A-A1CD-931CB6607725}" type="slidenum">
              <a:rPr lang="fr-CH" smtClean="0"/>
              <a:t>12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897857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9598D-EC72-4F6A-A1CD-931CB6607725}" type="slidenum">
              <a:rPr lang="fr-CH" smtClean="0"/>
              <a:t>13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91827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9598D-EC72-4F6A-A1CD-931CB6607725}" type="slidenum">
              <a:rPr lang="fr-CH" smtClean="0"/>
              <a:t>14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168327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9598D-EC72-4F6A-A1CD-931CB6607725}" type="slidenum">
              <a:rPr lang="fr-CH" smtClean="0"/>
              <a:t>15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295322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9598D-EC72-4F6A-A1CD-931CB6607725}" type="slidenum">
              <a:rPr lang="fr-CH" smtClean="0"/>
              <a:t>16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854015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9598D-EC72-4F6A-A1CD-931CB6607725}" type="slidenum">
              <a:rPr lang="fr-CH" smtClean="0"/>
              <a:t>17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04426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9598D-EC72-4F6A-A1CD-931CB6607725}" type="slidenum">
              <a:rPr lang="fr-CH" smtClean="0"/>
              <a:t>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48528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9598D-EC72-4F6A-A1CD-931CB6607725}" type="slidenum">
              <a:rPr lang="fr-CH" smtClean="0"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9548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9598D-EC72-4F6A-A1CD-931CB6607725}" type="slidenum">
              <a:rPr lang="fr-CH" smtClean="0"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11933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9598D-EC72-4F6A-A1CD-931CB6607725}" type="slidenum">
              <a:rPr lang="fr-CH" smtClean="0"/>
              <a:t>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44396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9598D-EC72-4F6A-A1CD-931CB6607725}" type="slidenum">
              <a:rPr lang="fr-CH" smtClean="0"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26352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9598D-EC72-4F6A-A1CD-931CB6607725}" type="slidenum">
              <a:rPr lang="fr-CH" smtClean="0"/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18943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9598D-EC72-4F6A-A1CD-931CB6607725}" type="slidenum">
              <a:rPr lang="fr-CH" smtClean="0"/>
              <a:t>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44381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49598D-EC72-4F6A-A1CD-931CB6607725}" type="slidenum">
              <a:rPr lang="fr-CH" smtClean="0"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64020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D0C95E-CDC1-46B9-9B89-6D3E01A70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1529397"/>
          </a:xfrm>
        </p:spPr>
        <p:txBody>
          <a:bodyPr anchor="b">
            <a:normAutofit/>
          </a:bodyPr>
          <a:lstStyle>
            <a:lvl1pPr algn="ctr">
              <a:defRPr sz="4600" b="1">
                <a:latin typeface="Gellix" pitchFamily="2" charset="0"/>
                <a:cs typeface="Gellix" pitchFamily="2" charset="0"/>
              </a:defRPr>
            </a:lvl1pPr>
          </a:lstStyle>
          <a:p>
            <a:r>
              <a:rPr lang="fr-FR" dirty="0"/>
              <a:t>Modifiez le style du titre</a:t>
            </a:r>
            <a:endParaRPr lang="fr-CH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9C428B-E0F9-4458-87BA-EE30813F5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59825"/>
            <a:ext cx="9144000" cy="2497975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latin typeface="Gellix" pitchFamily="2" charset="0"/>
                <a:cs typeface="Gellix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fr-CH" dirty="0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3ED90C66-50AC-4901-A7C0-C5CFF9F432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5495" y="135256"/>
            <a:ext cx="2525683" cy="2298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B62D4-6E41-43E2-A29A-E02C7869371F}" type="datetime1">
              <a:rPr lang="fr-CH" smtClean="0"/>
              <a:t>22.05.2023</a:t>
            </a:fld>
            <a:endParaRPr lang="fr-CH" dirty="0"/>
          </a:p>
        </p:txBody>
      </p:sp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id="{88D562D9-66B4-4BEB-A2DA-9117DD817369}"/>
              </a:ext>
            </a:extLst>
          </p:cNvPr>
          <p:cNvSpPr txBox="1">
            <a:spLocks/>
          </p:cNvSpPr>
          <p:nvPr userDrawn="1"/>
        </p:nvSpPr>
        <p:spPr>
          <a:xfrm>
            <a:off x="315183" y="6506554"/>
            <a:ext cx="2525683" cy="2298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Gellix SemiBold" pitchFamily="2" charset="0"/>
                <a:ea typeface="+mn-ea"/>
                <a:cs typeface="Gellix SemiBold" pitchFamily="2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8EA7D6-5ADC-462B-80CB-C6502C54C24F}" type="datetime1">
              <a:rPr lang="fr-CH" smtClean="0"/>
              <a:pPr/>
              <a:t>22.05.2023</a:t>
            </a:fld>
            <a:endParaRPr lang="fr-CH" dirty="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3AE98FB7-6662-424B-9943-DC5B165D61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7379" y="6474750"/>
            <a:ext cx="4114800" cy="297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Gellix SemiBold" pitchFamily="2" charset="0"/>
                <a:cs typeface="Gellix SemiBold" pitchFamily="2" charset="0"/>
              </a:defRPr>
            </a:lvl1pPr>
          </a:lstStyle>
          <a:p>
            <a:r>
              <a:rPr lang="fr-CH" dirty="0" err="1"/>
              <a:t>Revisione</a:t>
            </a:r>
            <a:r>
              <a:rPr lang="fr-CH" dirty="0"/>
              <a:t> dell </a:t>
            </a:r>
            <a:r>
              <a:rPr lang="fr-CH" dirty="0" err="1"/>
              <a:t>diritto</a:t>
            </a:r>
            <a:r>
              <a:rPr lang="fr-CH" dirty="0"/>
              <a:t> </a:t>
            </a:r>
            <a:r>
              <a:rPr lang="fr-CH" dirty="0" err="1"/>
              <a:t>della</a:t>
            </a:r>
            <a:r>
              <a:rPr lang="fr-CH" dirty="0"/>
              <a:t> </a:t>
            </a:r>
            <a:r>
              <a:rPr lang="fr-CH" dirty="0" err="1"/>
              <a:t>società</a:t>
            </a:r>
            <a:r>
              <a:rPr lang="fr-CH" dirty="0"/>
              <a:t> </a:t>
            </a:r>
            <a:r>
              <a:rPr lang="fr-CH" dirty="0" err="1"/>
              <a:t>anonima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33016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E76F29-9EA8-43AB-815F-FD301C869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7480575-BF60-46EB-BE21-451A91AC4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31B993-C8C8-45FE-A119-AB31E7EEC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85EC8-B3F4-43D7-90C6-D521D626A63C}" type="datetime1">
              <a:rPr lang="fr-CH" smtClean="0"/>
              <a:t>22.05.2023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D6446E-39F1-4641-9F54-7E226EED2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68369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D0C95E-CDC1-46B9-9B89-6D3E01A70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29397"/>
          </a:xfrm>
        </p:spPr>
        <p:txBody>
          <a:bodyPr anchor="b">
            <a:normAutofit/>
          </a:bodyPr>
          <a:lstStyle>
            <a:lvl1pPr algn="ctr">
              <a:defRPr sz="3451" b="1">
                <a:latin typeface="Gellix" pitchFamily="2" charset="0"/>
                <a:cs typeface="Gellix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9C428B-E0F9-4458-87BA-EE30813F5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59828"/>
            <a:ext cx="9144000" cy="2497975"/>
          </a:xfrm>
        </p:spPr>
        <p:txBody>
          <a:bodyPr>
            <a:normAutofit/>
          </a:bodyPr>
          <a:lstStyle>
            <a:lvl1pPr marL="0" indent="0" algn="ctr">
              <a:buNone/>
              <a:defRPr sz="1951" b="1">
                <a:latin typeface="Gellix" pitchFamily="2" charset="0"/>
                <a:cs typeface="Gellix" pitchFamily="2" charset="0"/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3ED90C66-50AC-4901-A7C0-C5CFF9F432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5496" y="135256"/>
            <a:ext cx="2525683" cy="2298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83"/>
            <a:fld id="{761C1497-0606-451B-959D-ECEBFE0C1A08}" type="datetime1">
              <a:rPr lang="fr-CH" smtClean="0">
                <a:solidFill>
                  <a:prstClr val="black">
                    <a:tint val="75000"/>
                  </a:prstClr>
                </a:solidFill>
              </a:rPr>
              <a:pPr defTabSz="685783"/>
              <a:t>22.05.2023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id="{88D562D9-66B4-4BEB-A2DA-9117DD817369}"/>
              </a:ext>
            </a:extLst>
          </p:cNvPr>
          <p:cNvSpPr txBox="1">
            <a:spLocks/>
          </p:cNvSpPr>
          <p:nvPr userDrawn="1"/>
        </p:nvSpPr>
        <p:spPr>
          <a:xfrm>
            <a:off x="315184" y="6506557"/>
            <a:ext cx="2525683" cy="229869"/>
          </a:xfrm>
          <a:prstGeom prst="rect">
            <a:avLst/>
          </a:prstGeom>
        </p:spPr>
        <p:txBody>
          <a:bodyPr vert="horz" lIns="68580" tIns="34291" rIns="68580" bIns="34291" rtlCol="0" anchor="ctr"/>
          <a:lstStyle>
            <a:defPPr>
              <a:defRPr lang="fr-FR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Gellix SemiBold" pitchFamily="2" charset="0"/>
                <a:ea typeface="+mn-ea"/>
                <a:cs typeface="Gellix SemiBold" pitchFamily="2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8EA7D6-5ADC-462B-80CB-C6502C54C24F}" type="datetime1">
              <a:rPr kumimoji="0" lang="fr-CH" sz="751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llix SemiBold" pitchFamily="2" charset="0"/>
                <a:ea typeface="+mn-ea"/>
              </a:rPr>
              <a:pPr marL="0" marR="0" lvl="0" indent="0" algn="l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22.05.2023</a:t>
            </a:fld>
            <a:endParaRPr kumimoji="0" lang="fr-CH" sz="75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llix SemiBold" pitchFamily="2" charset="0"/>
              <a:ea typeface="+mn-ea"/>
            </a:endParaRPr>
          </a:p>
        </p:txBody>
      </p:sp>
      <p:sp>
        <p:nvSpPr>
          <p:cNvPr id="10" name="Espace réservé du pied de page 1">
            <a:extLst>
              <a:ext uri="{FF2B5EF4-FFF2-40B4-BE49-F238E27FC236}">
                <a16:creationId xmlns:a16="http://schemas.microsoft.com/office/drawing/2014/main" id="{5774BE47-8C70-438A-B7EE-8DC2488F69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6438926"/>
            <a:ext cx="4114800" cy="297499"/>
          </a:xfrm>
        </p:spPr>
        <p:txBody>
          <a:bodyPr/>
          <a:lstStyle/>
          <a:p>
            <a:pPr>
              <a:defRPr/>
            </a:pPr>
            <a:r>
              <a:rPr lang="fr-FR" altLang="fr-FR" sz="800"/>
              <a:t>Fondation de la société anonyme</a:t>
            </a:r>
          </a:p>
          <a:p>
            <a:pPr>
              <a:defRPr/>
            </a:pPr>
            <a:r>
              <a:rPr lang="fr-FR" altLang="fr-FR" sz="800"/>
              <a:t>(souscription et libération du capital social)</a:t>
            </a:r>
          </a:p>
          <a:p>
            <a:pPr>
              <a:defRPr/>
            </a:pPr>
            <a:r>
              <a:rPr lang="fr-FR" altLang="fr-FR" sz="800"/>
              <a:t>dans le cadre de la révision du droit de la SA</a:t>
            </a:r>
          </a:p>
        </p:txBody>
      </p:sp>
    </p:spTree>
    <p:extLst>
      <p:ext uri="{BB962C8B-B14F-4D97-AF65-F5344CB8AC3E}">
        <p14:creationId xmlns:p14="http://schemas.microsoft.com/office/powerpoint/2010/main" val="4281183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BAFEF8-0071-4720-9718-41CFB0CC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D5EB49-CBE4-4240-82AE-7D3BC8BD9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825">
                <a:latin typeface="Gellix" pitchFamily="2" charset="0"/>
                <a:cs typeface="Gellix" pitchFamily="2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6F3DA4-B59C-4A21-91C4-E7E03C8D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83"/>
            <a:fld id="{EFFFC9DB-8DFE-43A8-B484-8D15F0DFF5C9}" type="datetime1">
              <a:rPr lang="fr-CH" smtClean="0">
                <a:solidFill>
                  <a:prstClr val="white"/>
                </a:solidFill>
              </a:rPr>
              <a:pPr defTabSz="685783"/>
              <a:t>22.05.2023</a:t>
            </a:fld>
            <a:endParaRPr lang="fr-CH">
              <a:solidFill>
                <a:prstClr val="white"/>
              </a:solidFill>
            </a:endParaRPr>
          </a:p>
        </p:txBody>
      </p:sp>
      <p:sp>
        <p:nvSpPr>
          <p:cNvPr id="7" name="Espace réservé du pied de page 1">
            <a:extLst>
              <a:ext uri="{FF2B5EF4-FFF2-40B4-BE49-F238E27FC236}">
                <a16:creationId xmlns:a16="http://schemas.microsoft.com/office/drawing/2014/main" id="{D83A79D7-848A-461E-8D81-E71F97C209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51421" y="6438926"/>
            <a:ext cx="4114800" cy="297499"/>
          </a:xfrm>
        </p:spPr>
        <p:txBody>
          <a:bodyPr/>
          <a:lstStyle/>
          <a:p>
            <a:pPr>
              <a:defRPr/>
            </a:pPr>
            <a:r>
              <a:rPr lang="fr-FR" altLang="fr-FR" sz="800"/>
              <a:t>Fondation de la société anonyme</a:t>
            </a:r>
          </a:p>
          <a:p>
            <a:pPr>
              <a:defRPr/>
            </a:pPr>
            <a:r>
              <a:rPr lang="fr-FR" altLang="fr-FR" sz="800"/>
              <a:t>(souscription et libération du capital social)</a:t>
            </a:r>
          </a:p>
          <a:p>
            <a:pPr>
              <a:defRPr/>
            </a:pPr>
            <a:r>
              <a:rPr lang="fr-FR" altLang="fr-FR" sz="800"/>
              <a:t>dans le cadre de la révision du droit de la SA</a:t>
            </a:r>
          </a:p>
        </p:txBody>
      </p:sp>
    </p:spTree>
    <p:extLst>
      <p:ext uri="{BB962C8B-B14F-4D97-AF65-F5344CB8AC3E}">
        <p14:creationId xmlns:p14="http://schemas.microsoft.com/office/powerpoint/2010/main" val="3129149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E831ED-52FE-4A53-A292-D5080BEA0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26" y="776305"/>
            <a:ext cx="11531356" cy="2852737"/>
          </a:xfrm>
        </p:spPr>
        <p:txBody>
          <a:bodyPr anchor="b">
            <a:normAutofit/>
          </a:bodyPr>
          <a:lstStyle>
            <a:lvl1pPr>
              <a:defRPr sz="345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9CFE56-9503-48C8-AFC9-E6BB266BD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822" y="3770481"/>
            <a:ext cx="11531357" cy="1500187"/>
          </a:xfrm>
        </p:spPr>
        <p:txBody>
          <a:bodyPr>
            <a:noAutofit/>
          </a:bodyPr>
          <a:lstStyle>
            <a:lvl1pPr marL="0" indent="0">
              <a:buNone/>
              <a:defRPr sz="1951">
                <a:solidFill>
                  <a:schemeClr val="tx1">
                    <a:tint val="75000"/>
                  </a:schemeClr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1ED9F2-370A-4ADF-A062-A4C52A04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83"/>
            <a:fld id="{0F9029A9-2F88-4680-86A2-3FBD47A0AA83}" type="datetime1">
              <a:rPr lang="fr-CH" smtClean="0">
                <a:solidFill>
                  <a:prstClr val="white"/>
                </a:solidFill>
              </a:rPr>
              <a:pPr defTabSz="685783"/>
              <a:t>22.05.2023</a:t>
            </a:fld>
            <a:endParaRPr lang="fr-CH">
              <a:solidFill>
                <a:prstClr val="white"/>
              </a:solidFill>
            </a:endParaRPr>
          </a:p>
        </p:txBody>
      </p:sp>
      <p:sp>
        <p:nvSpPr>
          <p:cNvPr id="6" name="Espace réservé du pied de page 1">
            <a:extLst>
              <a:ext uri="{FF2B5EF4-FFF2-40B4-BE49-F238E27FC236}">
                <a16:creationId xmlns:a16="http://schemas.microsoft.com/office/drawing/2014/main" id="{A8284E77-8D5E-4703-A8D1-0EF2DB1735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6438926"/>
            <a:ext cx="4114800" cy="297499"/>
          </a:xfrm>
        </p:spPr>
        <p:txBody>
          <a:bodyPr/>
          <a:lstStyle/>
          <a:p>
            <a:pPr>
              <a:defRPr/>
            </a:pPr>
            <a:r>
              <a:rPr lang="fr-FR" altLang="fr-FR" sz="800"/>
              <a:t>Fondation de la société anonyme</a:t>
            </a:r>
          </a:p>
          <a:p>
            <a:pPr>
              <a:defRPr/>
            </a:pPr>
            <a:r>
              <a:rPr lang="fr-FR" altLang="fr-FR" sz="800"/>
              <a:t>(souscription et libération du capital social)</a:t>
            </a:r>
          </a:p>
          <a:p>
            <a:pPr>
              <a:defRPr/>
            </a:pPr>
            <a:r>
              <a:rPr lang="fr-FR" altLang="fr-FR" sz="800"/>
              <a:t>dans le cadre de la révision du droit de la SA</a:t>
            </a:r>
          </a:p>
        </p:txBody>
      </p:sp>
    </p:spTree>
    <p:extLst>
      <p:ext uri="{BB962C8B-B14F-4D97-AF65-F5344CB8AC3E}">
        <p14:creationId xmlns:p14="http://schemas.microsoft.com/office/powerpoint/2010/main" val="2529122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0E5512-ED6E-466A-A104-7BD00795A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238695-BF5D-496F-A8C7-D0ED438A2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0821" y="1659055"/>
            <a:ext cx="5678979" cy="3716031"/>
          </a:xfrm>
        </p:spPr>
        <p:txBody>
          <a:bodyPr/>
          <a:lstStyle>
            <a:lvl5pPr>
              <a:defRPr sz="825">
                <a:latin typeface="Gellix" pitchFamily="2" charset="0"/>
                <a:cs typeface="Gellix" pitchFamily="2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974801-71DD-46B9-98B1-4CF8FD191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59055"/>
            <a:ext cx="5678979" cy="3716031"/>
          </a:xfrm>
        </p:spPr>
        <p:txBody>
          <a:bodyPr/>
          <a:lstStyle>
            <a:lvl5pPr>
              <a:defRPr sz="825">
                <a:latin typeface="Gellix" pitchFamily="2" charset="0"/>
                <a:cs typeface="Gellix" pitchFamily="2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566F8F-9E6A-499D-AE01-E6C7AB4DA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83"/>
            <a:fld id="{91E69BF0-3839-42BC-991A-158AF1C6F1C5}" type="datetime1">
              <a:rPr lang="fr-CH" smtClean="0">
                <a:solidFill>
                  <a:prstClr val="white"/>
                </a:solidFill>
              </a:rPr>
              <a:pPr defTabSz="685783"/>
              <a:t>22.05.2023</a:t>
            </a:fld>
            <a:endParaRPr lang="fr-CH">
              <a:solidFill>
                <a:prstClr val="white"/>
              </a:solidFill>
            </a:endParaRPr>
          </a:p>
        </p:txBody>
      </p:sp>
      <p:sp>
        <p:nvSpPr>
          <p:cNvPr id="7" name="Espace réservé du pied de page 1">
            <a:extLst>
              <a:ext uri="{FF2B5EF4-FFF2-40B4-BE49-F238E27FC236}">
                <a16:creationId xmlns:a16="http://schemas.microsoft.com/office/drawing/2014/main" id="{4E423D78-F919-435D-9D8A-780F9594C8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6438926"/>
            <a:ext cx="4114800" cy="297499"/>
          </a:xfrm>
        </p:spPr>
        <p:txBody>
          <a:bodyPr/>
          <a:lstStyle/>
          <a:p>
            <a:pPr>
              <a:defRPr/>
            </a:pPr>
            <a:r>
              <a:rPr lang="fr-FR" altLang="fr-FR" sz="800"/>
              <a:t>Fondation de la société anonyme</a:t>
            </a:r>
          </a:p>
          <a:p>
            <a:pPr>
              <a:defRPr/>
            </a:pPr>
            <a:r>
              <a:rPr lang="fr-FR" altLang="fr-FR" sz="800"/>
              <a:t>(souscription et libération du capital social)</a:t>
            </a:r>
          </a:p>
          <a:p>
            <a:pPr>
              <a:defRPr/>
            </a:pPr>
            <a:r>
              <a:rPr lang="fr-FR" altLang="fr-FR" sz="800"/>
              <a:t>dans le cadre de la révision du droit de la SA</a:t>
            </a:r>
          </a:p>
        </p:txBody>
      </p:sp>
    </p:spTree>
    <p:extLst>
      <p:ext uri="{BB962C8B-B14F-4D97-AF65-F5344CB8AC3E}">
        <p14:creationId xmlns:p14="http://schemas.microsoft.com/office/powerpoint/2010/main" val="583951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CB8A52-EEEE-4BEC-B521-7E235F434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86" y="365128"/>
            <a:ext cx="11556996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74CB0D-E003-41F9-BCF5-584F51A1F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184" y="1681163"/>
            <a:ext cx="5682392" cy="823912"/>
          </a:xfrm>
        </p:spPr>
        <p:txBody>
          <a:bodyPr anchor="b">
            <a:normAutofit/>
          </a:bodyPr>
          <a:lstStyle>
            <a:lvl1pPr marL="0" indent="0">
              <a:buNone/>
              <a:defRPr sz="1351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7C2AB5-7742-47C2-A9A7-34A50236E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5184" y="2505079"/>
            <a:ext cx="5682392" cy="2870007"/>
          </a:xfrm>
        </p:spPr>
        <p:txBody>
          <a:bodyPr/>
          <a:lstStyle>
            <a:lvl1pPr>
              <a:defRPr sz="1351"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F2624D8-7250-4DCF-BCA7-DC4B51E10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99979" cy="823912"/>
          </a:xfrm>
        </p:spPr>
        <p:txBody>
          <a:bodyPr anchor="b">
            <a:normAutofit/>
          </a:bodyPr>
          <a:lstStyle>
            <a:lvl1pPr marL="0" indent="0">
              <a:buNone/>
              <a:defRPr sz="1351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E56086E-4108-43A5-856C-C91F741607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9"/>
            <a:ext cx="5699979" cy="2870007"/>
          </a:xfrm>
        </p:spPr>
        <p:txBody>
          <a:bodyPr/>
          <a:lstStyle>
            <a:lvl1pPr>
              <a:defRPr sz="1351"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E6D9802-794B-46D6-BEAB-E241A0752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83"/>
            <a:fld id="{8BC035B3-28F5-4B13-ABCA-214629012046}" type="datetime1">
              <a:rPr lang="fr-CH" smtClean="0">
                <a:solidFill>
                  <a:prstClr val="white"/>
                </a:solidFill>
              </a:rPr>
              <a:pPr defTabSz="685783"/>
              <a:t>22.05.2023</a:t>
            </a:fld>
            <a:endParaRPr lang="fr-CH">
              <a:solidFill>
                <a:prstClr val="white"/>
              </a:solidFill>
            </a:endParaRPr>
          </a:p>
        </p:txBody>
      </p:sp>
      <p:sp>
        <p:nvSpPr>
          <p:cNvPr id="9" name="Espace réservé du pied de page 1">
            <a:extLst>
              <a:ext uri="{FF2B5EF4-FFF2-40B4-BE49-F238E27FC236}">
                <a16:creationId xmlns:a16="http://schemas.microsoft.com/office/drawing/2014/main" id="{D811EEAC-1449-483A-9D5C-001F35351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16213" y="6423912"/>
            <a:ext cx="4114800" cy="297499"/>
          </a:xfrm>
        </p:spPr>
        <p:txBody>
          <a:bodyPr/>
          <a:lstStyle/>
          <a:p>
            <a:pPr>
              <a:defRPr/>
            </a:pPr>
            <a:r>
              <a:rPr lang="fr-FR" altLang="fr-FR" sz="800"/>
              <a:t>Fondation de la société anonyme</a:t>
            </a:r>
          </a:p>
          <a:p>
            <a:pPr>
              <a:defRPr/>
            </a:pPr>
            <a:r>
              <a:rPr lang="fr-FR" altLang="fr-FR" sz="800"/>
              <a:t>(souscription et libération du capital social)</a:t>
            </a:r>
          </a:p>
          <a:p>
            <a:pPr>
              <a:defRPr/>
            </a:pPr>
            <a:r>
              <a:rPr lang="fr-FR" altLang="fr-FR" sz="800"/>
              <a:t>dans le cadre de la révision du droit de la SA</a:t>
            </a:r>
          </a:p>
        </p:txBody>
      </p:sp>
    </p:spTree>
    <p:extLst>
      <p:ext uri="{BB962C8B-B14F-4D97-AF65-F5344CB8AC3E}">
        <p14:creationId xmlns:p14="http://schemas.microsoft.com/office/powerpoint/2010/main" val="2813760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CC6EC9-9DC7-4FA8-AE16-04D20E2B7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32F6CE9-49B5-4428-938A-2B9FAC11E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83"/>
            <a:fld id="{F30F8E70-6930-4DD4-B7D4-D4AC7905141D}" type="datetime1">
              <a:rPr lang="fr-CH" smtClean="0">
                <a:solidFill>
                  <a:prstClr val="white"/>
                </a:solidFill>
              </a:rPr>
              <a:pPr defTabSz="685783"/>
              <a:t>22.05.2023</a:t>
            </a:fld>
            <a:endParaRPr lang="fr-CH">
              <a:solidFill>
                <a:prstClr val="white"/>
              </a:solidFill>
            </a:endParaRPr>
          </a:p>
        </p:txBody>
      </p:sp>
      <p:sp>
        <p:nvSpPr>
          <p:cNvPr id="5" name="Espace réservé du pied de page 1">
            <a:extLst>
              <a:ext uri="{FF2B5EF4-FFF2-40B4-BE49-F238E27FC236}">
                <a16:creationId xmlns:a16="http://schemas.microsoft.com/office/drawing/2014/main" id="{F42AAEF1-7F3B-43DD-A863-EB3E0AC44B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6438926"/>
            <a:ext cx="4114800" cy="297499"/>
          </a:xfrm>
        </p:spPr>
        <p:txBody>
          <a:bodyPr/>
          <a:lstStyle/>
          <a:p>
            <a:pPr>
              <a:defRPr/>
            </a:pPr>
            <a:r>
              <a:rPr lang="fr-FR" altLang="fr-FR" sz="800"/>
              <a:t>Fondation de la société anonyme</a:t>
            </a:r>
          </a:p>
          <a:p>
            <a:pPr>
              <a:defRPr/>
            </a:pPr>
            <a:r>
              <a:rPr lang="fr-FR" altLang="fr-FR" sz="800"/>
              <a:t>(souscription et libération du capital social)</a:t>
            </a:r>
          </a:p>
          <a:p>
            <a:pPr>
              <a:defRPr/>
            </a:pPr>
            <a:r>
              <a:rPr lang="fr-FR" altLang="fr-FR" sz="800"/>
              <a:t>dans le cadre de la révision du droit de la SA</a:t>
            </a:r>
          </a:p>
        </p:txBody>
      </p:sp>
    </p:spTree>
    <p:extLst>
      <p:ext uri="{BB962C8B-B14F-4D97-AF65-F5344CB8AC3E}">
        <p14:creationId xmlns:p14="http://schemas.microsoft.com/office/powerpoint/2010/main" val="1858076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732616D-872E-4F8C-AEE0-CE8EB8EEF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83"/>
            <a:fld id="{0536A88B-56E5-4125-9A5C-7C606E94D5B9}" type="datetime1">
              <a:rPr lang="fr-CH" smtClean="0">
                <a:solidFill>
                  <a:prstClr val="white"/>
                </a:solidFill>
              </a:rPr>
              <a:pPr defTabSz="685783"/>
              <a:t>22.05.2023</a:t>
            </a:fld>
            <a:endParaRPr lang="fr-CH">
              <a:solidFill>
                <a:prstClr val="white"/>
              </a:solidFill>
            </a:endParaRPr>
          </a:p>
        </p:txBody>
      </p:sp>
      <p:sp>
        <p:nvSpPr>
          <p:cNvPr id="4" name="Espace réservé du pied de page 1">
            <a:extLst>
              <a:ext uri="{FF2B5EF4-FFF2-40B4-BE49-F238E27FC236}">
                <a16:creationId xmlns:a16="http://schemas.microsoft.com/office/drawing/2014/main" id="{DCDE89EE-7806-4907-ACA0-B07BDB08B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16213" y="6438926"/>
            <a:ext cx="4114800" cy="297499"/>
          </a:xfrm>
        </p:spPr>
        <p:txBody>
          <a:bodyPr/>
          <a:lstStyle/>
          <a:p>
            <a:pPr>
              <a:defRPr/>
            </a:pPr>
            <a:r>
              <a:rPr lang="fr-FR" altLang="fr-FR" sz="800"/>
              <a:t>Fondation de la société anonyme</a:t>
            </a:r>
          </a:p>
          <a:p>
            <a:pPr>
              <a:defRPr/>
            </a:pPr>
            <a:r>
              <a:rPr lang="fr-FR" altLang="fr-FR" sz="800"/>
              <a:t>(souscription et libération du capital social)</a:t>
            </a:r>
          </a:p>
          <a:p>
            <a:pPr>
              <a:defRPr/>
            </a:pPr>
            <a:r>
              <a:rPr lang="fr-FR" altLang="fr-FR" sz="800"/>
              <a:t>dans le cadre de la révision du droit de la SA</a:t>
            </a:r>
          </a:p>
        </p:txBody>
      </p:sp>
    </p:spTree>
    <p:extLst>
      <p:ext uri="{BB962C8B-B14F-4D97-AF65-F5344CB8AC3E}">
        <p14:creationId xmlns:p14="http://schemas.microsoft.com/office/powerpoint/2010/main" val="432458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812359-6BD8-42C7-97D9-6C8BC8FF5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23" y="598519"/>
            <a:ext cx="4538749" cy="909177"/>
          </a:xfrm>
        </p:spPr>
        <p:txBody>
          <a:bodyPr anchor="b">
            <a:normAutofit/>
          </a:bodyPr>
          <a:lstStyle>
            <a:lvl1pPr>
              <a:defRPr sz="195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F6E8A6-C48A-49D9-A69C-E21A9AEA5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1" y="598519"/>
            <a:ext cx="6667991" cy="4776567"/>
          </a:xfrm>
        </p:spPr>
        <p:txBody>
          <a:bodyPr/>
          <a:lstStyle>
            <a:lvl1pPr>
              <a:defRPr sz="1951"/>
            </a:lvl1pPr>
            <a:lvl2pPr>
              <a:defRPr sz="1951"/>
            </a:lvl2pPr>
            <a:lvl3pPr>
              <a:defRPr sz="1351"/>
            </a:lvl3pPr>
            <a:lvl4pPr>
              <a:defRPr sz="975"/>
            </a:lvl4pPr>
            <a:lvl5pPr>
              <a:defRPr sz="825">
                <a:latin typeface="Gellix" pitchFamily="2" charset="0"/>
                <a:cs typeface="Gellix" pitchFamily="2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CCA486-A474-433D-A948-F3C544085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0823" y="1845427"/>
            <a:ext cx="4538749" cy="3529657"/>
          </a:xfrm>
        </p:spPr>
        <p:txBody>
          <a:bodyPr>
            <a:normAutofit/>
          </a:bodyPr>
          <a:lstStyle>
            <a:lvl1pPr marL="0" indent="0">
              <a:buNone/>
              <a:defRPr sz="975" b="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0409E3-FDC1-4C57-A7EB-32ABA4BC3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83"/>
            <a:fld id="{3BEEADD1-F151-4393-AA7D-7E9F72AF3C02}" type="datetime1">
              <a:rPr lang="fr-CH" smtClean="0">
                <a:solidFill>
                  <a:prstClr val="white"/>
                </a:solidFill>
              </a:rPr>
              <a:pPr defTabSz="685783"/>
              <a:t>22.05.2023</a:t>
            </a:fld>
            <a:endParaRPr lang="fr-CH">
              <a:solidFill>
                <a:prstClr val="white"/>
              </a:solidFill>
            </a:endParaRPr>
          </a:p>
        </p:txBody>
      </p:sp>
      <p:sp>
        <p:nvSpPr>
          <p:cNvPr id="7" name="Espace réservé du pied de page 1">
            <a:extLst>
              <a:ext uri="{FF2B5EF4-FFF2-40B4-BE49-F238E27FC236}">
                <a16:creationId xmlns:a16="http://schemas.microsoft.com/office/drawing/2014/main" id="{B853A910-7603-4A35-A4C5-449A949FA0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16213" y="6438926"/>
            <a:ext cx="4114800" cy="297499"/>
          </a:xfrm>
        </p:spPr>
        <p:txBody>
          <a:bodyPr/>
          <a:lstStyle/>
          <a:p>
            <a:pPr>
              <a:defRPr/>
            </a:pPr>
            <a:r>
              <a:rPr lang="fr-FR" altLang="fr-FR" sz="800"/>
              <a:t>Fondation de la société anonyme</a:t>
            </a:r>
          </a:p>
          <a:p>
            <a:pPr>
              <a:defRPr/>
            </a:pPr>
            <a:r>
              <a:rPr lang="fr-FR" altLang="fr-FR" sz="800"/>
              <a:t>(souscription et libération du capital social)</a:t>
            </a:r>
          </a:p>
          <a:p>
            <a:pPr>
              <a:defRPr/>
            </a:pPr>
            <a:r>
              <a:rPr lang="fr-FR" altLang="fr-FR" sz="800"/>
              <a:t>dans le cadre de la révision du droit de la SA</a:t>
            </a:r>
          </a:p>
        </p:txBody>
      </p:sp>
    </p:spTree>
    <p:extLst>
      <p:ext uri="{BB962C8B-B14F-4D97-AF65-F5344CB8AC3E}">
        <p14:creationId xmlns:p14="http://schemas.microsoft.com/office/powerpoint/2010/main" val="2233036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925331-415C-4EC9-8FCE-54B1EA5D6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11" y="457202"/>
            <a:ext cx="4439515" cy="12219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D42AEC8-85CC-4BF8-86A0-469763BD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1" y="457204"/>
            <a:ext cx="6667991" cy="4957637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E1CDA9-D800-437D-AFE9-3514F940D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2514" y="2057401"/>
            <a:ext cx="4439516" cy="3357439"/>
          </a:xfrm>
        </p:spPr>
        <p:txBody>
          <a:bodyPr>
            <a:normAutofit/>
          </a:bodyPr>
          <a:lstStyle>
            <a:lvl1pPr marL="0" indent="0">
              <a:buNone/>
              <a:defRPr sz="975" b="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36D0ED-4865-4AC6-BBD2-310CBEF07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83"/>
            <a:fld id="{17661DC1-4950-4A1A-ACD7-986B50AFFFBC}" type="datetime1">
              <a:rPr lang="fr-CH" smtClean="0">
                <a:solidFill>
                  <a:prstClr val="white"/>
                </a:solidFill>
              </a:rPr>
              <a:pPr defTabSz="685783"/>
              <a:t>22.05.2023</a:t>
            </a:fld>
            <a:endParaRPr lang="fr-CH">
              <a:solidFill>
                <a:prstClr val="white"/>
              </a:solidFill>
            </a:endParaRPr>
          </a:p>
        </p:txBody>
      </p:sp>
      <p:sp>
        <p:nvSpPr>
          <p:cNvPr id="7" name="Espace réservé du pied de page 1">
            <a:extLst>
              <a:ext uri="{FF2B5EF4-FFF2-40B4-BE49-F238E27FC236}">
                <a16:creationId xmlns:a16="http://schemas.microsoft.com/office/drawing/2014/main" id="{BCAC4F93-2303-4575-93AD-E8ED99AD0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3500" y="6438926"/>
            <a:ext cx="4114800" cy="297499"/>
          </a:xfrm>
        </p:spPr>
        <p:txBody>
          <a:bodyPr/>
          <a:lstStyle/>
          <a:p>
            <a:pPr>
              <a:defRPr/>
            </a:pPr>
            <a:r>
              <a:rPr lang="fr-FR" altLang="fr-FR" sz="800"/>
              <a:t>Fondation de la société anonyme</a:t>
            </a:r>
          </a:p>
          <a:p>
            <a:pPr>
              <a:defRPr/>
            </a:pPr>
            <a:r>
              <a:rPr lang="fr-FR" altLang="fr-FR" sz="800"/>
              <a:t>(souscription et libération du capital social)</a:t>
            </a:r>
          </a:p>
          <a:p>
            <a:pPr>
              <a:defRPr/>
            </a:pPr>
            <a:r>
              <a:rPr lang="fr-FR" altLang="fr-FR" sz="800"/>
              <a:t>dans le cadre de la révision du droit de la SA</a:t>
            </a:r>
          </a:p>
        </p:txBody>
      </p:sp>
    </p:spTree>
    <p:extLst>
      <p:ext uri="{BB962C8B-B14F-4D97-AF65-F5344CB8AC3E}">
        <p14:creationId xmlns:p14="http://schemas.microsoft.com/office/powerpoint/2010/main" val="175924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BAFEF8-0071-4720-9718-41CFB0CC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D5EB49-CBE4-4240-82AE-7D3BC8BD9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100">
                <a:latin typeface="Gellix" pitchFamily="2" charset="0"/>
                <a:cs typeface="Gellix" pitchFamily="2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6F3DA4-B59C-4A21-91C4-E7E03C8D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8DA5-C96D-44BB-9D0A-14A4BA387861}" type="datetime1">
              <a:rPr lang="fr-CH" smtClean="0"/>
              <a:t>22.05.2023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AC107D-5138-4B6C-8A7A-4F27B297A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dirty="0" err="1"/>
              <a:t>Revisione</a:t>
            </a:r>
            <a:r>
              <a:rPr lang="fr-CH" dirty="0"/>
              <a:t> dell </a:t>
            </a:r>
            <a:r>
              <a:rPr lang="fr-CH" dirty="0" err="1"/>
              <a:t>diritto</a:t>
            </a:r>
            <a:r>
              <a:rPr lang="fr-CH" dirty="0"/>
              <a:t> </a:t>
            </a:r>
            <a:r>
              <a:rPr lang="fr-CH" dirty="0" err="1"/>
              <a:t>della</a:t>
            </a:r>
            <a:r>
              <a:rPr lang="fr-CH" dirty="0"/>
              <a:t> </a:t>
            </a:r>
            <a:r>
              <a:rPr lang="fr-CH" dirty="0" err="1"/>
              <a:t>società</a:t>
            </a:r>
            <a:r>
              <a:rPr lang="fr-CH" dirty="0"/>
              <a:t> </a:t>
            </a:r>
            <a:r>
              <a:rPr lang="fr-CH" dirty="0" err="1"/>
              <a:t>anonima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931072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E76F29-9EA8-43AB-815F-FD301C869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7480575-BF60-46EB-BE21-451A91AC4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31B993-C8C8-45FE-A119-AB31E7EEC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83"/>
            <a:fld id="{145A1BE9-B4EF-49FA-98F6-A5FC3E5C85E3}" type="datetime1">
              <a:rPr lang="fr-CH" smtClean="0">
                <a:solidFill>
                  <a:prstClr val="white"/>
                </a:solidFill>
              </a:rPr>
              <a:pPr defTabSz="685783"/>
              <a:t>22.05.2023</a:t>
            </a:fld>
            <a:endParaRPr lang="fr-CH">
              <a:solidFill>
                <a:prstClr val="white"/>
              </a:solidFill>
            </a:endParaRPr>
          </a:p>
        </p:txBody>
      </p:sp>
      <p:sp>
        <p:nvSpPr>
          <p:cNvPr id="6" name="Espace réservé du pied de page 1">
            <a:extLst>
              <a:ext uri="{FF2B5EF4-FFF2-40B4-BE49-F238E27FC236}">
                <a16:creationId xmlns:a16="http://schemas.microsoft.com/office/drawing/2014/main" id="{0720F35E-C04F-4EB0-93CD-763BA751C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6415286"/>
            <a:ext cx="4114800" cy="297499"/>
          </a:xfrm>
        </p:spPr>
        <p:txBody>
          <a:bodyPr/>
          <a:lstStyle/>
          <a:p>
            <a:pPr>
              <a:defRPr/>
            </a:pPr>
            <a:r>
              <a:rPr lang="fr-FR" altLang="fr-FR" sz="800"/>
              <a:t>Fondation de la société anonyme</a:t>
            </a:r>
          </a:p>
          <a:p>
            <a:pPr>
              <a:defRPr/>
            </a:pPr>
            <a:r>
              <a:rPr lang="fr-FR" altLang="fr-FR" sz="800"/>
              <a:t>(souscription et libération du capital social)</a:t>
            </a:r>
          </a:p>
          <a:p>
            <a:pPr>
              <a:defRPr/>
            </a:pPr>
            <a:r>
              <a:rPr lang="fr-FR" altLang="fr-FR" sz="800"/>
              <a:t>dans le cadre de la révision du droit de la SA</a:t>
            </a:r>
          </a:p>
        </p:txBody>
      </p:sp>
    </p:spTree>
    <p:extLst>
      <p:ext uri="{BB962C8B-B14F-4D97-AF65-F5344CB8AC3E}">
        <p14:creationId xmlns:p14="http://schemas.microsoft.com/office/powerpoint/2010/main" val="21957591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28867A-C054-4EAA-B946-8FF66DFC9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343447B-E8BC-460E-AD76-9597D0307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83"/>
            <a:fld id="{5CB4B413-15A0-4532-95E2-FC1BA05E696F}" type="datetime1">
              <a:rPr lang="fr-CH" smtClean="0">
                <a:solidFill>
                  <a:prstClr val="white"/>
                </a:solidFill>
              </a:rPr>
              <a:pPr defTabSz="685783"/>
              <a:t>22.05.2023</a:t>
            </a:fld>
            <a:endParaRPr lang="fr-CH">
              <a:solidFill>
                <a:prstClr val="white"/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40A6DD8-B911-4ACB-B2EE-3814FC65C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altLang="fr-FR" sz="800"/>
              <a:t>Fondation de la société anonyme</a:t>
            </a:r>
          </a:p>
          <a:p>
            <a:pPr>
              <a:defRPr/>
            </a:pPr>
            <a:r>
              <a:rPr lang="fr-FR" altLang="fr-FR" sz="800"/>
              <a:t>(souscription et libération du capital social)</a:t>
            </a:r>
          </a:p>
          <a:p>
            <a:pPr>
              <a:defRPr/>
            </a:pPr>
            <a:r>
              <a:rPr lang="fr-FR" altLang="fr-FR" sz="800"/>
              <a:t>dans le cadre de la révision du droit de la SA</a:t>
            </a:r>
          </a:p>
        </p:txBody>
      </p:sp>
    </p:spTree>
    <p:extLst>
      <p:ext uri="{BB962C8B-B14F-4D97-AF65-F5344CB8AC3E}">
        <p14:creationId xmlns:p14="http://schemas.microsoft.com/office/powerpoint/2010/main" val="217697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E831ED-52FE-4A53-A292-D5080BEA0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22" y="776301"/>
            <a:ext cx="11531356" cy="2852737"/>
          </a:xfrm>
        </p:spPr>
        <p:txBody>
          <a:bodyPr anchor="b">
            <a:normAutofit/>
          </a:bodyPr>
          <a:lstStyle>
            <a:lvl1pPr>
              <a:defRPr sz="4600"/>
            </a:lvl1pPr>
          </a:lstStyle>
          <a:p>
            <a:r>
              <a:rPr lang="fr-FR" dirty="0"/>
              <a:t>Modifiez le style du titre</a:t>
            </a:r>
            <a:endParaRPr lang="fr-CH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9CFE56-9503-48C8-AFC9-E6BB266BD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821" y="3770478"/>
            <a:ext cx="11531357" cy="1500187"/>
          </a:xfrm>
        </p:spPr>
        <p:txBody>
          <a:bodyPr>
            <a:noAutofit/>
          </a:bodyPr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1ED9F2-370A-4ADF-A062-A4C52A04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1B0-806F-4467-9220-71F8285F6C1C}" type="datetime1">
              <a:rPr lang="fr-CH" smtClean="0"/>
              <a:t>22.05.2023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4D5593-A4FC-41EB-B83E-F54F05977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dirty="0" err="1"/>
              <a:t>Revisione</a:t>
            </a:r>
            <a:r>
              <a:rPr lang="fr-CH" dirty="0"/>
              <a:t> dell </a:t>
            </a:r>
            <a:r>
              <a:rPr lang="fr-CH" dirty="0" err="1"/>
              <a:t>diritto</a:t>
            </a:r>
            <a:r>
              <a:rPr lang="fr-CH" dirty="0"/>
              <a:t> </a:t>
            </a:r>
            <a:r>
              <a:rPr lang="fr-CH" dirty="0" err="1"/>
              <a:t>della</a:t>
            </a:r>
            <a:r>
              <a:rPr lang="fr-CH" dirty="0"/>
              <a:t> </a:t>
            </a:r>
            <a:r>
              <a:rPr lang="fr-CH" dirty="0" err="1"/>
              <a:t>società</a:t>
            </a:r>
            <a:r>
              <a:rPr lang="fr-CH" dirty="0"/>
              <a:t> </a:t>
            </a:r>
            <a:r>
              <a:rPr lang="fr-CH" dirty="0" err="1"/>
              <a:t>anonima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71142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0E5512-ED6E-466A-A104-7BD00795A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238695-BF5D-496F-A8C7-D0ED438A2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0821" y="1659053"/>
            <a:ext cx="5678979" cy="3716030"/>
          </a:xfrm>
        </p:spPr>
        <p:txBody>
          <a:bodyPr/>
          <a:lstStyle>
            <a:lvl5pPr>
              <a:defRPr sz="1100">
                <a:latin typeface="Gellix" pitchFamily="2" charset="0"/>
                <a:cs typeface="Gellix" pitchFamily="2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974801-71DD-46B9-98B1-4CF8FD191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59053"/>
            <a:ext cx="5678978" cy="3716030"/>
          </a:xfrm>
        </p:spPr>
        <p:txBody>
          <a:bodyPr/>
          <a:lstStyle>
            <a:lvl5pPr>
              <a:defRPr sz="1100">
                <a:latin typeface="Gellix" pitchFamily="2" charset="0"/>
                <a:cs typeface="Gellix" pitchFamily="2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566F8F-9E6A-499D-AE01-E6C7AB4DA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3463-D010-4D29-A297-8B49D68BCCE4}" type="datetime1">
              <a:rPr lang="fr-CH" smtClean="0"/>
              <a:t>22.05.2023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6B7C30-B377-490A-9B76-22D1F5789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dirty="0" err="1"/>
              <a:t>Revisione</a:t>
            </a:r>
            <a:r>
              <a:rPr lang="fr-CH" dirty="0"/>
              <a:t> dell </a:t>
            </a:r>
            <a:r>
              <a:rPr lang="fr-CH" dirty="0" err="1"/>
              <a:t>diritto</a:t>
            </a:r>
            <a:r>
              <a:rPr lang="fr-CH" dirty="0"/>
              <a:t> </a:t>
            </a:r>
            <a:r>
              <a:rPr lang="fr-CH" dirty="0" err="1"/>
              <a:t>della</a:t>
            </a:r>
            <a:r>
              <a:rPr lang="fr-CH" dirty="0"/>
              <a:t> </a:t>
            </a:r>
            <a:r>
              <a:rPr lang="fr-CH" dirty="0" err="1"/>
              <a:t>società</a:t>
            </a:r>
            <a:r>
              <a:rPr lang="fr-CH" dirty="0"/>
              <a:t> </a:t>
            </a:r>
            <a:r>
              <a:rPr lang="fr-CH" dirty="0" err="1"/>
              <a:t>anonima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41660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CB8A52-EEEE-4BEC-B521-7E235F434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83" y="365125"/>
            <a:ext cx="11556996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74CB0D-E003-41F9-BCF5-584F51A1F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184" y="1681163"/>
            <a:ext cx="5682392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7C2AB5-7742-47C2-A9A7-34A50236E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5184" y="2505075"/>
            <a:ext cx="5682392" cy="2870007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F2624D8-7250-4DCF-BCA7-DC4B51E10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9" y="1681163"/>
            <a:ext cx="5699979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E56086E-4108-43A5-856C-C91F741607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699978" cy="2870007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E6D9802-794B-46D6-BEAB-E241A0752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0319-F641-40B9-850C-78A01E634B09}" type="datetime1">
              <a:rPr lang="fr-CH" smtClean="0"/>
              <a:t>22.05.2023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2A96F98-E0DF-4584-BE89-A33E8154F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dirty="0" err="1"/>
              <a:t>Revisione</a:t>
            </a:r>
            <a:r>
              <a:rPr lang="fr-CH" dirty="0"/>
              <a:t> dell </a:t>
            </a:r>
            <a:r>
              <a:rPr lang="fr-CH" dirty="0" err="1"/>
              <a:t>diritto</a:t>
            </a:r>
            <a:r>
              <a:rPr lang="fr-CH" dirty="0"/>
              <a:t> </a:t>
            </a:r>
            <a:r>
              <a:rPr lang="fr-CH" dirty="0" err="1"/>
              <a:t>della</a:t>
            </a:r>
            <a:r>
              <a:rPr lang="fr-CH" dirty="0"/>
              <a:t> </a:t>
            </a:r>
            <a:r>
              <a:rPr lang="fr-CH" dirty="0" err="1"/>
              <a:t>società</a:t>
            </a:r>
            <a:r>
              <a:rPr lang="fr-CH" dirty="0"/>
              <a:t> </a:t>
            </a:r>
            <a:r>
              <a:rPr lang="fr-CH" dirty="0" err="1"/>
              <a:t>anonima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0949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CC6EC9-9DC7-4FA8-AE16-04D20E2B7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fr-CH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32F6CE9-49B5-4428-938A-2B9FAC11E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4590-566B-4EE1-A5D9-B607673F1AD8}" type="datetime1">
              <a:rPr lang="fr-CH" smtClean="0"/>
              <a:t>22.05.2023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69221DD-C68A-4EEA-8EF6-4F423A371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Journées sur la révision du droit de la société anonyme 2022</a:t>
            </a:r>
          </a:p>
        </p:txBody>
      </p:sp>
    </p:spTree>
    <p:extLst>
      <p:ext uri="{BB962C8B-B14F-4D97-AF65-F5344CB8AC3E}">
        <p14:creationId xmlns:p14="http://schemas.microsoft.com/office/powerpoint/2010/main" val="286437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732616D-872E-4F8C-AEE0-CE8EB8EEF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F8EE-D367-4FAB-85F1-412708D0504F}" type="datetime1">
              <a:rPr lang="fr-CH" smtClean="0"/>
              <a:t>22.05.2023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0F237A9-4C09-4D41-AA68-50ACE2FA9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Journées sur la révision du droit de la société anonyme 2022</a:t>
            </a:r>
          </a:p>
        </p:txBody>
      </p:sp>
    </p:spTree>
    <p:extLst>
      <p:ext uri="{BB962C8B-B14F-4D97-AF65-F5344CB8AC3E}">
        <p14:creationId xmlns:p14="http://schemas.microsoft.com/office/powerpoint/2010/main" val="291583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812359-6BD8-42C7-97D9-6C8BC8FF5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22" y="598516"/>
            <a:ext cx="4538749" cy="909177"/>
          </a:xfr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fr-FR" dirty="0"/>
              <a:t>Modifiez le style du titre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F6E8A6-C48A-49D9-A69C-E21A9AEA5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98517"/>
            <a:ext cx="6667990" cy="4776566"/>
          </a:xfr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1800"/>
            </a:lvl3pPr>
            <a:lvl4pPr>
              <a:defRPr sz="1300"/>
            </a:lvl4pPr>
            <a:lvl5pPr>
              <a:defRPr sz="1100">
                <a:latin typeface="Gellix" pitchFamily="2" charset="0"/>
                <a:cs typeface="Gellix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CCA486-A474-433D-A948-F3C544085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0822" y="1845425"/>
            <a:ext cx="4538749" cy="3529657"/>
          </a:xfrm>
        </p:spPr>
        <p:txBody>
          <a:bodyPr>
            <a:normAutofit/>
          </a:bodyPr>
          <a:lstStyle>
            <a:lvl1pPr marL="0" indent="0">
              <a:buNone/>
              <a:defRPr sz="13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0409E3-FDC1-4C57-A7EB-32ABA4BC3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ED-B38D-433F-AF38-1CA66C659991}" type="datetime1">
              <a:rPr lang="fr-CH" smtClean="0"/>
              <a:t>22.05.2023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7BDA66-4B00-4ED6-B26B-1BBEC6790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Journées sur la révision du droit de la société anonyme 2022</a:t>
            </a:r>
          </a:p>
        </p:txBody>
      </p:sp>
    </p:spTree>
    <p:extLst>
      <p:ext uri="{BB962C8B-B14F-4D97-AF65-F5344CB8AC3E}">
        <p14:creationId xmlns:p14="http://schemas.microsoft.com/office/powerpoint/2010/main" val="255984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925331-415C-4EC9-8FCE-54B1EA5D6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10" y="457200"/>
            <a:ext cx="4439515" cy="122197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  <a:endParaRPr lang="fr-CH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D42AEC8-85CC-4BF8-86A0-469763BD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667990" cy="49576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E1CDA9-D800-437D-AFE9-3514F940D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2510" y="2057400"/>
            <a:ext cx="4439516" cy="3357438"/>
          </a:xfrm>
        </p:spPr>
        <p:txBody>
          <a:bodyPr>
            <a:normAutofit/>
          </a:bodyPr>
          <a:lstStyle>
            <a:lvl1pPr marL="0" indent="0">
              <a:buNone/>
              <a:defRPr sz="13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36D0ED-4865-4AC6-BBD2-310CBEF07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559B-087B-4127-A6C1-378A4627F275}" type="datetime1">
              <a:rPr lang="fr-CH" smtClean="0"/>
              <a:t>22.05.2023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74AD46-2249-443E-B5F3-00CEE629A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Journées sur la révision du droit de la société anonyme 2022</a:t>
            </a:r>
          </a:p>
        </p:txBody>
      </p:sp>
    </p:spTree>
    <p:extLst>
      <p:ext uri="{BB962C8B-B14F-4D97-AF65-F5344CB8AC3E}">
        <p14:creationId xmlns:p14="http://schemas.microsoft.com/office/powerpoint/2010/main" val="262702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F23C39-9856-4F2D-8978-AA80B17B91F2}"/>
              </a:ext>
            </a:extLst>
          </p:cNvPr>
          <p:cNvSpPr/>
          <p:nvPr userDrawn="1"/>
        </p:nvSpPr>
        <p:spPr>
          <a:xfrm>
            <a:off x="0" y="6418488"/>
            <a:ext cx="12192000" cy="4395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7D0CCE6-EB5C-45B4-B593-CF0495C87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21" y="498128"/>
            <a:ext cx="11510357" cy="981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CH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175BCA-AC3A-489F-9098-CC8C880AC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821" y="1620983"/>
            <a:ext cx="11510357" cy="36788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48299E-FD82-413A-84A4-24A26E802E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183" y="6506554"/>
            <a:ext cx="2525683" cy="2298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Gellix SemiBold" pitchFamily="2" charset="0"/>
                <a:cs typeface="Gellix SemiBold" pitchFamily="2" charset="0"/>
              </a:defRPr>
            </a:lvl1pPr>
          </a:lstStyle>
          <a:p>
            <a:fld id="{EF8EA7D6-5ADC-462B-80CB-C6502C54C24F}" type="datetime1">
              <a:rPr lang="fr-CH" smtClean="0"/>
              <a:pPr/>
              <a:t>22.05.2023</a:t>
            </a:fld>
            <a:endParaRPr lang="fr-CH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BBC4A6-81B9-4D20-8E62-38A20E4B50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7379" y="6474750"/>
            <a:ext cx="4114800" cy="297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Gellix SemiBold" pitchFamily="2" charset="0"/>
                <a:cs typeface="Gellix SemiBold" pitchFamily="2" charset="0"/>
              </a:defRPr>
            </a:lvl1pPr>
          </a:lstStyle>
          <a:p>
            <a:r>
              <a:rPr lang="fr-CH" dirty="0"/>
              <a:t>Journées sur la révision du droit de la société anonyme 2022</a:t>
            </a:r>
          </a:p>
        </p:txBody>
      </p:sp>
      <p:pic>
        <p:nvPicPr>
          <p:cNvPr id="9" name="Espace réservé du contenu 11">
            <a:extLst>
              <a:ext uri="{FF2B5EF4-FFF2-40B4-BE49-F238E27FC236}">
                <a16:creationId xmlns:a16="http://schemas.microsoft.com/office/drawing/2014/main" id="{C38C1251-3712-4A0C-B075-C82C3F2B2D6F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249" y="5812204"/>
            <a:ext cx="1278591" cy="41113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81ED7130-4539-4838-89CD-2626F564074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99" y="5493207"/>
            <a:ext cx="1101101" cy="73190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6253E191-2BFB-494C-9C8E-0AA3BF8B813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110" y="5715653"/>
            <a:ext cx="1348718" cy="53853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826B95C3-3997-4D32-AF3D-5012B3DA1D6D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950" y="5861634"/>
            <a:ext cx="920151" cy="375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672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b="1" kern="1200">
          <a:solidFill>
            <a:schemeClr val="tx1"/>
          </a:solidFill>
          <a:latin typeface="Gellix" pitchFamily="2" charset="0"/>
          <a:ea typeface="+mj-ea"/>
          <a:cs typeface="Gellix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b="1" kern="1200">
          <a:solidFill>
            <a:schemeClr val="tx1"/>
          </a:solidFill>
          <a:latin typeface="Gellix" pitchFamily="2" charset="0"/>
          <a:ea typeface="+mn-ea"/>
          <a:cs typeface="Gellix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Gellix" pitchFamily="2" charset="0"/>
          <a:ea typeface="+mn-ea"/>
          <a:cs typeface="Gellix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Gellix" pitchFamily="2" charset="0"/>
          <a:ea typeface="+mn-ea"/>
          <a:cs typeface="Gellix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Gellix" pitchFamily="2" charset="0"/>
          <a:ea typeface="+mn-ea"/>
          <a:cs typeface="Gellix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F23C39-9856-4F2D-8978-AA80B17B91F2}"/>
              </a:ext>
            </a:extLst>
          </p:cNvPr>
          <p:cNvSpPr/>
          <p:nvPr userDrawn="1"/>
        </p:nvSpPr>
        <p:spPr>
          <a:xfrm>
            <a:off x="0" y="6418488"/>
            <a:ext cx="12192000" cy="4395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H" sz="135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7D0CCE6-EB5C-45B4-B593-CF0495C87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22" y="498131"/>
            <a:ext cx="11510357" cy="981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175BCA-AC3A-489F-9098-CC8C880AC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822" y="1620985"/>
            <a:ext cx="11510357" cy="36788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48299E-FD82-413A-84A4-24A26E802E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184" y="6506557"/>
            <a:ext cx="2525683" cy="2298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1">
                <a:solidFill>
                  <a:schemeClr val="bg1"/>
                </a:solidFill>
                <a:latin typeface="Gellix SemiBold" pitchFamily="2" charset="0"/>
                <a:cs typeface="Gellix SemiBold" pitchFamily="2" charset="0"/>
              </a:defRPr>
            </a:lvl1pPr>
          </a:lstStyle>
          <a:p>
            <a:pPr defTabSz="685783"/>
            <a:fld id="{74F5848F-65FE-43B4-9C04-0B96DA001FFC}" type="datetime1">
              <a:rPr lang="fr-CH" smtClean="0">
                <a:solidFill>
                  <a:prstClr val="white"/>
                </a:solidFill>
              </a:rPr>
              <a:pPr defTabSz="685783"/>
              <a:t>22.05.2023</a:t>
            </a:fld>
            <a:endParaRPr lang="fr-CH">
              <a:solidFill>
                <a:prstClr val="white"/>
              </a:solidFill>
            </a:endParaRPr>
          </a:p>
        </p:txBody>
      </p:sp>
      <p:pic>
        <p:nvPicPr>
          <p:cNvPr id="9" name="Espace réservé du contenu 11">
            <a:extLst>
              <a:ext uri="{FF2B5EF4-FFF2-40B4-BE49-F238E27FC236}">
                <a16:creationId xmlns:a16="http://schemas.microsoft.com/office/drawing/2014/main" id="{C38C1251-3712-4A0C-B075-C82C3F2B2D6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253" y="5812207"/>
            <a:ext cx="1278591" cy="41113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81ED7130-4539-4838-89CD-2626F564074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00" y="5493207"/>
            <a:ext cx="1101101" cy="73190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6253E191-2BFB-494C-9C8E-0AA3BF8B813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113" y="5715655"/>
            <a:ext cx="1348719" cy="538535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826B95C3-3997-4D32-AF3D-5012B3DA1D6D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954" y="5861635"/>
            <a:ext cx="920151" cy="375887"/>
          </a:xfrm>
          <a:prstGeom prst="rect">
            <a:avLst/>
          </a:prstGeom>
        </p:spPr>
      </p:pic>
      <p:sp>
        <p:nvSpPr>
          <p:cNvPr id="15" name="Espace réservé du pied de page 1">
            <a:extLst>
              <a:ext uri="{FF2B5EF4-FFF2-40B4-BE49-F238E27FC236}">
                <a16:creationId xmlns:a16="http://schemas.microsoft.com/office/drawing/2014/main" id="{2104BA52-E18B-4F11-885F-B7F4BB6D4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6430894"/>
            <a:ext cx="4114800" cy="356100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Gellix"/>
              </a:defRPr>
            </a:lvl1pPr>
          </a:lstStyle>
          <a:p>
            <a:pPr>
              <a:defRPr/>
            </a:pPr>
            <a:r>
              <a:rPr lang="fr-FR" altLang="fr-FR" sz="800"/>
              <a:t>Fondation de la société anonyme</a:t>
            </a:r>
          </a:p>
          <a:p>
            <a:pPr>
              <a:defRPr/>
            </a:pPr>
            <a:r>
              <a:rPr lang="fr-FR" altLang="fr-FR" sz="800"/>
              <a:t>(souscription et libération du capital social)</a:t>
            </a:r>
          </a:p>
          <a:p>
            <a:pPr>
              <a:defRPr/>
            </a:pPr>
            <a:r>
              <a:rPr lang="fr-FR" altLang="fr-FR" sz="800"/>
              <a:t>dans le cadre de la révision du droit de la SA</a:t>
            </a:r>
          </a:p>
        </p:txBody>
      </p:sp>
    </p:spTree>
    <p:extLst>
      <p:ext uri="{BB962C8B-B14F-4D97-AF65-F5344CB8AC3E}">
        <p14:creationId xmlns:p14="http://schemas.microsoft.com/office/powerpoint/2010/main" val="351499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451" b="1" kern="1200">
          <a:solidFill>
            <a:schemeClr val="tx1"/>
          </a:solidFill>
          <a:latin typeface="Gellix" pitchFamily="2" charset="0"/>
          <a:ea typeface="+mj-ea"/>
          <a:cs typeface="Gellix" pitchFamily="2" charset="0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1951" b="1" kern="1200">
          <a:solidFill>
            <a:schemeClr val="tx1"/>
          </a:solidFill>
          <a:latin typeface="Gellix" pitchFamily="2" charset="0"/>
          <a:ea typeface="+mn-ea"/>
          <a:cs typeface="Gellix" pitchFamily="2" charset="0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b="1" kern="1200">
          <a:solidFill>
            <a:schemeClr val="tx1"/>
          </a:solidFill>
          <a:latin typeface="Gellix" pitchFamily="2" charset="0"/>
          <a:ea typeface="+mn-ea"/>
          <a:cs typeface="Gellix" pitchFamily="2" charset="0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b="1" kern="1200">
          <a:solidFill>
            <a:schemeClr val="tx1"/>
          </a:solidFill>
          <a:latin typeface="Gellix" pitchFamily="2" charset="0"/>
          <a:ea typeface="+mn-ea"/>
          <a:cs typeface="Gellix" pitchFamily="2" charset="0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975" kern="1200">
          <a:solidFill>
            <a:schemeClr val="tx1"/>
          </a:solidFill>
          <a:latin typeface="Gellix" pitchFamily="2" charset="0"/>
          <a:ea typeface="+mn-ea"/>
          <a:cs typeface="Gellix" pitchFamily="2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48C742-E334-49C0-A48A-00408CD855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524"/>
            <a:ext cx="9144000" cy="1048998"/>
          </a:xfrm>
        </p:spPr>
        <p:txBody>
          <a:bodyPr>
            <a:normAutofit/>
          </a:bodyPr>
          <a:lstStyle/>
          <a:p>
            <a:r>
              <a:rPr lang="fr-CH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Capitale </a:t>
            </a:r>
            <a:r>
              <a:rPr lang="fr-CH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azionario</a:t>
            </a:r>
            <a:endParaRPr lang="fr-CH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1BCA18-0385-40D4-9200-20FC70913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43668"/>
            <a:ext cx="9144000" cy="2365886"/>
          </a:xfrm>
        </p:spPr>
        <p:txBody>
          <a:bodyPr/>
          <a:lstStyle/>
          <a:p>
            <a:r>
              <a:rPr lang="fr-CH" dirty="0"/>
              <a:t>Prof. Isabelle Chabloz</a:t>
            </a:r>
          </a:p>
          <a:p>
            <a:r>
              <a:rPr lang="fr-CH" sz="2400" b="0" dirty="0"/>
              <a:t>Con la </a:t>
            </a:r>
            <a:r>
              <a:rPr lang="fr-CH" sz="2400" b="0" dirty="0" err="1"/>
              <a:t>collaborazione</a:t>
            </a:r>
            <a:r>
              <a:rPr lang="fr-CH" sz="2400" b="0" dirty="0"/>
              <a:t> </a:t>
            </a:r>
            <a:r>
              <a:rPr lang="fr-CH" sz="2400" b="0" dirty="0" err="1"/>
              <a:t>del</a:t>
            </a:r>
            <a:r>
              <a:rPr lang="fr-CH" sz="2400" b="0" dirty="0"/>
              <a:t> Dr. </a:t>
            </a:r>
            <a:r>
              <a:rPr lang="fr-CH" sz="2400" b="0" dirty="0" err="1"/>
              <a:t>iur</a:t>
            </a:r>
            <a:r>
              <a:rPr lang="fr-CH" sz="2400" b="0" dirty="0"/>
              <a:t>. Alex Domeniconi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54C9A5-3C0D-4663-8716-BD9002DD52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7379" y="6465225"/>
            <a:ext cx="4114800" cy="297498"/>
          </a:xfrm>
        </p:spPr>
        <p:txBody>
          <a:bodyPr/>
          <a:lstStyle/>
          <a:p>
            <a:r>
              <a:rPr lang="fr-CH"/>
              <a:t>Revisione dell diritto della società anonima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109561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F7737-886A-4A40-942F-3D375C0DF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Conferimenti</a:t>
            </a:r>
            <a:r>
              <a:rPr lang="fr-CH" dirty="0"/>
              <a:t> in </a:t>
            </a:r>
            <a:r>
              <a:rPr lang="fr-CH" dirty="0" err="1"/>
              <a:t>natura</a:t>
            </a:r>
            <a:r>
              <a:rPr lang="fr-CH" dirty="0"/>
              <a:t> (CO 634)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4D4005-6EEF-4F25-9F8E-365D760CC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b="0" dirty="0"/>
              <a:t>Gli oggetti di un conferimento in natura valgono come copertura se sono soddisfatte le seguenti condizioni (precisazione - requisiti ripresi dalla prassi previgente):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b="0" dirty="0"/>
              <a:t>possono essere iscritti a bilancio negli attivi;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b="0" dirty="0"/>
              <a:t>possono essere trasferiti nel patrimonio della società;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b="0" dirty="0"/>
              <a:t>la società, dopo l’iscrizione nel registro di commercio, può immediatamente e liberamente disporne come proprietaria o, se si tratta di fondi, ottiene il diritto incondizionato di chiederne l’iscrizione nel registro fondiario;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b="0" dirty="0"/>
              <a:t>possono essere realizzati mediante trasferimento a terzi.</a:t>
            </a:r>
          </a:p>
          <a:p>
            <a:r>
              <a:rPr lang="it-IT" b="0" dirty="0"/>
              <a:t>Conferimento in natura con altre controprestazioni: attenzione alla comunicazione 1/23 UFRC</a:t>
            </a:r>
          </a:p>
          <a:p>
            <a:pPr algn="just"/>
            <a:r>
              <a:rPr lang="it-IT" b="0" dirty="0"/>
              <a:t>È sufficiente un solo atto pubblico anche quando i fondi oggetto del conferimento sono situati in più Cantoni. L’atto va steso da un pubblico ufficiale nel luogo di sede della società.</a:t>
            </a:r>
          </a:p>
          <a:p>
            <a:r>
              <a:rPr lang="it-IT" b="0" dirty="0" err="1"/>
              <a:t>Criptovalute</a:t>
            </a:r>
            <a:r>
              <a:rPr lang="it-IT" b="0" dirty="0"/>
              <a:t>?</a:t>
            </a:r>
            <a:endParaRPr lang="fr-CH" b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57FFB1-CE16-4C63-9423-9AC1375A4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8DA5-C96D-44BB-9D0A-14A4BA387861}" type="datetime1">
              <a:rPr lang="fr-CH" smtClean="0"/>
              <a:t>22.05.2023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3800B0-282D-4148-BE29-924837A5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Revisione dell diritto della società anonima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39920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E637ED-1BEB-4D3F-835E-E1798B02D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Compensazione</a:t>
            </a:r>
            <a:r>
              <a:rPr lang="fr-CH" dirty="0"/>
              <a:t> di un </a:t>
            </a:r>
            <a:r>
              <a:rPr lang="fr-CH" dirty="0" err="1"/>
              <a:t>credito</a:t>
            </a:r>
            <a:r>
              <a:rPr lang="fr-CH" dirty="0"/>
              <a:t> (CO 634a)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00D005-0328-4E64-A017-B22F55C96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b="0" dirty="0"/>
              <a:t>Precisazione: il credito deve sussistere, ma non è necessario che sia coperto da attivi; è pertanto possibile compensare con crediti anche in caso di sovraindebitamento (come da precedente dottrina dominante)</a:t>
            </a:r>
          </a:p>
          <a:p>
            <a:pPr marL="0" indent="0" algn="just">
              <a:buNone/>
            </a:pPr>
            <a:r>
              <a:rPr lang="it-IT" sz="2800" b="0" dirty="0"/>
              <a:t>Lo statuto deve indicare l’importo del credito da compensare, il nome dell’azionista e le azioni che gli sono attribuite. L’assemblea generale può abrogare le disposizioni statutarie dopo dieci anni.</a:t>
            </a:r>
            <a:endParaRPr lang="fr-CH" sz="2800" b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77E5F3-FFA4-43DA-8A8E-9070AA67B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8DA5-C96D-44BB-9D0A-14A4BA387861}" type="datetime1">
              <a:rPr lang="fr-CH" smtClean="0"/>
              <a:t>22.05.2023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1A3246-D3DF-4B2B-AAAB-774844CD0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Revisione dell diritto della società anonima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26074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FD47C0-8389-4E61-8DD9-3D8A6F5C2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Trasparenza</a:t>
            </a:r>
            <a:r>
              <a:rPr lang="fr-CH" dirty="0"/>
              <a:t> </a:t>
            </a:r>
            <a:r>
              <a:rPr lang="fr-CH" dirty="0" err="1"/>
              <a:t>statutaria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67925A-D953-45EF-9739-A1846C5B7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CH" dirty="0" err="1"/>
              <a:t>Aumento</a:t>
            </a:r>
            <a:r>
              <a:rPr lang="fr-CH" dirty="0"/>
              <a:t> </a:t>
            </a:r>
            <a:r>
              <a:rPr lang="fr-CH" dirty="0" err="1"/>
              <a:t>mediante</a:t>
            </a:r>
            <a:r>
              <a:rPr lang="fr-CH" dirty="0"/>
              <a:t> capitale proprio (CO 652d </a:t>
            </a:r>
            <a:r>
              <a:rPr lang="fr-CH" dirty="0" err="1"/>
              <a:t>cpv</a:t>
            </a:r>
            <a:r>
              <a:rPr lang="fr-CH" dirty="0"/>
              <a:t>. 3): </a:t>
            </a:r>
            <a:r>
              <a:rPr lang="it-IT" b="0" dirty="0"/>
              <a:t>se l’aumento di capitale è effettuato mediante conversione di capitale proprio liberamente disponibile, lo statuto deve segnalarlo.</a:t>
            </a:r>
          </a:p>
          <a:p>
            <a:pPr marL="0" indent="0">
              <a:buNone/>
            </a:pPr>
            <a:endParaRPr lang="it-IT" b="0" dirty="0"/>
          </a:p>
          <a:p>
            <a:pPr marL="0" indent="0" algn="just">
              <a:buNone/>
            </a:pPr>
            <a:r>
              <a:rPr lang="it-IT" dirty="0"/>
              <a:t>Vantaggi speciali (CO 636): </a:t>
            </a:r>
            <a:r>
              <a:rPr lang="it-IT" b="0" dirty="0"/>
              <a:t>qualora, al momento della costituzione della società, siano pattuiti speciali vantaggi a favore dei promotori o di altre persone, lo statuto deve indicare i nomi dei beneficiari, nonché il contenuto e il valore di siffatti vantaggi.</a:t>
            </a:r>
            <a:endParaRPr lang="fr-CH" b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E7FC95-541E-4DE0-8ECF-546550B63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8DA5-C96D-44BB-9D0A-14A4BA387861}" type="datetime1">
              <a:rPr lang="fr-CH" smtClean="0"/>
              <a:t>22.05.2023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FEF78E-3BE9-4C74-BDEB-307104143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Revisione dell diritto della società anonima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1373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790DFF-5CD0-489A-AB01-BB86D4DD1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Caso</a:t>
            </a:r>
            <a:r>
              <a:rPr lang="fr-CH" dirty="0"/>
              <a:t> pratico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6B1600-7420-4169-9497-6BF5219D0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b="0" dirty="0"/>
              <a:t>Il signor J ha deciso di costituire una società anonima con </a:t>
            </a:r>
            <a:r>
              <a:rPr lang="fr-CH" sz="3200" b="0" dirty="0" err="1">
                <a:latin typeface="Frutiger Neue"/>
              </a:rPr>
              <a:t>conferimenti</a:t>
            </a:r>
            <a:r>
              <a:rPr lang="fr-CH" sz="3200" b="0" dirty="0">
                <a:latin typeface="Frutiger Neue"/>
              </a:rPr>
              <a:t> in </a:t>
            </a:r>
            <a:r>
              <a:rPr lang="fr-CH" sz="3200" b="0" dirty="0" err="1">
                <a:latin typeface="Frutiger Neue"/>
              </a:rPr>
              <a:t>denaro</a:t>
            </a:r>
            <a:r>
              <a:rPr lang="fr-CH" sz="3200" b="0" dirty="0">
                <a:latin typeface="Frutiger Neue"/>
              </a:rPr>
              <a:t> (capitale </a:t>
            </a:r>
            <a:r>
              <a:rPr lang="fr-CH" sz="3200" b="0" dirty="0" err="1">
                <a:latin typeface="Frutiger Neue"/>
              </a:rPr>
              <a:t>azionario</a:t>
            </a:r>
            <a:r>
              <a:rPr lang="fr-CH" sz="3200" b="0" dirty="0">
                <a:latin typeface="Frutiger Neue"/>
              </a:rPr>
              <a:t>: CHF 100’000)</a:t>
            </a:r>
            <a:r>
              <a:rPr lang="it-IT" sz="3200" b="0" dirty="0"/>
              <a:t>. Il giorno successivo alla costituzione, la società acquista da J macchinari per CHF 30 000. </a:t>
            </a:r>
            <a:endParaRPr lang="fr-CH" sz="3200" b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C68F98-46F6-4923-A3A7-0AB263CB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8DA5-C96D-44BB-9D0A-14A4BA387861}" type="datetime1">
              <a:rPr lang="fr-CH" smtClean="0"/>
              <a:t>22.05.2023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656D25-784A-4315-BAEA-0E09CB46E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Revisione dell diritto della società anonima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013205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FFFBFE-939C-48EF-B6B5-347D079EE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Soppressione delle disposizioni sulla (prevista) assunzione di beni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67B760-1406-49DA-987C-F0E648EE5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CH" sz="3200" b="0" dirty="0"/>
              <a:t>Il caso non configura più una fattispecie qualificata</a:t>
            </a:r>
          </a:p>
          <a:p>
            <a:pPr algn="just"/>
            <a:r>
              <a:rPr lang="it-CH" sz="3200" b="0" dirty="0"/>
              <a:t>Se sproporzione manifesta tra prestazione e controprestazione -&gt; azione in restituzione di prestazioni (CO 678 II) o azione in responsabilità (CO 754)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3240C3-BFE3-4FED-9418-A390275B8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8DA5-C96D-44BB-9D0A-14A4BA387861}" type="datetime1">
              <a:rPr lang="fr-CH" smtClean="0"/>
              <a:t>22.05.2023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0C8306-2F33-4572-8186-D548FA59C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 err="1"/>
              <a:t>Revisione</a:t>
            </a:r>
            <a:r>
              <a:rPr lang="fr-CH" dirty="0"/>
              <a:t> dell </a:t>
            </a:r>
            <a:r>
              <a:rPr lang="fr-CH" dirty="0" err="1"/>
              <a:t>diritto</a:t>
            </a:r>
            <a:r>
              <a:rPr lang="fr-CH" dirty="0"/>
              <a:t> </a:t>
            </a:r>
            <a:r>
              <a:rPr lang="fr-CH" dirty="0" err="1"/>
              <a:t>della</a:t>
            </a:r>
            <a:r>
              <a:rPr lang="fr-CH" dirty="0"/>
              <a:t> </a:t>
            </a:r>
            <a:r>
              <a:rPr lang="fr-CH" dirty="0" err="1"/>
              <a:t>società</a:t>
            </a:r>
            <a:r>
              <a:rPr lang="fr-CH" dirty="0"/>
              <a:t> </a:t>
            </a:r>
            <a:r>
              <a:rPr lang="fr-CH" dirty="0" err="1"/>
              <a:t>anonima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1299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321529-97B7-4DC9-AD78-03B12E4582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4926" y="45441"/>
            <a:ext cx="9144000" cy="1529397"/>
          </a:xfrm>
        </p:spPr>
        <p:txBody>
          <a:bodyPr/>
          <a:lstStyle/>
          <a:p>
            <a:r>
              <a:rPr lang="fr-CH" dirty="0" err="1"/>
              <a:t>Riserve</a:t>
            </a:r>
            <a:r>
              <a:rPr lang="fr-CH" dirty="0"/>
              <a:t> </a:t>
            </a:r>
            <a:r>
              <a:rPr lang="fr-CH" dirty="0" err="1"/>
              <a:t>legali</a:t>
            </a:r>
            <a:endParaRPr lang="fr-CH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7A7206-F1A4-43E2-A23E-A891A125131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685783"/>
            <a:fld id="{761C1497-0606-451B-959D-ECEBFE0C1A08}" type="datetime1">
              <a:rPr lang="fr-CH" smtClean="0">
                <a:solidFill>
                  <a:prstClr val="black">
                    <a:tint val="75000"/>
                  </a:prstClr>
                </a:solidFill>
              </a:rPr>
              <a:pPr defTabSz="685783"/>
              <a:t>22.05.2023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5B27E92-63B9-4729-A4A5-1A73035803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3430" y="6501636"/>
            <a:ext cx="4115157" cy="310923"/>
          </a:xfrm>
          <a:prstGeom prst="rect">
            <a:avLst/>
          </a:prstGeom>
        </p:spPr>
      </p:pic>
      <p:pic>
        <p:nvPicPr>
          <p:cNvPr id="6" name="Image 5" descr="Une image contenant texte, capture d’écran, Rectangle, conception&#10;&#10;Description générée automatiquement">
            <a:extLst>
              <a:ext uri="{FF2B5EF4-FFF2-40B4-BE49-F238E27FC236}">
                <a16:creationId xmlns:a16="http://schemas.microsoft.com/office/drawing/2014/main" id="{4BE8FF50-E9B3-11FE-9260-ED54DFD3B84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41" t="41749" r="29162" b="15628"/>
          <a:stretch/>
        </p:blipFill>
        <p:spPr>
          <a:xfrm>
            <a:off x="4195404" y="2158582"/>
            <a:ext cx="2983043" cy="292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531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D16D41-3DCE-46E6-BA96-A95D0D628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Alcune</a:t>
            </a:r>
            <a:r>
              <a:rPr lang="fr-CH" dirty="0"/>
              <a:t> </a:t>
            </a:r>
            <a:r>
              <a:rPr lang="fr-CH" dirty="0" err="1"/>
              <a:t>novità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608B58-2AE7-42FE-B397-BF61B9ADC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CH" b="0" dirty="0"/>
              <a:t>Terminologia adattata al diritto contabile (CO 959a cpv. 2 n. 3)</a:t>
            </a:r>
          </a:p>
          <a:p>
            <a:pPr algn="just"/>
            <a:r>
              <a:rPr lang="it-CH" b="0" dirty="0"/>
              <a:t>Riserva legale da capitale: può essere rimborsata agli azionisti se le riserve legali, dedotte eventuali perdite, eccedono la metà del capitale azionario (20% per le holding) iscritto nel registro di commercio (CO 671 cpv. 2 e 3)</a:t>
            </a:r>
          </a:p>
          <a:p>
            <a:r>
              <a:rPr lang="it-CH" b="0" dirty="0"/>
              <a:t>Compensazione delle perdite (CO 674 cpv. 1):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CH" b="0" dirty="0"/>
              <a:t>l’utile riportato;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CH" b="0" dirty="0"/>
              <a:t>le riserve facoltative da utili;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CH" b="0" dirty="0"/>
              <a:t>la riserva legale da utili;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CH" b="0" dirty="0"/>
              <a:t>La riserva legale da capitale.</a:t>
            </a:r>
          </a:p>
          <a:p>
            <a:pPr marL="971550" lvl="1" indent="-514350">
              <a:buFont typeface="+mj-lt"/>
              <a:buAutoNum type="arabicPeriod"/>
            </a:pPr>
            <a:endParaRPr lang="fr-CH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75AE62-7C81-4637-80E2-954168CD7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8DA5-C96D-44BB-9D0A-14A4BA387861}" type="datetime1">
              <a:rPr lang="fr-CH" smtClean="0"/>
              <a:t>22.05.2023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26D14C-9EDD-4235-818C-00383DD60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Revisione dell diritto della società anonima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2078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ADB853-4DC4-4ACD-B30C-8C235F483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Conclusione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3611B6-51C8-4F3B-903E-A5C37EBA3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b="0" dirty="0"/>
              <a:t>In generale modifiche minime della legge</a:t>
            </a:r>
          </a:p>
          <a:p>
            <a:pPr algn="just"/>
            <a:r>
              <a:rPr lang="fr-CH" sz="3200" b="0" dirty="0"/>
              <a:t>Più </a:t>
            </a:r>
            <a:r>
              <a:rPr lang="fr-CH" sz="3200" b="0" dirty="0" err="1"/>
              <a:t>flessibilità</a:t>
            </a:r>
            <a:r>
              <a:rPr lang="fr-CH" sz="3200" b="0" dirty="0"/>
              <a:t> e </a:t>
            </a:r>
            <a:r>
              <a:rPr lang="fr-CH" sz="3200" b="0" dirty="0" err="1"/>
              <a:t>sicurezza</a:t>
            </a:r>
            <a:r>
              <a:rPr lang="fr-CH" sz="3200" b="0" dirty="0"/>
              <a:t> legale</a:t>
            </a:r>
          </a:p>
          <a:p>
            <a:pPr algn="just"/>
            <a:r>
              <a:rPr lang="it-IT" sz="3200" b="0" dirty="0"/>
              <a:t>A quando la prossima revisione?</a:t>
            </a:r>
            <a:endParaRPr lang="fr-CH" sz="3200" b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7EBEEA-0224-4462-B7AA-F19F5EC5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8DA5-C96D-44BB-9D0A-14A4BA387861}" type="datetime1">
              <a:rPr lang="fr-CH" smtClean="0"/>
              <a:t>22.05.2023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8D9DAD-45BA-4DFF-9548-5EB235FEA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Revisione dell diritto della società anonima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74746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7CC76-E1ED-4176-A2C9-C95D40B66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Il </a:t>
            </a:r>
            <a:r>
              <a:rPr lang="fr-CH" dirty="0" err="1"/>
              <a:t>sistema</a:t>
            </a:r>
            <a:r>
              <a:rPr lang="fr-CH" dirty="0"/>
              <a:t> non </a:t>
            </a:r>
            <a:r>
              <a:rPr lang="fr-CH" dirty="0" err="1"/>
              <a:t>cambia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D8C030-D54A-428B-8543-C8EB5E49C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CH" sz="2400" dirty="0"/>
              <a:t>La funzione del capitale azionario non cambia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CH" sz="1600" b="0" dirty="0"/>
              <a:t>capitale proprio minimo conferito dagli azionisti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CH" sz="1600" b="0" dirty="0"/>
              <a:t>garanzia minima nei confronti dei creditori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CH" sz="1600" b="0" dirty="0"/>
              <a:t>base per determinare i diritti degli azionisti</a:t>
            </a:r>
            <a:endParaRPr lang="it-CH" b="0" dirty="0"/>
          </a:p>
          <a:p>
            <a:r>
              <a:rPr lang="it-CH" sz="2400" dirty="0"/>
              <a:t>Novità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1600" b="0" dirty="0"/>
              <a:t>Possibilità di esprimere in valuta estera il capitale azionario (o il capitale sociale della </a:t>
            </a:r>
            <a:r>
              <a:rPr lang="it-IT" sz="1600" b="0" dirty="0" err="1"/>
              <a:t>sagl</a:t>
            </a:r>
            <a:r>
              <a:rPr lang="it-IT" sz="1600" b="0" dirty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1600" b="0" dirty="0"/>
              <a:t>Liberazione qualificata – alcune modifiche e soppressione delle disposizioni relative alla (prevista) assunzione di beni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1600" b="0" dirty="0"/>
              <a:t>Valore nominale superiore a zero (finora min. 1 centesimo); </a:t>
            </a:r>
            <a:r>
              <a:rPr lang="fr-CH" sz="1600" b="0" dirty="0" err="1"/>
              <a:t>Reprax</a:t>
            </a:r>
            <a:r>
              <a:rPr lang="fr-CH" sz="1600" b="0" dirty="0"/>
              <a:t> 2022/4 p. 207: </a:t>
            </a:r>
            <a:r>
              <a:rPr lang="it-IT" sz="1600" b="0" dirty="0"/>
              <a:t>i valori nominali devono poter essere rappresentati come frazione o come numero decimale (con qualsiasi numero di cifre dopo la virgola)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1600" b="0" dirty="0"/>
              <a:t>Excursus: Riserve legali – alcune modifiche</a:t>
            </a:r>
          </a:p>
          <a:p>
            <a:r>
              <a:rPr lang="it-IT" sz="2400" dirty="0"/>
              <a:t>Rinuncia del Parlamento a una costituzione semplificata (senza notaio)</a:t>
            </a:r>
            <a:endParaRPr lang="it-CH" sz="240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8B3333-645A-4F4B-984D-AB958CCEF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83"/>
            <a:fld id="{EFFFC9DB-8DFE-43A8-B484-8D15F0DFF5C9}" type="datetime1">
              <a:rPr lang="fr-CH" smtClean="0">
                <a:solidFill>
                  <a:prstClr val="white"/>
                </a:solidFill>
              </a:rPr>
              <a:pPr defTabSz="685783"/>
              <a:t>22.05.2023</a:t>
            </a:fld>
            <a:endParaRPr lang="fr-CH">
              <a:solidFill>
                <a:prstClr val="white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1C9BCD-7E3B-46AD-B0D5-1ADB6061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CH" sz="800" dirty="0" err="1"/>
              <a:t>Revisione</a:t>
            </a:r>
            <a:r>
              <a:rPr lang="fr-CH" sz="800" dirty="0"/>
              <a:t> </a:t>
            </a:r>
            <a:r>
              <a:rPr lang="fr-CH" sz="800" dirty="0" err="1"/>
              <a:t>del</a:t>
            </a:r>
            <a:r>
              <a:rPr lang="fr-CH" sz="800" dirty="0"/>
              <a:t> </a:t>
            </a:r>
            <a:r>
              <a:rPr lang="fr-CH" sz="800" dirty="0" err="1"/>
              <a:t>diritto</a:t>
            </a:r>
            <a:r>
              <a:rPr lang="fr-CH" sz="800" dirty="0"/>
              <a:t> </a:t>
            </a:r>
            <a:r>
              <a:rPr lang="fr-CH" sz="800" dirty="0" err="1"/>
              <a:t>della</a:t>
            </a:r>
            <a:r>
              <a:rPr lang="fr-CH" sz="800" dirty="0"/>
              <a:t> </a:t>
            </a:r>
            <a:r>
              <a:rPr lang="fr-CH" sz="800" dirty="0" err="1"/>
              <a:t>società</a:t>
            </a:r>
            <a:r>
              <a:rPr lang="fr-CH" sz="800" dirty="0"/>
              <a:t> </a:t>
            </a:r>
            <a:r>
              <a:rPr lang="fr-CH" sz="800" dirty="0" err="1"/>
              <a:t>anonima</a:t>
            </a:r>
            <a:endParaRPr lang="fr-CH" sz="800" dirty="0"/>
          </a:p>
          <a:p>
            <a:pPr>
              <a:defRPr/>
            </a:pPr>
            <a:endParaRPr lang="fr-FR" altLang="fr-FR" sz="800" dirty="0"/>
          </a:p>
        </p:txBody>
      </p:sp>
    </p:spTree>
    <p:extLst>
      <p:ext uri="{BB962C8B-B14F-4D97-AF65-F5344CB8AC3E}">
        <p14:creationId xmlns:p14="http://schemas.microsoft.com/office/powerpoint/2010/main" val="107149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321529-97B7-4DC9-AD78-03B12E4582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/>
              <a:t>Capitale </a:t>
            </a:r>
            <a:r>
              <a:rPr lang="fr-CH" dirty="0" err="1"/>
              <a:t>azionario</a:t>
            </a:r>
            <a:r>
              <a:rPr lang="fr-CH" dirty="0"/>
              <a:t> in </a:t>
            </a:r>
            <a:r>
              <a:rPr lang="fr-CH" dirty="0" err="1"/>
              <a:t>moneta</a:t>
            </a:r>
            <a:r>
              <a:rPr lang="fr-CH" dirty="0"/>
              <a:t> </a:t>
            </a:r>
            <a:r>
              <a:rPr lang="fr-CH" dirty="0" err="1"/>
              <a:t>estera</a:t>
            </a:r>
            <a:endParaRPr lang="fr-CH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5A09BC-7054-40F9-A9BE-996F0DEBF7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5728" y="3637543"/>
            <a:ext cx="4367465" cy="897830"/>
          </a:xfrm>
        </p:spPr>
        <p:txBody>
          <a:bodyPr/>
          <a:lstStyle/>
          <a:p>
            <a:endParaRPr lang="fr-CH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7A7206-F1A4-43E2-A23E-A891A125131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685783"/>
            <a:fld id="{761C1497-0606-451B-959D-ECEBFE0C1A08}" type="datetime1">
              <a:rPr lang="fr-CH" smtClean="0">
                <a:solidFill>
                  <a:prstClr val="black">
                    <a:tint val="75000"/>
                  </a:prstClr>
                </a:solidFill>
              </a:rPr>
              <a:pPr defTabSz="685783"/>
              <a:t>22.05.2023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04387C-F42F-4081-BD8F-30D0A41A1A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CH" sz="800" dirty="0" err="1"/>
              <a:t>Revisione</a:t>
            </a:r>
            <a:r>
              <a:rPr lang="fr-CH" sz="800" dirty="0"/>
              <a:t> dell </a:t>
            </a:r>
            <a:r>
              <a:rPr lang="fr-CH" sz="800" dirty="0" err="1"/>
              <a:t>diritto</a:t>
            </a:r>
            <a:r>
              <a:rPr lang="fr-CH" sz="800" dirty="0"/>
              <a:t> </a:t>
            </a:r>
            <a:r>
              <a:rPr lang="fr-CH" sz="800" dirty="0" err="1"/>
              <a:t>della</a:t>
            </a:r>
            <a:r>
              <a:rPr lang="fr-CH" sz="800" dirty="0"/>
              <a:t> </a:t>
            </a:r>
            <a:r>
              <a:rPr lang="fr-CH" sz="800" dirty="0" err="1"/>
              <a:t>società</a:t>
            </a:r>
            <a:r>
              <a:rPr lang="fr-CH" sz="800" dirty="0"/>
              <a:t> </a:t>
            </a:r>
            <a:r>
              <a:rPr lang="fr-CH" sz="800" dirty="0" err="1"/>
              <a:t>anonima</a:t>
            </a:r>
            <a:endParaRPr lang="fr-CH" sz="800" dirty="0"/>
          </a:p>
          <a:p>
            <a:pPr>
              <a:defRPr/>
            </a:pPr>
            <a:endParaRPr lang="fr-FR" altLang="fr-FR" sz="800" dirty="0"/>
          </a:p>
        </p:txBody>
      </p:sp>
      <p:pic>
        <p:nvPicPr>
          <p:cNvPr id="7" name="Image 6" descr="Une image contenant texte, Billet de banque, Espèces, argent&#10;&#10;Description générée automatiquement">
            <a:extLst>
              <a:ext uri="{FF2B5EF4-FFF2-40B4-BE49-F238E27FC236}">
                <a16:creationId xmlns:a16="http://schemas.microsoft.com/office/drawing/2014/main" id="{4D110DBC-5290-8D42-53DC-22C3C36732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843399" y="2375913"/>
            <a:ext cx="2278499" cy="342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725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D1398E-718B-48A4-83D8-D7A1008B1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Aspetti</a:t>
            </a:r>
            <a:r>
              <a:rPr lang="fr-CH" dirty="0"/>
              <a:t> </a:t>
            </a:r>
            <a:r>
              <a:rPr lang="fr-CH" dirty="0" err="1"/>
              <a:t>generali</a:t>
            </a:r>
            <a:r>
              <a:rPr lang="fr-CH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82814A-E8BB-4252-9411-49D9FE056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CH" b="0" dirty="0"/>
              <a:t>Monete estere ammesse dal Consiglio federale: EUR, USD, YEN, GBP</a:t>
            </a:r>
          </a:p>
          <a:p>
            <a:r>
              <a:rPr lang="it-CH" b="0" dirty="0"/>
              <a:t>Condizioni cumulative (CO 621 cpv. 2):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CH" b="0" dirty="0"/>
              <a:t>Moneta estera più importante per l’attività dell’impresa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0" dirty="0"/>
              <a:t>All’atto della costituzione il capitale deve corrispondere a un controvalore di almeno </a:t>
            </a:r>
            <a:r>
              <a:rPr lang="de-CH" b="0" dirty="0"/>
              <a:t>CHF 100’000</a:t>
            </a:r>
            <a:endParaRPr lang="it-CH" b="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it-CH" b="0" dirty="0"/>
              <a:t>Stessa moneta par la contabilità e la presentazione dei conti (con indicazione dei valori in moneta svizzera e dei corsi di conversione - CO 958d cpv. 3)</a:t>
            </a:r>
          </a:p>
          <a:p>
            <a:r>
              <a:rPr lang="it-CH" b="0" dirty="0"/>
              <a:t>Possibilità di optare per la moneta estera sia al momento della costituzione che successivamente (CO 621 cpv. 3)</a:t>
            </a:r>
          </a:p>
          <a:p>
            <a:pPr marL="457200" lvl="1" indent="0">
              <a:buNone/>
            </a:pPr>
            <a:endParaRPr lang="it-CH" b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618A2A-F0A1-4211-8DB6-CF23439D5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8DA5-C96D-44BB-9D0A-14A4BA387861}" type="datetime1">
              <a:rPr lang="fr-CH" smtClean="0"/>
              <a:t>22.05.2023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FC8A9F-5FAC-4240-B93D-70F99BFBA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 err="1"/>
              <a:t>Revisione</a:t>
            </a:r>
            <a:r>
              <a:rPr lang="fr-CH" dirty="0"/>
              <a:t> dell </a:t>
            </a:r>
            <a:r>
              <a:rPr lang="fr-CH" dirty="0" err="1"/>
              <a:t>diritto</a:t>
            </a:r>
            <a:r>
              <a:rPr lang="fr-CH" dirty="0"/>
              <a:t> </a:t>
            </a:r>
            <a:r>
              <a:rPr lang="fr-CH" dirty="0" err="1"/>
              <a:t>della</a:t>
            </a:r>
            <a:r>
              <a:rPr lang="fr-CH" dirty="0"/>
              <a:t> </a:t>
            </a:r>
            <a:r>
              <a:rPr lang="fr-CH" dirty="0" err="1"/>
              <a:t>società</a:t>
            </a:r>
            <a:r>
              <a:rPr lang="fr-CH" dirty="0"/>
              <a:t> </a:t>
            </a:r>
            <a:r>
              <a:rPr lang="fr-CH" dirty="0" err="1"/>
              <a:t>anonima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61899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C6DDA2-B31B-4E58-B27E-3D3FE32EA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Al </a:t>
            </a:r>
            <a:r>
              <a:rPr lang="fr-CH" dirty="0" err="1"/>
              <a:t>momento</a:t>
            </a:r>
            <a:r>
              <a:rPr lang="fr-CH" dirty="0"/>
              <a:t> </a:t>
            </a:r>
            <a:r>
              <a:rPr lang="fr-CH" dirty="0" err="1"/>
              <a:t>della</a:t>
            </a:r>
            <a:r>
              <a:rPr lang="fr-CH" dirty="0"/>
              <a:t> </a:t>
            </a:r>
            <a:r>
              <a:rPr lang="fr-CH" dirty="0" err="1"/>
              <a:t>costituzione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D24615-D440-46F1-A75F-FB5BD193C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CH" sz="3200" b="0" dirty="0"/>
              <a:t>All’</a:t>
            </a:r>
            <a:r>
              <a:rPr lang="it-CH" sz="3200" dirty="0"/>
              <a:t>atto della costituzione </a:t>
            </a:r>
            <a:r>
              <a:rPr lang="it-CH" sz="3200" b="0" dirty="0"/>
              <a:t>deve corrispondere a un controvalore di almeno 100’000 CHF (CO 621 cpv. 2)</a:t>
            </a:r>
          </a:p>
          <a:p>
            <a:r>
              <a:rPr lang="it-CH" sz="3200" b="0" dirty="0"/>
              <a:t>Atto pubblico deve indicare i corsi di conversione applicati (CO 629 cpv. 3)</a:t>
            </a:r>
          </a:p>
          <a:p>
            <a:pPr algn="just"/>
            <a:r>
              <a:rPr lang="it-CH" sz="3200" b="0" dirty="0"/>
              <a:t>Capitale può essere liberato tramite un versamento nella moneta in cui è espresso (estera o in CHF) o in una moneta liberamente convertibile (CO 633 cpv. 3)</a:t>
            </a:r>
          </a:p>
          <a:p>
            <a:pPr marL="0" indent="0">
              <a:buNone/>
            </a:pPr>
            <a:endParaRPr lang="fr-CH" b="0" dirty="0"/>
          </a:p>
          <a:p>
            <a:endParaRPr lang="fr-CH" b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1C8F32-46C8-4518-9600-654977BDB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8DA5-C96D-44BB-9D0A-14A4BA387861}" type="datetime1">
              <a:rPr lang="fr-CH" smtClean="0"/>
              <a:t>22.05.2023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00CE2B-A51F-4CDD-AD9A-12B4FEB0D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Revisione dell diritto della società anonima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689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790DFF-5CD0-489A-AB01-BB86D4DD1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Caso</a:t>
            </a:r>
            <a:r>
              <a:rPr lang="fr-CH" dirty="0"/>
              <a:t> pratico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6B1600-7420-4169-9497-6BF5219D0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b="0" dirty="0"/>
              <a:t>La società X è una filiale di un’azienda statunitense che produce articoli sportivi. Desidera convertire il suo capitale sociale di CHF 300’000 (30.000 azioni con un valore nominale di CHF 10) in dollari statunitensi.</a:t>
            </a:r>
          </a:p>
          <a:p>
            <a:endParaRPr lang="it-IT" sz="3200" b="0" dirty="0"/>
          </a:p>
          <a:p>
            <a:r>
              <a:rPr lang="it-IT" sz="3200" b="0" dirty="0"/>
              <a:t>2.1.2023: 1 CHF = USD 1,10051</a:t>
            </a:r>
            <a:endParaRPr lang="fr-CH" sz="3200" b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C68F98-46F6-4923-A3A7-0AB263CB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8DA5-C96D-44BB-9D0A-14A4BA387861}" type="datetime1">
              <a:rPr lang="fr-CH" smtClean="0"/>
              <a:t>22.05.2023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656D25-784A-4315-BAEA-0E09CB46E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Revisione dell diritto della società anonima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490996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9C53DA-444E-487B-8A0D-F2AB1AF9A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Cambio</a:t>
            </a:r>
            <a:r>
              <a:rPr lang="fr-CH" dirty="0"/>
              <a:t> </a:t>
            </a:r>
            <a:r>
              <a:rPr lang="fr-CH" dirty="0" err="1"/>
              <a:t>della</a:t>
            </a:r>
            <a:r>
              <a:rPr lang="fr-CH" dirty="0"/>
              <a:t> </a:t>
            </a:r>
            <a:r>
              <a:rPr lang="fr-CH" dirty="0" err="1"/>
              <a:t>moneta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4C38F4-CA43-458C-B32F-ED287795C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CH" sz="2800" b="0" dirty="0"/>
              <a:t>Cambio può avere effetto retrospettivo o prospettivo </a:t>
            </a:r>
          </a:p>
          <a:p>
            <a:r>
              <a:rPr lang="it-CH" sz="2800" b="0" dirty="0"/>
              <a:t>Nei due casi:</a:t>
            </a:r>
          </a:p>
          <a:p>
            <a:pPr lvl="1"/>
            <a:r>
              <a:rPr lang="it-CH" sz="2000" b="0" dirty="0"/>
              <a:t>Decisione dell’AG a </a:t>
            </a:r>
            <a:r>
              <a:rPr lang="it-CH" sz="2000" dirty="0"/>
              <a:t>maggioranza qualificata </a:t>
            </a:r>
            <a:r>
              <a:rPr lang="it-CH" sz="2000" b="0" dirty="0"/>
              <a:t>(CO 704 cpv. 1 n. 9) – </a:t>
            </a:r>
            <a:r>
              <a:rPr lang="it-CH" sz="2000" b="0" dirty="0" err="1"/>
              <a:t>ev</a:t>
            </a:r>
            <a:r>
              <a:rPr lang="it-CH" sz="2000" b="0" dirty="0"/>
              <a:t>. con un aumento/riduzione del capitale o un margine di variazione del capitale</a:t>
            </a:r>
          </a:p>
          <a:p>
            <a:pPr lvl="1"/>
            <a:r>
              <a:rPr lang="it-CH" sz="2000" b="0" dirty="0"/>
              <a:t>Documenti giustificativi (ORC 45b):</a:t>
            </a:r>
          </a:p>
          <a:p>
            <a:pPr lvl="2"/>
            <a:r>
              <a:rPr lang="it-CH" sz="2000" b="0" dirty="0"/>
              <a:t>Atto pubblico sulla deliberazione dell’AG</a:t>
            </a:r>
          </a:p>
          <a:p>
            <a:pPr lvl="2"/>
            <a:r>
              <a:rPr lang="it-CH" sz="2000" b="0" dirty="0"/>
              <a:t>Atto pubblico sulla deliberazione del </a:t>
            </a:r>
            <a:r>
              <a:rPr lang="it-CH" sz="2000" b="0" dirty="0" err="1"/>
              <a:t>CdA</a:t>
            </a:r>
            <a:r>
              <a:rPr lang="it-CH" sz="2000" b="0" dirty="0"/>
              <a:t> (con indicazione del tasso di cambio)</a:t>
            </a:r>
          </a:p>
          <a:p>
            <a:pPr lvl="2"/>
            <a:r>
              <a:rPr lang="it-CH" sz="2000" b="0" dirty="0"/>
              <a:t>Statuto modificato</a:t>
            </a: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98AAB2-AF54-43B3-91AE-C56ECDDDD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8DA5-C96D-44BB-9D0A-14A4BA387861}" type="datetime1">
              <a:rPr lang="fr-CH" smtClean="0"/>
              <a:t>22.05.2023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ED13A3-45A3-42B2-88A9-6EFE6EAAE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 err="1"/>
              <a:t>Revisione</a:t>
            </a:r>
            <a:r>
              <a:rPr lang="fr-CH" dirty="0"/>
              <a:t> dell </a:t>
            </a:r>
            <a:r>
              <a:rPr lang="fr-CH" dirty="0" err="1"/>
              <a:t>diritto</a:t>
            </a:r>
            <a:r>
              <a:rPr lang="fr-CH" dirty="0"/>
              <a:t> </a:t>
            </a:r>
            <a:r>
              <a:rPr lang="fr-CH" dirty="0" err="1"/>
              <a:t>della</a:t>
            </a:r>
            <a:r>
              <a:rPr lang="fr-CH" dirty="0"/>
              <a:t> </a:t>
            </a:r>
            <a:r>
              <a:rPr lang="fr-CH" dirty="0" err="1"/>
              <a:t>società</a:t>
            </a:r>
            <a:r>
              <a:rPr lang="fr-CH" dirty="0"/>
              <a:t> </a:t>
            </a:r>
            <a:r>
              <a:rPr lang="fr-CH" dirty="0" err="1"/>
              <a:t>anonima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842250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9C53DA-444E-487B-8A0D-F2AB1AF9A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Nel</a:t>
            </a:r>
            <a:r>
              <a:rPr lang="fr-CH" dirty="0"/>
              <a:t> nostro </a:t>
            </a:r>
            <a:r>
              <a:rPr lang="fr-CH" dirty="0" err="1"/>
              <a:t>caso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4C38F4-CA43-458C-B32F-ED287795C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CH" b="0" dirty="0"/>
              <a:t>Cambio retrospettivo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CH" b="0" dirty="0"/>
              <a:t>Iscrizione immediata nel registro di commercio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CH" b="0" dirty="0"/>
              <a:t>Capitale CHF 300’000 (30’000 azioni con un valore di CHF 10) = USD 330’153 (30’000 azioni con un valore di USD 11,0051)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CH" b="0" dirty="0" err="1"/>
              <a:t>CdA</a:t>
            </a:r>
            <a:r>
              <a:rPr lang="it-CH" b="0" dirty="0"/>
              <a:t>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it-CH" b="0" dirty="0"/>
              <a:t>Procede agli accertamenti necessari (</a:t>
            </a:r>
            <a:r>
              <a:rPr lang="it-CH" b="0" dirty="0" err="1"/>
              <a:t>ev</a:t>
            </a:r>
            <a:r>
              <a:rPr lang="it-CH" b="0" dirty="0"/>
              <a:t>. anche </a:t>
            </a:r>
            <a:r>
              <a:rPr lang="it-IT" b="0" dirty="0"/>
              <a:t>per quanto riguarda la riduzione del capitale)</a:t>
            </a:r>
            <a:endParaRPr lang="it-CH" b="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it-CH" b="0" dirty="0"/>
              <a:t>Modifica lo statuto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it-CH" b="0" dirty="0"/>
              <a:t>Notifica l’iscrizione al registro di commercio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CH" b="0" dirty="0"/>
              <a:t>Testo del iscrizione senza riduzione di capitale (</a:t>
            </a:r>
            <a:r>
              <a:rPr lang="it-CH" b="0" dirty="0" err="1"/>
              <a:t>Reprax</a:t>
            </a:r>
            <a:r>
              <a:rPr lang="it-CH" b="0" dirty="0"/>
              <a:t> 4/2022, p. 206): </a:t>
            </a:r>
          </a:p>
          <a:p>
            <a:pPr marL="914400" lvl="2" indent="0" algn="just">
              <a:buNone/>
            </a:pPr>
            <a:r>
              <a:rPr lang="it-CH" b="0" i="1" dirty="0"/>
              <a:t>«</a:t>
            </a:r>
            <a:r>
              <a:rPr lang="it-IT" b="0" i="1" dirty="0"/>
              <a:t>Statuti modificati: … (data). Nuovo capitale azionario: USD 330’153 [finora CHF 300 000]. Nuovo capitale azionario liberato: USD 330’153 [finora CHF 300 000]. Nuove azioni: 30’000 azioni nominative da USD 11,0051 [finora 10’000 azioni nominative da CHF 10].»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0" dirty="0"/>
              <a:t>Testo con riduzione di capitale</a:t>
            </a:r>
          </a:p>
          <a:p>
            <a:pPr marL="914400" lvl="2" indent="0" algn="just">
              <a:buNone/>
            </a:pPr>
            <a:r>
              <a:rPr lang="it-IT" b="0" i="1" dirty="0"/>
              <a:t>«Statuti modificati: … (data). Nuovo capitale azionario: USD 330’000 [finora CHF 300 000]. Nuovo capitale azionario liberato: USD 330’000 [finora CHF 300 000]. Nuove azioni: 30’000 azioni nominative da USD 11 [finora 10’000 azioni nominative da CHF 10]. Riduzione del capitale azionario da USD 300’153 a USD 300’000 con una riduzione del valore di USD 11,0051 a USD 11.»</a:t>
            </a:r>
            <a:endParaRPr lang="it-CH" b="0" dirty="0"/>
          </a:p>
          <a:p>
            <a:r>
              <a:rPr lang="it-CH" b="0" dirty="0"/>
              <a:t>Cambio prospettivo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CH" b="0" dirty="0" err="1"/>
              <a:t>CdA</a:t>
            </a:r>
            <a:r>
              <a:rPr lang="it-CH" b="0" dirty="0"/>
              <a:t> può procede agli accertamenti necessari solo dopo l’inizio del nuovo esercizio, modifica lo statuto e notifica l’iscrizione </a:t>
            </a:r>
          </a:p>
          <a:p>
            <a:endParaRPr lang="fr-CH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98AAB2-AF54-43B3-91AE-C56ECDDDD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B8DA5-C96D-44BB-9D0A-14A4BA387861}" type="datetime1">
              <a:rPr lang="fr-CH" smtClean="0"/>
              <a:t>22.05.2023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ED13A3-45A3-42B2-88A9-6EFE6EAAE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 err="1"/>
              <a:t>Revisione</a:t>
            </a:r>
            <a:r>
              <a:rPr lang="fr-CH" dirty="0"/>
              <a:t> dell </a:t>
            </a:r>
            <a:r>
              <a:rPr lang="fr-CH" dirty="0" err="1"/>
              <a:t>diritto</a:t>
            </a:r>
            <a:r>
              <a:rPr lang="fr-CH" dirty="0"/>
              <a:t> </a:t>
            </a:r>
            <a:r>
              <a:rPr lang="fr-CH" dirty="0" err="1"/>
              <a:t>della</a:t>
            </a:r>
            <a:r>
              <a:rPr lang="fr-CH" dirty="0"/>
              <a:t> </a:t>
            </a:r>
            <a:r>
              <a:rPr lang="fr-CH" dirty="0" err="1"/>
              <a:t>società</a:t>
            </a:r>
            <a:r>
              <a:rPr lang="fr-CH" dirty="0"/>
              <a:t> </a:t>
            </a:r>
            <a:r>
              <a:rPr lang="fr-CH" dirty="0" err="1"/>
              <a:t>anonima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83952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321529-97B7-4DC9-AD78-03B12E4582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 err="1"/>
              <a:t>Liberazione</a:t>
            </a:r>
            <a:r>
              <a:rPr lang="fr-CH" dirty="0"/>
              <a:t> </a:t>
            </a:r>
            <a:r>
              <a:rPr lang="fr-CH" dirty="0" err="1"/>
              <a:t>qualificata</a:t>
            </a:r>
            <a:endParaRPr lang="fr-CH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7A7206-F1A4-43E2-A23E-A891A125131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685783"/>
            <a:fld id="{761C1497-0606-451B-959D-ECEBFE0C1A08}" type="datetime1">
              <a:rPr lang="fr-CH" smtClean="0">
                <a:solidFill>
                  <a:prstClr val="black">
                    <a:tint val="75000"/>
                  </a:prstClr>
                </a:solidFill>
              </a:rPr>
              <a:pPr defTabSz="685783"/>
              <a:t>22.05.2023</a:t>
            </a:fld>
            <a:endParaRPr lang="fr-CH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 descr="Images vectorielles gratuites de Loger">
            <a:extLst>
              <a:ext uri="{FF2B5EF4-FFF2-40B4-BE49-F238E27FC236}">
                <a16:creationId xmlns:a16="http://schemas.microsoft.com/office/drawing/2014/main" id="{22DE1C1E-0108-4F4B-811C-CAD3798B4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6303" y="2894800"/>
            <a:ext cx="2965784" cy="192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BC18356F-5627-49F3-A325-E87088402C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7514" y="6477135"/>
            <a:ext cx="4115157" cy="31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076255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1281</Words>
  <Application>Microsoft Office PowerPoint</Application>
  <PresentationFormat>Grand écran</PresentationFormat>
  <Paragraphs>135</Paragraphs>
  <Slides>17</Slides>
  <Notes>17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17</vt:i4>
      </vt:variant>
    </vt:vector>
  </HeadingPairs>
  <TitlesOfParts>
    <vt:vector size="25" baseType="lpstr">
      <vt:lpstr>Arial</vt:lpstr>
      <vt:lpstr>Calibri</vt:lpstr>
      <vt:lpstr>Frutiger Neue</vt:lpstr>
      <vt:lpstr>Gellix</vt:lpstr>
      <vt:lpstr>Gellix SemiBold</vt:lpstr>
      <vt:lpstr>Wingdings</vt:lpstr>
      <vt:lpstr>1_Thème Office</vt:lpstr>
      <vt:lpstr>5_Thème Office</vt:lpstr>
      <vt:lpstr>Capitale azionario</vt:lpstr>
      <vt:lpstr>Il sistema non cambia</vt:lpstr>
      <vt:lpstr>Capitale azionario in moneta estera</vt:lpstr>
      <vt:lpstr>Aspetti generali </vt:lpstr>
      <vt:lpstr>Al momento della costituzione</vt:lpstr>
      <vt:lpstr>Caso pratico 1</vt:lpstr>
      <vt:lpstr>Cambio della moneta</vt:lpstr>
      <vt:lpstr>Nel nostro caso</vt:lpstr>
      <vt:lpstr>Liberazione qualificata</vt:lpstr>
      <vt:lpstr>Conferimenti in natura (CO 634)</vt:lpstr>
      <vt:lpstr>Compensazione di un credito (CO 634a)</vt:lpstr>
      <vt:lpstr>Trasparenza statutaria</vt:lpstr>
      <vt:lpstr>Caso pratico 2</vt:lpstr>
      <vt:lpstr>Soppressione delle disposizioni sulla (prevista) assunzione di beni</vt:lpstr>
      <vt:lpstr>Riserve legali</vt:lpstr>
      <vt:lpstr>Alcune novità</vt:lpstr>
      <vt:lpstr>Conclusione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Capital-actions  et structure du capital</dc:title>
  <dc:creator>CHABLOZ Isabelle</dc:creator>
  <cp:lastModifiedBy>CHABLOZ Isabelle</cp:lastModifiedBy>
  <cp:revision>78</cp:revision>
  <cp:lastPrinted>2023-03-09T13:18:03Z</cp:lastPrinted>
  <dcterms:created xsi:type="dcterms:W3CDTF">2023-01-16T14:41:28Z</dcterms:created>
  <dcterms:modified xsi:type="dcterms:W3CDTF">2023-05-22T07:28:42Z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