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diagrams/layout2.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9" r:id="rId2"/>
    <p:sldId id="260" r:id="rId3"/>
    <p:sldId id="262" r:id="rId4"/>
    <p:sldId id="261" r:id="rId5"/>
    <p:sldId id="263" r:id="rId6"/>
    <p:sldId id="264" r:id="rId7"/>
    <p:sldId id="265" r:id="rId8"/>
    <p:sldId id="267"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90" r:id="rId22"/>
    <p:sldId id="291" r:id="rId23"/>
    <p:sldId id="288" r:id="rId24"/>
    <p:sldId id="289" r:id="rId25"/>
    <p:sldId id="284" r:id="rId26"/>
    <p:sldId id="563" r:id="rId27"/>
    <p:sldId id="285" r:id="rId28"/>
    <p:sldId id="564" r:id="rId29"/>
    <p:sldId id="565" r:id="rId30"/>
    <p:sldId id="567" r:id="rId31"/>
    <p:sldId id="283" r:id="rId32"/>
    <p:sldId id="281" r:id="rId33"/>
    <p:sldId id="282" r:id="rId3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0">
          <p15:clr>
            <a:srgbClr val="A4A3A4"/>
          </p15:clr>
        </p15:guide>
        <p15:guide id="2" pos="5417">
          <p15:clr>
            <a:srgbClr val="A4A3A4"/>
          </p15:clr>
        </p15:guide>
        <p15:guide id="3" pos="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5"/>
    <p:restoredTop sz="94672"/>
  </p:normalViewPr>
  <p:slideViewPr>
    <p:cSldViewPr snapToGrid="0" snapToObjects="1">
      <p:cViewPr varScale="1">
        <p:scale>
          <a:sx n="99" d="100"/>
          <a:sy n="99" d="100"/>
        </p:scale>
        <p:origin x="168" y="928"/>
      </p:cViewPr>
      <p:guideLst>
        <p:guide orient="horz" pos="2250"/>
        <p:guide pos="5417"/>
        <p:guide pos="34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ED866-8FE8-4602-B147-92471EC50D55}" type="doc">
      <dgm:prSet loTypeId="urn:microsoft.com/office/officeart/2008/layout/LinedList" loCatId="list" qsTypeId="urn:microsoft.com/office/officeart/2005/8/quickstyle/simple3" qsCatId="simple" csTypeId="urn:microsoft.com/office/officeart/2005/8/colors/accent2_2" csCatId="accent2"/>
      <dgm:spPr/>
      <dgm:t>
        <a:bodyPr/>
        <a:lstStyle/>
        <a:p>
          <a:endParaRPr lang="en-US"/>
        </a:p>
      </dgm:t>
    </dgm:pt>
    <dgm:pt modelId="{1511BC52-99EE-4D0A-A955-B47A2F030EE9}">
      <dgm:prSet/>
      <dgm:spPr/>
      <dgm:t>
        <a:bodyPr/>
        <a:lstStyle/>
        <a:p>
          <a:r>
            <a:rPr lang="fr-FR" dirty="0"/>
            <a:t>Objectifs de la révision</a:t>
          </a:r>
          <a:endParaRPr lang="en-US" dirty="0"/>
        </a:p>
      </dgm:t>
    </dgm:pt>
    <dgm:pt modelId="{C8CD4613-32F9-4145-9243-1AA5AD0CCD21}" type="parTrans" cxnId="{D83CF2F0-293A-4884-8B2E-95A0A42FEABB}">
      <dgm:prSet/>
      <dgm:spPr/>
      <dgm:t>
        <a:bodyPr/>
        <a:lstStyle/>
        <a:p>
          <a:endParaRPr lang="en-US"/>
        </a:p>
      </dgm:t>
    </dgm:pt>
    <dgm:pt modelId="{65CEBB70-35CB-4F26-92E6-06B10B4BDE3E}" type="sibTrans" cxnId="{D83CF2F0-293A-4884-8B2E-95A0A42FEABB}">
      <dgm:prSet/>
      <dgm:spPr/>
      <dgm:t>
        <a:bodyPr/>
        <a:lstStyle/>
        <a:p>
          <a:endParaRPr lang="en-US"/>
        </a:p>
      </dgm:t>
    </dgm:pt>
    <dgm:pt modelId="{4429F7EF-CFED-4E08-A250-D33DA427050A}">
      <dgm:prSet/>
      <dgm:spPr/>
      <dgm:t>
        <a:bodyPr/>
        <a:lstStyle/>
        <a:p>
          <a:r>
            <a:rPr lang="fr-FR" dirty="0"/>
            <a:t>Traits saillants de la révision</a:t>
          </a:r>
          <a:endParaRPr lang="en-US" dirty="0"/>
        </a:p>
      </dgm:t>
    </dgm:pt>
    <dgm:pt modelId="{F4431A40-19FB-4704-A881-3784EFEC6881}" type="parTrans" cxnId="{3DFE54F4-42B4-4CB3-BAB3-76DFC42A6C56}">
      <dgm:prSet/>
      <dgm:spPr/>
      <dgm:t>
        <a:bodyPr/>
        <a:lstStyle/>
        <a:p>
          <a:endParaRPr lang="en-US"/>
        </a:p>
      </dgm:t>
    </dgm:pt>
    <dgm:pt modelId="{5354903D-32A5-4E3E-B822-658F58F5C31F}" type="sibTrans" cxnId="{3DFE54F4-42B4-4CB3-BAB3-76DFC42A6C56}">
      <dgm:prSet/>
      <dgm:spPr/>
      <dgm:t>
        <a:bodyPr/>
        <a:lstStyle/>
        <a:p>
          <a:endParaRPr lang="en-US"/>
        </a:p>
      </dgm:t>
    </dgm:pt>
    <dgm:pt modelId="{C32C8BF7-134E-4081-9610-B9D2B8E033FC}">
      <dgm:prSet/>
      <dgm:spPr/>
      <dgm:t>
        <a:bodyPr/>
        <a:lstStyle/>
        <a:p>
          <a:r>
            <a:rPr lang="fr-FR"/>
            <a:t>Notion de crise en droit des sociétés</a:t>
          </a:r>
          <a:endParaRPr lang="en-US"/>
        </a:p>
      </dgm:t>
    </dgm:pt>
    <dgm:pt modelId="{3D26F5B1-C6F9-4EF1-9AB2-2B475C115E2D}" type="parTrans" cxnId="{4F0EAE01-6C91-4869-B7E1-601A175E8BA7}">
      <dgm:prSet/>
      <dgm:spPr/>
      <dgm:t>
        <a:bodyPr/>
        <a:lstStyle/>
        <a:p>
          <a:endParaRPr lang="en-US"/>
        </a:p>
      </dgm:t>
    </dgm:pt>
    <dgm:pt modelId="{2BD29508-FCB5-4833-9E6A-99EF40473843}" type="sibTrans" cxnId="{4F0EAE01-6C91-4869-B7E1-601A175E8BA7}">
      <dgm:prSet/>
      <dgm:spPr/>
      <dgm:t>
        <a:bodyPr/>
        <a:lstStyle/>
        <a:p>
          <a:endParaRPr lang="en-US"/>
        </a:p>
      </dgm:t>
    </dgm:pt>
    <dgm:pt modelId="{ACA4DF83-6337-4FFB-B4B5-768B4DB386DB}">
      <dgm:prSet/>
      <dgm:spPr/>
      <dgm:t>
        <a:bodyPr/>
        <a:lstStyle/>
        <a:p>
          <a:r>
            <a:rPr lang="fr-FR"/>
            <a:t>Systèmes d’alarme</a:t>
          </a:r>
          <a:endParaRPr lang="en-US"/>
        </a:p>
      </dgm:t>
    </dgm:pt>
    <dgm:pt modelId="{72FC21F3-D778-4D6A-B87C-74491DEC03F7}" type="parTrans" cxnId="{0811B99A-CC8C-4BFB-9606-6388B2EAB30C}">
      <dgm:prSet/>
      <dgm:spPr/>
      <dgm:t>
        <a:bodyPr/>
        <a:lstStyle/>
        <a:p>
          <a:endParaRPr lang="en-US"/>
        </a:p>
      </dgm:t>
    </dgm:pt>
    <dgm:pt modelId="{AE525CF9-B1EE-49F6-A1CF-904E45D87695}" type="sibTrans" cxnId="{0811B99A-CC8C-4BFB-9606-6388B2EAB30C}">
      <dgm:prSet/>
      <dgm:spPr/>
      <dgm:t>
        <a:bodyPr/>
        <a:lstStyle/>
        <a:p>
          <a:endParaRPr lang="en-US"/>
        </a:p>
      </dgm:t>
    </dgm:pt>
    <dgm:pt modelId="{0FD2A902-8AC5-4ED3-A8D0-2CA8F28AB9A1}">
      <dgm:prSet/>
      <dgm:spPr/>
      <dgm:t>
        <a:bodyPr/>
        <a:lstStyle/>
        <a:p>
          <a:r>
            <a:rPr lang="fr-FR"/>
            <a:t>Menace d’insolvabilité (art. 725 CO)</a:t>
          </a:r>
          <a:endParaRPr lang="en-US"/>
        </a:p>
      </dgm:t>
    </dgm:pt>
    <dgm:pt modelId="{178C8585-9BCD-4C0F-8399-FC1A18DABB74}" type="parTrans" cxnId="{70F8B708-88D9-4CCD-812C-C8261CE88B11}">
      <dgm:prSet/>
      <dgm:spPr/>
      <dgm:t>
        <a:bodyPr/>
        <a:lstStyle/>
        <a:p>
          <a:endParaRPr lang="en-US"/>
        </a:p>
      </dgm:t>
    </dgm:pt>
    <dgm:pt modelId="{FADF4109-9B11-4286-A2A3-3B52833BC1AB}" type="sibTrans" cxnId="{70F8B708-88D9-4CCD-812C-C8261CE88B11}">
      <dgm:prSet/>
      <dgm:spPr/>
      <dgm:t>
        <a:bodyPr/>
        <a:lstStyle/>
        <a:p>
          <a:endParaRPr lang="en-US"/>
        </a:p>
      </dgm:t>
    </dgm:pt>
    <dgm:pt modelId="{3D21EBA3-20B5-4843-BA2B-805B1A5BEF9A}">
      <dgm:prSet/>
      <dgm:spPr/>
      <dgm:t>
        <a:bodyPr/>
        <a:lstStyle/>
        <a:p>
          <a:r>
            <a:rPr lang="fr-FR" dirty="0"/>
            <a:t>Devoir de contrôle et de planification du CA</a:t>
          </a:r>
          <a:endParaRPr lang="en-US" dirty="0"/>
        </a:p>
      </dgm:t>
    </dgm:pt>
    <dgm:pt modelId="{96CF9E96-6A17-4075-8EFD-79A11F76D6B2}" type="parTrans" cxnId="{C4A55CFD-997C-4C9D-8104-5A228419C10A}">
      <dgm:prSet/>
      <dgm:spPr/>
      <dgm:t>
        <a:bodyPr/>
        <a:lstStyle/>
        <a:p>
          <a:endParaRPr lang="en-US"/>
        </a:p>
      </dgm:t>
    </dgm:pt>
    <dgm:pt modelId="{65324269-87EF-4AE5-AD8E-7978B5ADB798}" type="sibTrans" cxnId="{C4A55CFD-997C-4C9D-8104-5A228419C10A}">
      <dgm:prSet/>
      <dgm:spPr/>
      <dgm:t>
        <a:bodyPr/>
        <a:lstStyle/>
        <a:p>
          <a:endParaRPr lang="en-US"/>
        </a:p>
      </dgm:t>
    </dgm:pt>
    <dgm:pt modelId="{2ECD5AFA-72FA-4E5F-8F34-33949B4B020E}">
      <dgm:prSet/>
      <dgm:spPr/>
      <dgm:t>
        <a:bodyPr/>
        <a:lstStyle/>
        <a:p>
          <a:r>
            <a:rPr lang="fr-FR"/>
            <a:t>Instruments de surveillance</a:t>
          </a:r>
          <a:endParaRPr lang="en-US"/>
        </a:p>
      </dgm:t>
    </dgm:pt>
    <dgm:pt modelId="{7AD45B5B-7389-40A8-A137-17E732F3D02D}" type="parTrans" cxnId="{2B683300-597F-4BE0-968C-9E98770CB5EF}">
      <dgm:prSet/>
      <dgm:spPr/>
      <dgm:t>
        <a:bodyPr/>
        <a:lstStyle/>
        <a:p>
          <a:endParaRPr lang="en-US"/>
        </a:p>
      </dgm:t>
    </dgm:pt>
    <dgm:pt modelId="{D188091C-4AA0-494E-BC07-D75920B7E1AD}" type="sibTrans" cxnId="{2B683300-597F-4BE0-968C-9E98770CB5EF}">
      <dgm:prSet/>
      <dgm:spPr/>
      <dgm:t>
        <a:bodyPr/>
        <a:lstStyle/>
        <a:p>
          <a:endParaRPr lang="en-US"/>
        </a:p>
      </dgm:t>
    </dgm:pt>
    <dgm:pt modelId="{14961C02-212A-4764-B496-C2A7344DF36F}">
      <dgm:prSet/>
      <dgm:spPr/>
      <dgm:t>
        <a:bodyPr/>
        <a:lstStyle/>
        <a:p>
          <a:r>
            <a:rPr lang="fr-FR"/>
            <a:t>Notion d’insolvabilité</a:t>
          </a:r>
          <a:endParaRPr lang="en-US"/>
        </a:p>
      </dgm:t>
    </dgm:pt>
    <dgm:pt modelId="{03AAC0A3-9A76-4387-BC05-4B91662E9DFA}" type="parTrans" cxnId="{C66C7600-EB23-4344-ACEE-400C7B2AE321}">
      <dgm:prSet/>
      <dgm:spPr/>
      <dgm:t>
        <a:bodyPr/>
        <a:lstStyle/>
        <a:p>
          <a:endParaRPr lang="en-US"/>
        </a:p>
      </dgm:t>
    </dgm:pt>
    <dgm:pt modelId="{54776A42-7A8F-4D66-B147-91328B95CAE9}" type="sibTrans" cxnId="{C66C7600-EB23-4344-ACEE-400C7B2AE321}">
      <dgm:prSet/>
      <dgm:spPr/>
      <dgm:t>
        <a:bodyPr/>
        <a:lstStyle/>
        <a:p>
          <a:endParaRPr lang="en-US"/>
        </a:p>
      </dgm:t>
    </dgm:pt>
    <dgm:pt modelId="{374F71A2-E2A2-4906-B23E-20C95EAD8C90}">
      <dgm:prSet/>
      <dgm:spPr/>
      <dgm:t>
        <a:bodyPr/>
        <a:lstStyle/>
        <a:p>
          <a:r>
            <a:rPr lang="fr-FR"/>
            <a:t>Appréciation de la menace</a:t>
          </a:r>
          <a:endParaRPr lang="en-US"/>
        </a:p>
      </dgm:t>
    </dgm:pt>
    <dgm:pt modelId="{4B20F675-A102-4302-A628-D7199D9AF484}" type="parTrans" cxnId="{1EBE679E-9F2E-435F-88C2-BB5BD316E934}">
      <dgm:prSet/>
      <dgm:spPr/>
      <dgm:t>
        <a:bodyPr/>
        <a:lstStyle/>
        <a:p>
          <a:endParaRPr lang="en-US"/>
        </a:p>
      </dgm:t>
    </dgm:pt>
    <dgm:pt modelId="{9707E1F0-3504-480D-93C0-ACB3BD8AC317}" type="sibTrans" cxnId="{1EBE679E-9F2E-435F-88C2-BB5BD316E934}">
      <dgm:prSet/>
      <dgm:spPr/>
      <dgm:t>
        <a:bodyPr/>
        <a:lstStyle/>
        <a:p>
          <a:endParaRPr lang="en-US"/>
        </a:p>
      </dgm:t>
    </dgm:pt>
    <dgm:pt modelId="{CBA2DE24-7813-409E-9750-0D004D5B5446}">
      <dgm:prSet/>
      <dgm:spPr/>
      <dgm:t>
        <a:bodyPr/>
        <a:lstStyle/>
        <a:p>
          <a:r>
            <a:rPr lang="fr-FR"/>
            <a:t>Mesures abandonnées/à entreprendre/judiciaires</a:t>
          </a:r>
          <a:endParaRPr lang="en-US"/>
        </a:p>
      </dgm:t>
    </dgm:pt>
    <dgm:pt modelId="{6481CF53-D5CB-4E9F-B4BE-B16E22D78C1B}" type="parTrans" cxnId="{BB8E0B8A-B6F8-421D-B619-F63266D39EB3}">
      <dgm:prSet/>
      <dgm:spPr/>
      <dgm:t>
        <a:bodyPr/>
        <a:lstStyle/>
        <a:p>
          <a:endParaRPr lang="en-US"/>
        </a:p>
      </dgm:t>
    </dgm:pt>
    <dgm:pt modelId="{2285B5AB-371C-4ED6-8305-0B0FB1DC4034}" type="sibTrans" cxnId="{BB8E0B8A-B6F8-421D-B619-F63266D39EB3}">
      <dgm:prSet/>
      <dgm:spPr/>
      <dgm:t>
        <a:bodyPr/>
        <a:lstStyle/>
        <a:p>
          <a:endParaRPr lang="en-US"/>
        </a:p>
      </dgm:t>
    </dgm:pt>
    <dgm:pt modelId="{829C8BE9-1B0F-4C00-9AA7-3786684B61E1}">
      <dgm:prSet/>
      <dgm:spPr/>
      <dgm:t>
        <a:bodyPr/>
        <a:lstStyle/>
        <a:p>
          <a:r>
            <a:rPr lang="fr-FR"/>
            <a:t>Perte de capital (art. 725a al 1 CO)</a:t>
          </a:r>
          <a:endParaRPr lang="en-US"/>
        </a:p>
      </dgm:t>
    </dgm:pt>
    <dgm:pt modelId="{DFB6D145-63A9-4DC9-9247-FEBEE19B8800}" type="parTrans" cxnId="{5B4604C1-9B2D-4C9B-86D7-4F3B1B022BB4}">
      <dgm:prSet/>
      <dgm:spPr/>
      <dgm:t>
        <a:bodyPr/>
        <a:lstStyle/>
        <a:p>
          <a:endParaRPr lang="en-US"/>
        </a:p>
      </dgm:t>
    </dgm:pt>
    <dgm:pt modelId="{8567FB74-97EF-4D1F-A773-B73C2FF30C23}" type="sibTrans" cxnId="{5B4604C1-9B2D-4C9B-86D7-4F3B1B022BB4}">
      <dgm:prSet/>
      <dgm:spPr/>
      <dgm:t>
        <a:bodyPr/>
        <a:lstStyle/>
        <a:p>
          <a:endParaRPr lang="en-US"/>
        </a:p>
      </dgm:t>
    </dgm:pt>
    <dgm:pt modelId="{20E22092-EC19-4FED-B273-8B28EEF60F7F}">
      <dgm:prSet/>
      <dgm:spPr/>
      <dgm:t>
        <a:bodyPr/>
        <a:lstStyle/>
        <a:p>
          <a:r>
            <a:rPr lang="fr-FR"/>
            <a:t>Calcul de la perte de capital</a:t>
          </a:r>
          <a:endParaRPr lang="en-US"/>
        </a:p>
      </dgm:t>
    </dgm:pt>
    <dgm:pt modelId="{884BAA58-545A-4D0C-9A97-97D1B4B3ACEF}" type="parTrans" cxnId="{471FF760-F344-4A0C-80E6-1B93A51A77F4}">
      <dgm:prSet/>
      <dgm:spPr/>
      <dgm:t>
        <a:bodyPr/>
        <a:lstStyle/>
        <a:p>
          <a:endParaRPr lang="en-US"/>
        </a:p>
      </dgm:t>
    </dgm:pt>
    <dgm:pt modelId="{8ED26221-7A0C-46A0-934A-0AD5B27AB562}" type="sibTrans" cxnId="{471FF760-F344-4A0C-80E6-1B93A51A77F4}">
      <dgm:prSet/>
      <dgm:spPr/>
      <dgm:t>
        <a:bodyPr/>
        <a:lstStyle/>
        <a:p>
          <a:endParaRPr lang="en-US"/>
        </a:p>
      </dgm:t>
    </dgm:pt>
    <dgm:pt modelId="{3CADEAF7-8E93-4CD5-BAEE-E98526A4CD9F}">
      <dgm:prSet/>
      <dgm:spPr/>
      <dgm:t>
        <a:bodyPr/>
        <a:lstStyle/>
        <a:p>
          <a:r>
            <a:rPr lang="fr-FR"/>
            <a:t>Désignation d’un réviseur (</a:t>
          </a:r>
          <a:r>
            <a:rPr lang="fr-FR" i="1"/>
            <a:t>opting out</a:t>
          </a:r>
          <a:r>
            <a:rPr lang="fr-FR"/>
            <a:t>)</a:t>
          </a:r>
          <a:endParaRPr lang="en-US"/>
        </a:p>
      </dgm:t>
    </dgm:pt>
    <dgm:pt modelId="{EE2EAE47-D2EE-470A-9579-26E3A98DB6E3}" type="parTrans" cxnId="{7120C204-733B-4192-82A9-98CF864D657C}">
      <dgm:prSet/>
      <dgm:spPr/>
      <dgm:t>
        <a:bodyPr/>
        <a:lstStyle/>
        <a:p>
          <a:endParaRPr lang="en-US"/>
        </a:p>
      </dgm:t>
    </dgm:pt>
    <dgm:pt modelId="{F8FE5C49-9CB2-414A-BA10-8A9D089C382A}" type="sibTrans" cxnId="{7120C204-733B-4192-82A9-98CF864D657C}">
      <dgm:prSet/>
      <dgm:spPr/>
      <dgm:t>
        <a:bodyPr/>
        <a:lstStyle/>
        <a:p>
          <a:endParaRPr lang="en-US"/>
        </a:p>
      </dgm:t>
    </dgm:pt>
    <dgm:pt modelId="{05EC6462-A64F-4798-9095-352965084BEB}">
      <dgm:prSet/>
      <dgm:spPr/>
      <dgm:t>
        <a:bodyPr/>
        <a:lstStyle/>
        <a:p>
          <a:r>
            <a:rPr lang="fr-FR"/>
            <a:t>Mesures propres à mettre un terme à la perte et autres mesures d’assainissement</a:t>
          </a:r>
          <a:endParaRPr lang="en-US"/>
        </a:p>
      </dgm:t>
    </dgm:pt>
    <dgm:pt modelId="{4A876B1F-EEDD-4F54-8E58-EC771372453D}" type="parTrans" cxnId="{11F8757D-6FE6-448B-B7F7-FCCCC3D4B3D8}">
      <dgm:prSet/>
      <dgm:spPr/>
      <dgm:t>
        <a:bodyPr/>
        <a:lstStyle/>
        <a:p>
          <a:endParaRPr lang="en-US"/>
        </a:p>
      </dgm:t>
    </dgm:pt>
    <dgm:pt modelId="{26B17F12-BFE0-4F4C-96C0-DF03C8DA47E8}" type="sibTrans" cxnId="{11F8757D-6FE6-448B-B7F7-FCCCC3D4B3D8}">
      <dgm:prSet/>
      <dgm:spPr/>
      <dgm:t>
        <a:bodyPr/>
        <a:lstStyle/>
        <a:p>
          <a:endParaRPr lang="en-US"/>
        </a:p>
      </dgm:t>
    </dgm:pt>
    <dgm:pt modelId="{3280FE5F-7551-4629-B6BD-6E7FE83754D6}">
      <dgm:prSet/>
      <dgm:spPr/>
      <dgm:t>
        <a:bodyPr/>
        <a:lstStyle/>
        <a:p>
          <a:r>
            <a:rPr lang="fr-FR"/>
            <a:t>Notion de surendettement (art. 725b al. 1 CO)</a:t>
          </a:r>
          <a:endParaRPr lang="en-US"/>
        </a:p>
      </dgm:t>
    </dgm:pt>
    <dgm:pt modelId="{FEA37325-ED56-415E-913F-0279CBE8A8E3}" type="parTrans" cxnId="{3F3EA04B-9205-46F7-A2E2-F8A4495EBF1D}">
      <dgm:prSet/>
      <dgm:spPr/>
      <dgm:t>
        <a:bodyPr/>
        <a:lstStyle/>
        <a:p>
          <a:endParaRPr lang="en-US"/>
        </a:p>
      </dgm:t>
    </dgm:pt>
    <dgm:pt modelId="{BDD64200-F963-4C42-BEB1-6AE18EAB6DFB}" type="sibTrans" cxnId="{3F3EA04B-9205-46F7-A2E2-F8A4495EBF1D}">
      <dgm:prSet/>
      <dgm:spPr/>
      <dgm:t>
        <a:bodyPr/>
        <a:lstStyle/>
        <a:p>
          <a:endParaRPr lang="en-US"/>
        </a:p>
      </dgm:t>
    </dgm:pt>
    <dgm:pt modelId="{A77141A3-B38B-43B5-A810-C7402B464FEA}">
      <dgm:prSet/>
      <dgm:spPr/>
      <dgm:t>
        <a:bodyPr/>
        <a:lstStyle/>
        <a:p>
          <a:r>
            <a:rPr lang="fr-FR" dirty="0"/>
            <a:t>Calcul du surendettement</a:t>
          </a:r>
          <a:endParaRPr lang="en-US" dirty="0"/>
        </a:p>
      </dgm:t>
    </dgm:pt>
    <dgm:pt modelId="{551E9D04-CB60-40AF-B918-E1F341FDD808}" type="parTrans" cxnId="{A5143319-2EE6-4F3D-B298-4DFAACA5E788}">
      <dgm:prSet/>
      <dgm:spPr/>
      <dgm:t>
        <a:bodyPr/>
        <a:lstStyle/>
        <a:p>
          <a:endParaRPr lang="en-US"/>
        </a:p>
      </dgm:t>
    </dgm:pt>
    <dgm:pt modelId="{540C8C70-ADD3-456A-8393-EAC62CD72A47}" type="sibTrans" cxnId="{A5143319-2EE6-4F3D-B298-4DFAACA5E788}">
      <dgm:prSet/>
      <dgm:spPr/>
      <dgm:t>
        <a:bodyPr/>
        <a:lstStyle/>
        <a:p>
          <a:endParaRPr lang="en-US"/>
        </a:p>
      </dgm:t>
    </dgm:pt>
    <dgm:pt modelId="{94B00948-C150-449C-BF3A-E7D9ED1FD1D8}">
      <dgm:prSet/>
      <dgm:spPr/>
      <dgm:t>
        <a:bodyPr/>
        <a:lstStyle/>
        <a:p>
          <a:r>
            <a:rPr lang="fr-FR"/>
            <a:t>Signaux d’alarme</a:t>
          </a:r>
          <a:endParaRPr lang="en-US"/>
        </a:p>
      </dgm:t>
    </dgm:pt>
    <dgm:pt modelId="{D49FEDED-1810-4B7A-9943-83CFA0FDE06B}" type="parTrans" cxnId="{49C3E61B-7B4B-4367-8C40-6B26A1533DA6}">
      <dgm:prSet/>
      <dgm:spPr/>
      <dgm:t>
        <a:bodyPr/>
        <a:lstStyle/>
        <a:p>
          <a:endParaRPr lang="en-US"/>
        </a:p>
      </dgm:t>
    </dgm:pt>
    <dgm:pt modelId="{CF3468F4-7BC9-4108-9D38-8EC0A75F2A70}" type="sibTrans" cxnId="{49C3E61B-7B4B-4367-8C40-6B26A1533DA6}">
      <dgm:prSet/>
      <dgm:spPr/>
      <dgm:t>
        <a:bodyPr/>
        <a:lstStyle/>
        <a:p>
          <a:endParaRPr lang="en-US"/>
        </a:p>
      </dgm:t>
    </dgm:pt>
    <dgm:pt modelId="{1B64A345-8546-4093-9F03-9B2B3DDC8340}">
      <dgm:prSet/>
      <dgm:spPr/>
      <dgm:t>
        <a:bodyPr/>
        <a:lstStyle/>
        <a:p>
          <a:r>
            <a:rPr lang="fr-FR"/>
            <a:t>Comptes intermédiaires</a:t>
          </a:r>
          <a:endParaRPr lang="en-US"/>
        </a:p>
      </dgm:t>
    </dgm:pt>
    <dgm:pt modelId="{B7ED0CC3-247E-46D1-BD85-0B8BEFF7A3A2}" type="parTrans" cxnId="{2CD75754-6FB9-44EA-BD78-08270D7E6BE1}">
      <dgm:prSet/>
      <dgm:spPr/>
      <dgm:t>
        <a:bodyPr/>
        <a:lstStyle/>
        <a:p>
          <a:endParaRPr lang="en-US"/>
        </a:p>
      </dgm:t>
    </dgm:pt>
    <dgm:pt modelId="{C1403177-B6D2-462D-BBC9-37FAD795F002}" type="sibTrans" cxnId="{2CD75754-6FB9-44EA-BD78-08270D7E6BE1}">
      <dgm:prSet/>
      <dgm:spPr/>
      <dgm:t>
        <a:bodyPr/>
        <a:lstStyle/>
        <a:p>
          <a:endParaRPr lang="en-US"/>
        </a:p>
      </dgm:t>
    </dgm:pt>
    <dgm:pt modelId="{39FC4F21-B6E0-4AF3-A0EA-2E160F682D75}">
      <dgm:prSet/>
      <dgm:spPr/>
      <dgm:t>
        <a:bodyPr/>
        <a:lstStyle/>
        <a:p>
          <a:r>
            <a:rPr lang="fr-FR"/>
            <a:t>Avis au juge</a:t>
          </a:r>
          <a:endParaRPr lang="en-US"/>
        </a:p>
      </dgm:t>
    </dgm:pt>
    <dgm:pt modelId="{4655F26E-0BAD-4D36-A8EF-154243DDCEC4}" type="parTrans" cxnId="{9B060479-EDDB-45AD-A3C6-ABD04B1385CD}">
      <dgm:prSet/>
      <dgm:spPr/>
      <dgm:t>
        <a:bodyPr/>
        <a:lstStyle/>
        <a:p>
          <a:endParaRPr lang="en-US"/>
        </a:p>
      </dgm:t>
    </dgm:pt>
    <dgm:pt modelId="{C498D81D-2488-4EA5-9AF4-A0E0EF90468D}" type="sibTrans" cxnId="{9B060479-EDDB-45AD-A3C6-ABD04B1385CD}">
      <dgm:prSet/>
      <dgm:spPr/>
      <dgm:t>
        <a:bodyPr/>
        <a:lstStyle/>
        <a:p>
          <a:endParaRPr lang="en-US"/>
        </a:p>
      </dgm:t>
    </dgm:pt>
    <dgm:pt modelId="{8FED7D35-C5B2-4CD5-8D2F-6FBA9947547E}">
      <dgm:prSet/>
      <dgm:spPr/>
      <dgm:t>
        <a:bodyPr/>
        <a:lstStyle/>
        <a:p>
          <a:r>
            <a:rPr lang="fr-FR"/>
            <a:t>Postposition</a:t>
          </a:r>
          <a:endParaRPr lang="en-US"/>
        </a:p>
      </dgm:t>
    </dgm:pt>
    <dgm:pt modelId="{BB323AA1-50E4-4137-A2BD-F4B5DCA864E0}" type="parTrans" cxnId="{BECCBFA3-1BF8-421B-AE4C-43B7C7F28B39}">
      <dgm:prSet/>
      <dgm:spPr/>
      <dgm:t>
        <a:bodyPr/>
        <a:lstStyle/>
        <a:p>
          <a:endParaRPr lang="en-US"/>
        </a:p>
      </dgm:t>
    </dgm:pt>
    <dgm:pt modelId="{F0177DA7-B3F6-4914-AA77-989CDD9BF9E6}" type="sibTrans" cxnId="{BECCBFA3-1BF8-421B-AE4C-43B7C7F28B39}">
      <dgm:prSet/>
      <dgm:spPr/>
      <dgm:t>
        <a:bodyPr/>
        <a:lstStyle/>
        <a:p>
          <a:endParaRPr lang="en-US"/>
        </a:p>
      </dgm:t>
    </dgm:pt>
    <dgm:pt modelId="{70F74E4F-9F82-40D8-8604-7CACE479AE7A}">
      <dgm:prSet/>
      <dgm:spPr/>
      <dgm:t>
        <a:bodyPr/>
        <a:lstStyle/>
        <a:p>
          <a:r>
            <a:rPr lang="fr-FR"/>
            <a:t>Délai de grâce</a:t>
          </a:r>
          <a:endParaRPr lang="en-US"/>
        </a:p>
      </dgm:t>
    </dgm:pt>
    <dgm:pt modelId="{B7A80D13-06E8-4C55-87AF-BA38AD9D7F48}" type="parTrans" cxnId="{2BA1064A-CE6D-443E-9752-DE49F210876C}">
      <dgm:prSet/>
      <dgm:spPr/>
      <dgm:t>
        <a:bodyPr/>
        <a:lstStyle/>
        <a:p>
          <a:endParaRPr lang="en-US"/>
        </a:p>
      </dgm:t>
    </dgm:pt>
    <dgm:pt modelId="{30459409-E925-4A43-9319-7B666237C85D}" type="sibTrans" cxnId="{2BA1064A-CE6D-443E-9752-DE49F210876C}">
      <dgm:prSet/>
      <dgm:spPr/>
      <dgm:t>
        <a:bodyPr/>
        <a:lstStyle/>
        <a:p>
          <a:endParaRPr lang="en-US"/>
        </a:p>
      </dgm:t>
    </dgm:pt>
    <dgm:pt modelId="{E9546AB7-6D34-4DC2-A9D2-D3B8E8974C59}">
      <dgm:prSet/>
      <dgm:spPr/>
      <dgm:t>
        <a:bodyPr/>
        <a:lstStyle/>
        <a:p>
          <a:r>
            <a:rPr lang="fr-FR"/>
            <a:t>Sursis provisoire</a:t>
          </a:r>
          <a:endParaRPr lang="en-US"/>
        </a:p>
      </dgm:t>
    </dgm:pt>
    <dgm:pt modelId="{BE804F1C-6A10-4A35-9143-1CED7D9AC879}" type="parTrans" cxnId="{2275FDF0-008C-41F2-97BD-64D41C5AB9AF}">
      <dgm:prSet/>
      <dgm:spPr/>
      <dgm:t>
        <a:bodyPr/>
        <a:lstStyle/>
        <a:p>
          <a:endParaRPr lang="en-US"/>
        </a:p>
      </dgm:t>
    </dgm:pt>
    <dgm:pt modelId="{FCCEAB2A-3C2B-40C1-8F70-3C778B2576EC}" type="sibTrans" cxnId="{2275FDF0-008C-41F2-97BD-64D41C5AB9AF}">
      <dgm:prSet/>
      <dgm:spPr/>
      <dgm:t>
        <a:bodyPr/>
        <a:lstStyle/>
        <a:p>
          <a:endParaRPr lang="en-US"/>
        </a:p>
      </dgm:t>
    </dgm:pt>
    <dgm:pt modelId="{9AF857CC-5EBD-4DE0-B082-E36B75FF15D7}">
      <dgm:prSet/>
      <dgm:spPr/>
      <dgm:t>
        <a:bodyPr/>
        <a:lstStyle/>
        <a:p>
          <a:r>
            <a:rPr lang="fr-FR"/>
            <a:t>Synthèse </a:t>
          </a:r>
          <a:endParaRPr lang="en-US"/>
        </a:p>
      </dgm:t>
    </dgm:pt>
    <dgm:pt modelId="{78D4D9F2-76B0-4AD0-8F2F-61C4D9F989A4}" type="parTrans" cxnId="{A8DE1D1A-5971-4EBF-BE12-142C55B23576}">
      <dgm:prSet/>
      <dgm:spPr/>
      <dgm:t>
        <a:bodyPr/>
        <a:lstStyle/>
        <a:p>
          <a:endParaRPr lang="en-US"/>
        </a:p>
      </dgm:t>
    </dgm:pt>
    <dgm:pt modelId="{CAA7C355-0F55-4101-BD9A-D10802584830}" type="sibTrans" cxnId="{A8DE1D1A-5971-4EBF-BE12-142C55B23576}">
      <dgm:prSet/>
      <dgm:spPr/>
      <dgm:t>
        <a:bodyPr/>
        <a:lstStyle/>
        <a:p>
          <a:endParaRPr lang="en-US"/>
        </a:p>
      </dgm:t>
    </dgm:pt>
    <dgm:pt modelId="{6C1043E0-A8C5-4973-99EC-35FF9570DE82}">
      <dgm:prSet/>
      <dgm:spPr/>
      <dgm:t>
        <a:bodyPr/>
        <a:lstStyle/>
        <a:p>
          <a:r>
            <a:rPr lang="fr-FR"/>
            <a:t>Conclusion</a:t>
          </a:r>
          <a:endParaRPr lang="en-US"/>
        </a:p>
      </dgm:t>
    </dgm:pt>
    <dgm:pt modelId="{986AE0D4-BE61-4B0B-AA3D-5E571099FB95}" type="parTrans" cxnId="{562DCB1A-E337-4092-B500-A0F49F9DE83C}">
      <dgm:prSet/>
      <dgm:spPr/>
      <dgm:t>
        <a:bodyPr/>
        <a:lstStyle/>
        <a:p>
          <a:endParaRPr lang="en-US"/>
        </a:p>
      </dgm:t>
    </dgm:pt>
    <dgm:pt modelId="{601F2D39-AE0F-4F06-8E6F-82DA7C1598E0}" type="sibTrans" cxnId="{562DCB1A-E337-4092-B500-A0F49F9DE83C}">
      <dgm:prSet/>
      <dgm:spPr/>
      <dgm:t>
        <a:bodyPr/>
        <a:lstStyle/>
        <a:p>
          <a:endParaRPr lang="en-US"/>
        </a:p>
      </dgm:t>
    </dgm:pt>
    <dgm:pt modelId="{1973E7F5-E280-49B4-A937-8D3E446B2B6F}" type="pres">
      <dgm:prSet presAssocID="{4D6ED866-8FE8-4602-B147-92471EC50D55}" presName="vert0" presStyleCnt="0">
        <dgm:presLayoutVars>
          <dgm:dir/>
          <dgm:animOne val="branch"/>
          <dgm:animLvl val="lvl"/>
        </dgm:presLayoutVars>
      </dgm:prSet>
      <dgm:spPr/>
    </dgm:pt>
    <dgm:pt modelId="{278EA1D4-1943-49E5-A28C-C32735E4692A}" type="pres">
      <dgm:prSet presAssocID="{1511BC52-99EE-4D0A-A955-B47A2F030EE9}" presName="thickLine" presStyleLbl="alignNode1" presStyleIdx="0" presStyleCnt="24"/>
      <dgm:spPr/>
    </dgm:pt>
    <dgm:pt modelId="{7B2F8D32-AA30-4807-AA77-CFE3210B73B9}" type="pres">
      <dgm:prSet presAssocID="{1511BC52-99EE-4D0A-A955-B47A2F030EE9}" presName="horz1" presStyleCnt="0"/>
      <dgm:spPr/>
    </dgm:pt>
    <dgm:pt modelId="{57FC03D3-2EAF-473D-9A5A-8629F004A39C}" type="pres">
      <dgm:prSet presAssocID="{1511BC52-99EE-4D0A-A955-B47A2F030EE9}" presName="tx1" presStyleLbl="revTx" presStyleIdx="0" presStyleCnt="24"/>
      <dgm:spPr/>
    </dgm:pt>
    <dgm:pt modelId="{E6C61201-30DC-408A-BD95-DF9529313C05}" type="pres">
      <dgm:prSet presAssocID="{1511BC52-99EE-4D0A-A955-B47A2F030EE9}" presName="vert1" presStyleCnt="0"/>
      <dgm:spPr/>
    </dgm:pt>
    <dgm:pt modelId="{26E12D7A-0972-434E-853E-4866C3D685B5}" type="pres">
      <dgm:prSet presAssocID="{4429F7EF-CFED-4E08-A250-D33DA427050A}" presName="thickLine" presStyleLbl="alignNode1" presStyleIdx="1" presStyleCnt="24"/>
      <dgm:spPr/>
    </dgm:pt>
    <dgm:pt modelId="{8682DE11-A21D-4A51-B85A-45B54AC8690E}" type="pres">
      <dgm:prSet presAssocID="{4429F7EF-CFED-4E08-A250-D33DA427050A}" presName="horz1" presStyleCnt="0"/>
      <dgm:spPr/>
    </dgm:pt>
    <dgm:pt modelId="{0707D2D0-C27D-4AD5-9557-71CFEADE6AFF}" type="pres">
      <dgm:prSet presAssocID="{4429F7EF-CFED-4E08-A250-D33DA427050A}" presName="tx1" presStyleLbl="revTx" presStyleIdx="1" presStyleCnt="24"/>
      <dgm:spPr/>
    </dgm:pt>
    <dgm:pt modelId="{2BBE8447-AF22-47E7-8A11-628B57575E07}" type="pres">
      <dgm:prSet presAssocID="{4429F7EF-CFED-4E08-A250-D33DA427050A}" presName="vert1" presStyleCnt="0"/>
      <dgm:spPr/>
    </dgm:pt>
    <dgm:pt modelId="{9AAA7080-81F3-4D38-A228-3B95E77C4970}" type="pres">
      <dgm:prSet presAssocID="{C32C8BF7-134E-4081-9610-B9D2B8E033FC}" presName="thickLine" presStyleLbl="alignNode1" presStyleIdx="2" presStyleCnt="24"/>
      <dgm:spPr/>
    </dgm:pt>
    <dgm:pt modelId="{0DE16B1E-3ED8-4282-9108-1C57D9A52725}" type="pres">
      <dgm:prSet presAssocID="{C32C8BF7-134E-4081-9610-B9D2B8E033FC}" presName="horz1" presStyleCnt="0"/>
      <dgm:spPr/>
    </dgm:pt>
    <dgm:pt modelId="{27904AF0-8B3F-4389-A67C-38DA9CCE082C}" type="pres">
      <dgm:prSet presAssocID="{C32C8BF7-134E-4081-9610-B9D2B8E033FC}" presName="tx1" presStyleLbl="revTx" presStyleIdx="2" presStyleCnt="24"/>
      <dgm:spPr/>
    </dgm:pt>
    <dgm:pt modelId="{4754BC54-6A4E-465B-A143-1F0D9C4B04BD}" type="pres">
      <dgm:prSet presAssocID="{C32C8BF7-134E-4081-9610-B9D2B8E033FC}" presName="vert1" presStyleCnt="0"/>
      <dgm:spPr/>
    </dgm:pt>
    <dgm:pt modelId="{4ADBE652-DB65-4A47-9205-2E88F776031E}" type="pres">
      <dgm:prSet presAssocID="{ACA4DF83-6337-4FFB-B4B5-768B4DB386DB}" presName="thickLine" presStyleLbl="alignNode1" presStyleIdx="3" presStyleCnt="24"/>
      <dgm:spPr/>
    </dgm:pt>
    <dgm:pt modelId="{8E414A85-2B09-426A-973A-4E856E1F259F}" type="pres">
      <dgm:prSet presAssocID="{ACA4DF83-6337-4FFB-B4B5-768B4DB386DB}" presName="horz1" presStyleCnt="0"/>
      <dgm:spPr/>
    </dgm:pt>
    <dgm:pt modelId="{E04327C7-736C-428F-ABB5-C95EAC22B9C3}" type="pres">
      <dgm:prSet presAssocID="{ACA4DF83-6337-4FFB-B4B5-768B4DB386DB}" presName="tx1" presStyleLbl="revTx" presStyleIdx="3" presStyleCnt="24"/>
      <dgm:spPr/>
    </dgm:pt>
    <dgm:pt modelId="{6FA22585-8559-48E4-B9AA-9564FB47EA70}" type="pres">
      <dgm:prSet presAssocID="{ACA4DF83-6337-4FFB-B4B5-768B4DB386DB}" presName="vert1" presStyleCnt="0"/>
      <dgm:spPr/>
    </dgm:pt>
    <dgm:pt modelId="{FB44E8D4-43EB-4250-93A4-72EEFCEFAFEC}" type="pres">
      <dgm:prSet presAssocID="{0FD2A902-8AC5-4ED3-A8D0-2CA8F28AB9A1}" presName="thickLine" presStyleLbl="alignNode1" presStyleIdx="4" presStyleCnt="24"/>
      <dgm:spPr/>
    </dgm:pt>
    <dgm:pt modelId="{F89BD040-30AE-4E14-B8F9-E6C2090ACDEB}" type="pres">
      <dgm:prSet presAssocID="{0FD2A902-8AC5-4ED3-A8D0-2CA8F28AB9A1}" presName="horz1" presStyleCnt="0"/>
      <dgm:spPr/>
    </dgm:pt>
    <dgm:pt modelId="{ECC1B0EF-02E2-44CC-9B1D-58B8D447FA62}" type="pres">
      <dgm:prSet presAssocID="{0FD2A902-8AC5-4ED3-A8D0-2CA8F28AB9A1}" presName="tx1" presStyleLbl="revTx" presStyleIdx="4" presStyleCnt="24"/>
      <dgm:spPr/>
    </dgm:pt>
    <dgm:pt modelId="{13777C32-95EC-4A44-AADF-E25F7F636DFA}" type="pres">
      <dgm:prSet presAssocID="{0FD2A902-8AC5-4ED3-A8D0-2CA8F28AB9A1}" presName="vert1" presStyleCnt="0"/>
      <dgm:spPr/>
    </dgm:pt>
    <dgm:pt modelId="{F42704BD-3974-45EC-B5D4-37B47511D183}" type="pres">
      <dgm:prSet presAssocID="{3D21EBA3-20B5-4843-BA2B-805B1A5BEF9A}" presName="thickLine" presStyleLbl="alignNode1" presStyleIdx="5" presStyleCnt="24"/>
      <dgm:spPr/>
    </dgm:pt>
    <dgm:pt modelId="{779B0E6C-06D5-4C30-BF6A-7326C6BDDBD1}" type="pres">
      <dgm:prSet presAssocID="{3D21EBA3-20B5-4843-BA2B-805B1A5BEF9A}" presName="horz1" presStyleCnt="0"/>
      <dgm:spPr/>
    </dgm:pt>
    <dgm:pt modelId="{B89CA559-5E19-4F72-9149-31D463824AF0}" type="pres">
      <dgm:prSet presAssocID="{3D21EBA3-20B5-4843-BA2B-805B1A5BEF9A}" presName="tx1" presStyleLbl="revTx" presStyleIdx="5" presStyleCnt="24"/>
      <dgm:spPr/>
    </dgm:pt>
    <dgm:pt modelId="{D1E571C6-B6C8-4533-A507-E7B25140D86F}" type="pres">
      <dgm:prSet presAssocID="{3D21EBA3-20B5-4843-BA2B-805B1A5BEF9A}" presName="vert1" presStyleCnt="0"/>
      <dgm:spPr/>
    </dgm:pt>
    <dgm:pt modelId="{5F5D54B6-C55D-4288-83E5-512B0ACAC3A0}" type="pres">
      <dgm:prSet presAssocID="{2ECD5AFA-72FA-4E5F-8F34-33949B4B020E}" presName="thickLine" presStyleLbl="alignNode1" presStyleIdx="6" presStyleCnt="24"/>
      <dgm:spPr/>
    </dgm:pt>
    <dgm:pt modelId="{D2F3B8AA-C42C-4A5A-9254-E7E0910FAA8A}" type="pres">
      <dgm:prSet presAssocID="{2ECD5AFA-72FA-4E5F-8F34-33949B4B020E}" presName="horz1" presStyleCnt="0"/>
      <dgm:spPr/>
    </dgm:pt>
    <dgm:pt modelId="{86ECC3E0-88AD-43E1-B885-2F1CDC7166FD}" type="pres">
      <dgm:prSet presAssocID="{2ECD5AFA-72FA-4E5F-8F34-33949B4B020E}" presName="tx1" presStyleLbl="revTx" presStyleIdx="6" presStyleCnt="24"/>
      <dgm:spPr/>
    </dgm:pt>
    <dgm:pt modelId="{E6252C2F-D626-49DE-B83A-F7A35CC23FCB}" type="pres">
      <dgm:prSet presAssocID="{2ECD5AFA-72FA-4E5F-8F34-33949B4B020E}" presName="vert1" presStyleCnt="0"/>
      <dgm:spPr/>
    </dgm:pt>
    <dgm:pt modelId="{07788B33-522E-493D-8E21-8E542FFEB51D}" type="pres">
      <dgm:prSet presAssocID="{14961C02-212A-4764-B496-C2A7344DF36F}" presName="thickLine" presStyleLbl="alignNode1" presStyleIdx="7" presStyleCnt="24"/>
      <dgm:spPr/>
    </dgm:pt>
    <dgm:pt modelId="{86F3D8CE-1ACA-410B-BEA1-B09A19A48A68}" type="pres">
      <dgm:prSet presAssocID="{14961C02-212A-4764-B496-C2A7344DF36F}" presName="horz1" presStyleCnt="0"/>
      <dgm:spPr/>
    </dgm:pt>
    <dgm:pt modelId="{2E1A6360-01D8-41EB-BBA4-C4EEAC88D82E}" type="pres">
      <dgm:prSet presAssocID="{14961C02-212A-4764-B496-C2A7344DF36F}" presName="tx1" presStyleLbl="revTx" presStyleIdx="7" presStyleCnt="24"/>
      <dgm:spPr/>
    </dgm:pt>
    <dgm:pt modelId="{1C99424A-1457-40A8-89F6-8FA86EC7C6CE}" type="pres">
      <dgm:prSet presAssocID="{14961C02-212A-4764-B496-C2A7344DF36F}" presName="vert1" presStyleCnt="0"/>
      <dgm:spPr/>
    </dgm:pt>
    <dgm:pt modelId="{903CA265-34D8-420D-8CA6-73B6C5F98CD7}" type="pres">
      <dgm:prSet presAssocID="{374F71A2-E2A2-4906-B23E-20C95EAD8C90}" presName="thickLine" presStyleLbl="alignNode1" presStyleIdx="8" presStyleCnt="24"/>
      <dgm:spPr/>
    </dgm:pt>
    <dgm:pt modelId="{1CCDC682-D01C-4F3D-AABB-F6E83E9EC6C5}" type="pres">
      <dgm:prSet presAssocID="{374F71A2-E2A2-4906-B23E-20C95EAD8C90}" presName="horz1" presStyleCnt="0"/>
      <dgm:spPr/>
    </dgm:pt>
    <dgm:pt modelId="{69822EFD-BC57-437C-8550-5E649075E53D}" type="pres">
      <dgm:prSet presAssocID="{374F71A2-E2A2-4906-B23E-20C95EAD8C90}" presName="tx1" presStyleLbl="revTx" presStyleIdx="8" presStyleCnt="24"/>
      <dgm:spPr/>
    </dgm:pt>
    <dgm:pt modelId="{AAB6BFBF-BC2D-4027-8194-103988B029FD}" type="pres">
      <dgm:prSet presAssocID="{374F71A2-E2A2-4906-B23E-20C95EAD8C90}" presName="vert1" presStyleCnt="0"/>
      <dgm:spPr/>
    </dgm:pt>
    <dgm:pt modelId="{B48BFF05-0158-4157-8247-C15354E42BBF}" type="pres">
      <dgm:prSet presAssocID="{CBA2DE24-7813-409E-9750-0D004D5B5446}" presName="thickLine" presStyleLbl="alignNode1" presStyleIdx="9" presStyleCnt="24"/>
      <dgm:spPr/>
    </dgm:pt>
    <dgm:pt modelId="{0C328EC1-0C11-4C47-B60B-3F6AF192C92C}" type="pres">
      <dgm:prSet presAssocID="{CBA2DE24-7813-409E-9750-0D004D5B5446}" presName="horz1" presStyleCnt="0"/>
      <dgm:spPr/>
    </dgm:pt>
    <dgm:pt modelId="{8013AAEF-280C-4833-8499-AE8EDCC8B941}" type="pres">
      <dgm:prSet presAssocID="{CBA2DE24-7813-409E-9750-0D004D5B5446}" presName="tx1" presStyleLbl="revTx" presStyleIdx="9" presStyleCnt="24"/>
      <dgm:spPr/>
    </dgm:pt>
    <dgm:pt modelId="{2D572420-0723-47AB-948D-AA3162EA7095}" type="pres">
      <dgm:prSet presAssocID="{CBA2DE24-7813-409E-9750-0D004D5B5446}" presName="vert1" presStyleCnt="0"/>
      <dgm:spPr/>
    </dgm:pt>
    <dgm:pt modelId="{C8E0C3A7-4F9A-4BEA-B2D4-AC73F2A496D9}" type="pres">
      <dgm:prSet presAssocID="{829C8BE9-1B0F-4C00-9AA7-3786684B61E1}" presName="thickLine" presStyleLbl="alignNode1" presStyleIdx="10" presStyleCnt="24"/>
      <dgm:spPr/>
    </dgm:pt>
    <dgm:pt modelId="{C6BE4A2B-E778-4E1E-A820-67B672769E8F}" type="pres">
      <dgm:prSet presAssocID="{829C8BE9-1B0F-4C00-9AA7-3786684B61E1}" presName="horz1" presStyleCnt="0"/>
      <dgm:spPr/>
    </dgm:pt>
    <dgm:pt modelId="{8850F216-B88D-46E5-8877-7655C4C17656}" type="pres">
      <dgm:prSet presAssocID="{829C8BE9-1B0F-4C00-9AA7-3786684B61E1}" presName="tx1" presStyleLbl="revTx" presStyleIdx="10" presStyleCnt="24"/>
      <dgm:spPr/>
    </dgm:pt>
    <dgm:pt modelId="{E94DCA6A-10A8-4A38-A3F9-69891A17B2FE}" type="pres">
      <dgm:prSet presAssocID="{829C8BE9-1B0F-4C00-9AA7-3786684B61E1}" presName="vert1" presStyleCnt="0"/>
      <dgm:spPr/>
    </dgm:pt>
    <dgm:pt modelId="{83DA026E-90F9-4755-A9EC-E1D948AAE5DA}" type="pres">
      <dgm:prSet presAssocID="{20E22092-EC19-4FED-B273-8B28EEF60F7F}" presName="thickLine" presStyleLbl="alignNode1" presStyleIdx="11" presStyleCnt="24"/>
      <dgm:spPr/>
    </dgm:pt>
    <dgm:pt modelId="{D169E8D2-8F42-44B7-9A81-50B6887B42B1}" type="pres">
      <dgm:prSet presAssocID="{20E22092-EC19-4FED-B273-8B28EEF60F7F}" presName="horz1" presStyleCnt="0"/>
      <dgm:spPr/>
    </dgm:pt>
    <dgm:pt modelId="{541D47BA-FC54-4CDA-BD30-F4D397B20DB7}" type="pres">
      <dgm:prSet presAssocID="{20E22092-EC19-4FED-B273-8B28EEF60F7F}" presName="tx1" presStyleLbl="revTx" presStyleIdx="11" presStyleCnt="24"/>
      <dgm:spPr/>
    </dgm:pt>
    <dgm:pt modelId="{41FE43CC-DB6E-4464-A85D-532A01250ACE}" type="pres">
      <dgm:prSet presAssocID="{20E22092-EC19-4FED-B273-8B28EEF60F7F}" presName="vert1" presStyleCnt="0"/>
      <dgm:spPr/>
    </dgm:pt>
    <dgm:pt modelId="{40D7EA50-18F9-4553-B3F0-44038C34C929}" type="pres">
      <dgm:prSet presAssocID="{3CADEAF7-8E93-4CD5-BAEE-E98526A4CD9F}" presName="thickLine" presStyleLbl="alignNode1" presStyleIdx="12" presStyleCnt="24"/>
      <dgm:spPr/>
    </dgm:pt>
    <dgm:pt modelId="{2AD980EB-1CAC-4A31-813F-DEAC511939AD}" type="pres">
      <dgm:prSet presAssocID="{3CADEAF7-8E93-4CD5-BAEE-E98526A4CD9F}" presName="horz1" presStyleCnt="0"/>
      <dgm:spPr/>
    </dgm:pt>
    <dgm:pt modelId="{321E23BB-F7FC-4667-AF93-8AF8F5DDCB02}" type="pres">
      <dgm:prSet presAssocID="{3CADEAF7-8E93-4CD5-BAEE-E98526A4CD9F}" presName="tx1" presStyleLbl="revTx" presStyleIdx="12" presStyleCnt="24"/>
      <dgm:spPr/>
    </dgm:pt>
    <dgm:pt modelId="{96B8F321-E8C1-4D70-B930-457EB585BEC1}" type="pres">
      <dgm:prSet presAssocID="{3CADEAF7-8E93-4CD5-BAEE-E98526A4CD9F}" presName="vert1" presStyleCnt="0"/>
      <dgm:spPr/>
    </dgm:pt>
    <dgm:pt modelId="{D905C06D-B17F-4B42-A241-33B25D08CBCF}" type="pres">
      <dgm:prSet presAssocID="{05EC6462-A64F-4798-9095-352965084BEB}" presName="thickLine" presStyleLbl="alignNode1" presStyleIdx="13" presStyleCnt="24"/>
      <dgm:spPr/>
    </dgm:pt>
    <dgm:pt modelId="{D30E9150-091C-4D34-80CA-E14F1CC6B153}" type="pres">
      <dgm:prSet presAssocID="{05EC6462-A64F-4798-9095-352965084BEB}" presName="horz1" presStyleCnt="0"/>
      <dgm:spPr/>
    </dgm:pt>
    <dgm:pt modelId="{94995F51-1EFB-4C93-958B-9540DA0BC61F}" type="pres">
      <dgm:prSet presAssocID="{05EC6462-A64F-4798-9095-352965084BEB}" presName="tx1" presStyleLbl="revTx" presStyleIdx="13" presStyleCnt="24"/>
      <dgm:spPr/>
    </dgm:pt>
    <dgm:pt modelId="{B745AD44-3B52-4779-91E9-634AB75B4A21}" type="pres">
      <dgm:prSet presAssocID="{05EC6462-A64F-4798-9095-352965084BEB}" presName="vert1" presStyleCnt="0"/>
      <dgm:spPr/>
    </dgm:pt>
    <dgm:pt modelId="{6A2961B8-C2B3-4B01-A6F6-C6F5C5E75623}" type="pres">
      <dgm:prSet presAssocID="{3280FE5F-7551-4629-B6BD-6E7FE83754D6}" presName="thickLine" presStyleLbl="alignNode1" presStyleIdx="14" presStyleCnt="24"/>
      <dgm:spPr/>
    </dgm:pt>
    <dgm:pt modelId="{A9FCC787-E1C7-41E8-BF78-C79E9ADCC28F}" type="pres">
      <dgm:prSet presAssocID="{3280FE5F-7551-4629-B6BD-6E7FE83754D6}" presName="horz1" presStyleCnt="0"/>
      <dgm:spPr/>
    </dgm:pt>
    <dgm:pt modelId="{4B616865-8C62-4CC5-B0D4-FAD1EADD4F20}" type="pres">
      <dgm:prSet presAssocID="{3280FE5F-7551-4629-B6BD-6E7FE83754D6}" presName="tx1" presStyleLbl="revTx" presStyleIdx="14" presStyleCnt="24"/>
      <dgm:spPr/>
    </dgm:pt>
    <dgm:pt modelId="{F3090239-E5AE-456F-BC51-2FD52764892A}" type="pres">
      <dgm:prSet presAssocID="{3280FE5F-7551-4629-B6BD-6E7FE83754D6}" presName="vert1" presStyleCnt="0"/>
      <dgm:spPr/>
    </dgm:pt>
    <dgm:pt modelId="{1A1167A5-DBE3-441B-B284-98E7D1B7093A}" type="pres">
      <dgm:prSet presAssocID="{A77141A3-B38B-43B5-A810-C7402B464FEA}" presName="thickLine" presStyleLbl="alignNode1" presStyleIdx="15" presStyleCnt="24"/>
      <dgm:spPr/>
    </dgm:pt>
    <dgm:pt modelId="{A0102E51-7152-4427-A8C1-AF8363A87D70}" type="pres">
      <dgm:prSet presAssocID="{A77141A3-B38B-43B5-A810-C7402B464FEA}" presName="horz1" presStyleCnt="0"/>
      <dgm:spPr/>
    </dgm:pt>
    <dgm:pt modelId="{8A651CC7-8C06-4E57-8038-0FB2F29D0A1B}" type="pres">
      <dgm:prSet presAssocID="{A77141A3-B38B-43B5-A810-C7402B464FEA}" presName="tx1" presStyleLbl="revTx" presStyleIdx="15" presStyleCnt="24"/>
      <dgm:spPr/>
    </dgm:pt>
    <dgm:pt modelId="{2C49E3F0-BE93-496D-8FBF-667838A909A9}" type="pres">
      <dgm:prSet presAssocID="{A77141A3-B38B-43B5-A810-C7402B464FEA}" presName="vert1" presStyleCnt="0"/>
      <dgm:spPr/>
    </dgm:pt>
    <dgm:pt modelId="{65EC33A9-29A8-4F08-8471-D0C60671ED49}" type="pres">
      <dgm:prSet presAssocID="{94B00948-C150-449C-BF3A-E7D9ED1FD1D8}" presName="thickLine" presStyleLbl="alignNode1" presStyleIdx="16" presStyleCnt="24"/>
      <dgm:spPr/>
    </dgm:pt>
    <dgm:pt modelId="{A01C59C6-C42E-460C-B695-F3DC355C8D8F}" type="pres">
      <dgm:prSet presAssocID="{94B00948-C150-449C-BF3A-E7D9ED1FD1D8}" presName="horz1" presStyleCnt="0"/>
      <dgm:spPr/>
    </dgm:pt>
    <dgm:pt modelId="{F8912BA0-D75A-46B4-9C61-DF9AD7BBAB11}" type="pres">
      <dgm:prSet presAssocID="{94B00948-C150-449C-BF3A-E7D9ED1FD1D8}" presName="tx1" presStyleLbl="revTx" presStyleIdx="16" presStyleCnt="24"/>
      <dgm:spPr/>
    </dgm:pt>
    <dgm:pt modelId="{1211FE85-1B97-4A90-8EF3-7794FA6C3C1F}" type="pres">
      <dgm:prSet presAssocID="{94B00948-C150-449C-BF3A-E7D9ED1FD1D8}" presName="vert1" presStyleCnt="0"/>
      <dgm:spPr/>
    </dgm:pt>
    <dgm:pt modelId="{11D6AE29-AD05-432A-A306-A4B35971C6A5}" type="pres">
      <dgm:prSet presAssocID="{1B64A345-8546-4093-9F03-9B2B3DDC8340}" presName="thickLine" presStyleLbl="alignNode1" presStyleIdx="17" presStyleCnt="24"/>
      <dgm:spPr/>
    </dgm:pt>
    <dgm:pt modelId="{984A5574-E83E-4DFE-8977-A57386F4DD69}" type="pres">
      <dgm:prSet presAssocID="{1B64A345-8546-4093-9F03-9B2B3DDC8340}" presName="horz1" presStyleCnt="0"/>
      <dgm:spPr/>
    </dgm:pt>
    <dgm:pt modelId="{99A3F2E9-956C-4B1D-94E2-2ABB7EEF5E51}" type="pres">
      <dgm:prSet presAssocID="{1B64A345-8546-4093-9F03-9B2B3DDC8340}" presName="tx1" presStyleLbl="revTx" presStyleIdx="17" presStyleCnt="24"/>
      <dgm:spPr/>
    </dgm:pt>
    <dgm:pt modelId="{E81A17BE-A6A5-43F9-8D2C-2E431D1DB24B}" type="pres">
      <dgm:prSet presAssocID="{1B64A345-8546-4093-9F03-9B2B3DDC8340}" presName="vert1" presStyleCnt="0"/>
      <dgm:spPr/>
    </dgm:pt>
    <dgm:pt modelId="{BE664894-E4FC-40B8-A1E1-B720EF20B54F}" type="pres">
      <dgm:prSet presAssocID="{39FC4F21-B6E0-4AF3-A0EA-2E160F682D75}" presName="thickLine" presStyleLbl="alignNode1" presStyleIdx="18" presStyleCnt="24"/>
      <dgm:spPr/>
    </dgm:pt>
    <dgm:pt modelId="{BA9F3F7A-93FF-44C5-AA28-88E1EBBB4402}" type="pres">
      <dgm:prSet presAssocID="{39FC4F21-B6E0-4AF3-A0EA-2E160F682D75}" presName="horz1" presStyleCnt="0"/>
      <dgm:spPr/>
    </dgm:pt>
    <dgm:pt modelId="{801FE2A9-F6D0-4AA0-965A-C2006DC23A18}" type="pres">
      <dgm:prSet presAssocID="{39FC4F21-B6E0-4AF3-A0EA-2E160F682D75}" presName="tx1" presStyleLbl="revTx" presStyleIdx="18" presStyleCnt="24"/>
      <dgm:spPr/>
    </dgm:pt>
    <dgm:pt modelId="{EED7496D-1D81-4F0F-98DB-60F2B3AC027A}" type="pres">
      <dgm:prSet presAssocID="{39FC4F21-B6E0-4AF3-A0EA-2E160F682D75}" presName="vert1" presStyleCnt="0"/>
      <dgm:spPr/>
    </dgm:pt>
    <dgm:pt modelId="{DD269419-E4B8-475E-B75B-28B73F966597}" type="pres">
      <dgm:prSet presAssocID="{8FED7D35-C5B2-4CD5-8D2F-6FBA9947547E}" presName="thickLine" presStyleLbl="alignNode1" presStyleIdx="19" presStyleCnt="24"/>
      <dgm:spPr/>
    </dgm:pt>
    <dgm:pt modelId="{7FBD8330-42AD-456B-91E8-A5DDE895769A}" type="pres">
      <dgm:prSet presAssocID="{8FED7D35-C5B2-4CD5-8D2F-6FBA9947547E}" presName="horz1" presStyleCnt="0"/>
      <dgm:spPr/>
    </dgm:pt>
    <dgm:pt modelId="{18C3D62E-4C6A-4786-A4AB-BC0DDC2D228B}" type="pres">
      <dgm:prSet presAssocID="{8FED7D35-C5B2-4CD5-8D2F-6FBA9947547E}" presName="tx1" presStyleLbl="revTx" presStyleIdx="19" presStyleCnt="24"/>
      <dgm:spPr/>
    </dgm:pt>
    <dgm:pt modelId="{00406388-B7A4-4408-9DF4-902E208541A6}" type="pres">
      <dgm:prSet presAssocID="{8FED7D35-C5B2-4CD5-8D2F-6FBA9947547E}" presName="vert1" presStyleCnt="0"/>
      <dgm:spPr/>
    </dgm:pt>
    <dgm:pt modelId="{745FAEF4-91C0-427B-980F-8DF8291F6F2D}" type="pres">
      <dgm:prSet presAssocID="{70F74E4F-9F82-40D8-8604-7CACE479AE7A}" presName="thickLine" presStyleLbl="alignNode1" presStyleIdx="20" presStyleCnt="24"/>
      <dgm:spPr/>
    </dgm:pt>
    <dgm:pt modelId="{B4CE8D8C-26E3-49C7-9575-782EC56DADF1}" type="pres">
      <dgm:prSet presAssocID="{70F74E4F-9F82-40D8-8604-7CACE479AE7A}" presName="horz1" presStyleCnt="0"/>
      <dgm:spPr/>
    </dgm:pt>
    <dgm:pt modelId="{32EB14D0-32D0-48AB-9AAA-BA83A1144A23}" type="pres">
      <dgm:prSet presAssocID="{70F74E4F-9F82-40D8-8604-7CACE479AE7A}" presName="tx1" presStyleLbl="revTx" presStyleIdx="20" presStyleCnt="24"/>
      <dgm:spPr/>
    </dgm:pt>
    <dgm:pt modelId="{B7FA7AFD-2A9D-4932-8A91-60BF1B09BC82}" type="pres">
      <dgm:prSet presAssocID="{70F74E4F-9F82-40D8-8604-7CACE479AE7A}" presName="vert1" presStyleCnt="0"/>
      <dgm:spPr/>
    </dgm:pt>
    <dgm:pt modelId="{3716ABD7-F8DC-4C03-AB3C-2C17DD2CD7AD}" type="pres">
      <dgm:prSet presAssocID="{E9546AB7-6D34-4DC2-A9D2-D3B8E8974C59}" presName="thickLine" presStyleLbl="alignNode1" presStyleIdx="21" presStyleCnt="24"/>
      <dgm:spPr/>
    </dgm:pt>
    <dgm:pt modelId="{8C0B232F-1F54-45C0-A110-E2FD088A076E}" type="pres">
      <dgm:prSet presAssocID="{E9546AB7-6D34-4DC2-A9D2-D3B8E8974C59}" presName="horz1" presStyleCnt="0"/>
      <dgm:spPr/>
    </dgm:pt>
    <dgm:pt modelId="{8B08FEC8-3FBF-4440-AA6D-EFDD45B3234E}" type="pres">
      <dgm:prSet presAssocID="{E9546AB7-6D34-4DC2-A9D2-D3B8E8974C59}" presName="tx1" presStyleLbl="revTx" presStyleIdx="21" presStyleCnt="24"/>
      <dgm:spPr/>
    </dgm:pt>
    <dgm:pt modelId="{C8276686-A089-4707-ACC6-0DDC3A8A55DA}" type="pres">
      <dgm:prSet presAssocID="{E9546AB7-6D34-4DC2-A9D2-D3B8E8974C59}" presName="vert1" presStyleCnt="0"/>
      <dgm:spPr/>
    </dgm:pt>
    <dgm:pt modelId="{158B457B-80F2-4B66-870C-D8F407AA8A89}" type="pres">
      <dgm:prSet presAssocID="{9AF857CC-5EBD-4DE0-B082-E36B75FF15D7}" presName="thickLine" presStyleLbl="alignNode1" presStyleIdx="22" presStyleCnt="24"/>
      <dgm:spPr/>
    </dgm:pt>
    <dgm:pt modelId="{91151725-61C8-46DE-93C9-A71873A43511}" type="pres">
      <dgm:prSet presAssocID="{9AF857CC-5EBD-4DE0-B082-E36B75FF15D7}" presName="horz1" presStyleCnt="0"/>
      <dgm:spPr/>
    </dgm:pt>
    <dgm:pt modelId="{D10238C6-D70D-4E28-B3BC-299C770133D8}" type="pres">
      <dgm:prSet presAssocID="{9AF857CC-5EBD-4DE0-B082-E36B75FF15D7}" presName="tx1" presStyleLbl="revTx" presStyleIdx="22" presStyleCnt="24"/>
      <dgm:spPr/>
    </dgm:pt>
    <dgm:pt modelId="{37542D90-D239-43C5-9093-D3EEB183677D}" type="pres">
      <dgm:prSet presAssocID="{9AF857CC-5EBD-4DE0-B082-E36B75FF15D7}" presName="vert1" presStyleCnt="0"/>
      <dgm:spPr/>
    </dgm:pt>
    <dgm:pt modelId="{EC7E5050-19C3-4C80-B16B-FFB71B0CA053}" type="pres">
      <dgm:prSet presAssocID="{6C1043E0-A8C5-4973-99EC-35FF9570DE82}" presName="thickLine" presStyleLbl="alignNode1" presStyleIdx="23" presStyleCnt="24" custLinFactNeighborY="13320"/>
      <dgm:spPr/>
    </dgm:pt>
    <dgm:pt modelId="{965BF730-5FCA-4218-9F2F-74A39FE1CB8F}" type="pres">
      <dgm:prSet presAssocID="{6C1043E0-A8C5-4973-99EC-35FF9570DE82}" presName="horz1" presStyleCnt="0"/>
      <dgm:spPr/>
    </dgm:pt>
    <dgm:pt modelId="{17C12342-C9F0-44DB-A20E-E34B8D269EB9}" type="pres">
      <dgm:prSet presAssocID="{6C1043E0-A8C5-4973-99EC-35FF9570DE82}" presName="tx1" presStyleLbl="revTx" presStyleIdx="23" presStyleCnt="24"/>
      <dgm:spPr/>
    </dgm:pt>
    <dgm:pt modelId="{78D0F97A-013B-4982-BB62-ABCE0BBE52DA}" type="pres">
      <dgm:prSet presAssocID="{6C1043E0-A8C5-4973-99EC-35FF9570DE82}" presName="vert1" presStyleCnt="0"/>
      <dgm:spPr/>
    </dgm:pt>
  </dgm:ptLst>
  <dgm:cxnLst>
    <dgm:cxn modelId="{2B683300-597F-4BE0-968C-9E98770CB5EF}" srcId="{4D6ED866-8FE8-4602-B147-92471EC50D55}" destId="{2ECD5AFA-72FA-4E5F-8F34-33949B4B020E}" srcOrd="6" destOrd="0" parTransId="{7AD45B5B-7389-40A8-A137-17E732F3D02D}" sibTransId="{D188091C-4AA0-494E-BC07-D75920B7E1AD}"/>
    <dgm:cxn modelId="{C66C7600-EB23-4344-ACEE-400C7B2AE321}" srcId="{4D6ED866-8FE8-4602-B147-92471EC50D55}" destId="{14961C02-212A-4764-B496-C2A7344DF36F}" srcOrd="7" destOrd="0" parTransId="{03AAC0A3-9A76-4387-BC05-4B91662E9DFA}" sibTransId="{54776A42-7A8F-4D66-B147-91328B95CAE9}"/>
    <dgm:cxn modelId="{4F0EAE01-6C91-4869-B7E1-601A175E8BA7}" srcId="{4D6ED866-8FE8-4602-B147-92471EC50D55}" destId="{C32C8BF7-134E-4081-9610-B9D2B8E033FC}" srcOrd="2" destOrd="0" parTransId="{3D26F5B1-C6F9-4EF1-9AB2-2B475C115E2D}" sibTransId="{2BD29508-FCB5-4833-9E6A-99EF40473843}"/>
    <dgm:cxn modelId="{7120C204-733B-4192-82A9-98CF864D657C}" srcId="{4D6ED866-8FE8-4602-B147-92471EC50D55}" destId="{3CADEAF7-8E93-4CD5-BAEE-E98526A4CD9F}" srcOrd="12" destOrd="0" parTransId="{EE2EAE47-D2EE-470A-9579-26E3A98DB6E3}" sibTransId="{F8FE5C49-9CB2-414A-BA10-8A9D089C382A}"/>
    <dgm:cxn modelId="{70F8B708-88D9-4CCD-812C-C8261CE88B11}" srcId="{4D6ED866-8FE8-4602-B147-92471EC50D55}" destId="{0FD2A902-8AC5-4ED3-A8D0-2CA8F28AB9A1}" srcOrd="4" destOrd="0" parTransId="{178C8585-9BCD-4C0F-8399-FC1A18DABB74}" sibTransId="{FADF4109-9B11-4286-A2A3-3B52833BC1AB}"/>
    <dgm:cxn modelId="{BFA0B50B-AB11-4600-BC82-39198DADECC3}" type="presOf" srcId="{ACA4DF83-6337-4FFB-B4B5-768B4DB386DB}" destId="{E04327C7-736C-428F-ABB5-C95EAC22B9C3}" srcOrd="0" destOrd="0" presId="urn:microsoft.com/office/officeart/2008/layout/LinedList"/>
    <dgm:cxn modelId="{82A4240E-14A8-4D4D-99B4-D684850960CB}" type="presOf" srcId="{3280FE5F-7551-4629-B6BD-6E7FE83754D6}" destId="{4B616865-8C62-4CC5-B0D4-FAD1EADD4F20}" srcOrd="0" destOrd="0" presId="urn:microsoft.com/office/officeart/2008/layout/LinedList"/>
    <dgm:cxn modelId="{A5143319-2EE6-4F3D-B298-4DFAACA5E788}" srcId="{4D6ED866-8FE8-4602-B147-92471EC50D55}" destId="{A77141A3-B38B-43B5-A810-C7402B464FEA}" srcOrd="15" destOrd="0" parTransId="{551E9D04-CB60-40AF-B918-E1F341FDD808}" sibTransId="{540C8C70-ADD3-456A-8393-EAC62CD72A47}"/>
    <dgm:cxn modelId="{A8DE1D1A-5971-4EBF-BE12-142C55B23576}" srcId="{4D6ED866-8FE8-4602-B147-92471EC50D55}" destId="{9AF857CC-5EBD-4DE0-B082-E36B75FF15D7}" srcOrd="22" destOrd="0" parTransId="{78D4D9F2-76B0-4AD0-8F2F-61C4D9F989A4}" sibTransId="{CAA7C355-0F55-4101-BD9A-D10802584830}"/>
    <dgm:cxn modelId="{562DCB1A-E337-4092-B500-A0F49F9DE83C}" srcId="{4D6ED866-8FE8-4602-B147-92471EC50D55}" destId="{6C1043E0-A8C5-4973-99EC-35FF9570DE82}" srcOrd="23" destOrd="0" parTransId="{986AE0D4-BE61-4B0B-AA3D-5E571099FB95}" sibTransId="{601F2D39-AE0F-4F06-8E6F-82DA7C1598E0}"/>
    <dgm:cxn modelId="{49C3E61B-7B4B-4367-8C40-6B26A1533DA6}" srcId="{4D6ED866-8FE8-4602-B147-92471EC50D55}" destId="{94B00948-C150-449C-BF3A-E7D9ED1FD1D8}" srcOrd="16" destOrd="0" parTransId="{D49FEDED-1810-4B7A-9943-83CFA0FDE06B}" sibTransId="{CF3468F4-7BC9-4108-9D38-8EC0A75F2A70}"/>
    <dgm:cxn modelId="{EE7D9425-2BC8-48A4-9EDB-66DB737B0A9E}" type="presOf" srcId="{1B64A345-8546-4093-9F03-9B2B3DDC8340}" destId="{99A3F2E9-956C-4B1D-94E2-2ABB7EEF5E51}" srcOrd="0" destOrd="0" presId="urn:microsoft.com/office/officeart/2008/layout/LinedList"/>
    <dgm:cxn modelId="{08CC063C-52A6-41A1-8B5D-515E320DBECD}" type="presOf" srcId="{8FED7D35-C5B2-4CD5-8D2F-6FBA9947547E}" destId="{18C3D62E-4C6A-4786-A4AB-BC0DDC2D228B}" srcOrd="0" destOrd="0" presId="urn:microsoft.com/office/officeart/2008/layout/LinedList"/>
    <dgm:cxn modelId="{6FCFB143-B163-4328-8220-71085C7D7216}" type="presOf" srcId="{70F74E4F-9F82-40D8-8604-7CACE479AE7A}" destId="{32EB14D0-32D0-48AB-9AAA-BA83A1144A23}" srcOrd="0" destOrd="0" presId="urn:microsoft.com/office/officeart/2008/layout/LinedList"/>
    <dgm:cxn modelId="{551C0746-BE42-485C-BBBE-C0FF2459A1E2}" type="presOf" srcId="{3CADEAF7-8E93-4CD5-BAEE-E98526A4CD9F}" destId="{321E23BB-F7FC-4667-AF93-8AF8F5DDCB02}" srcOrd="0" destOrd="0" presId="urn:microsoft.com/office/officeart/2008/layout/LinedList"/>
    <dgm:cxn modelId="{2BA1064A-CE6D-443E-9752-DE49F210876C}" srcId="{4D6ED866-8FE8-4602-B147-92471EC50D55}" destId="{70F74E4F-9F82-40D8-8604-7CACE479AE7A}" srcOrd="20" destOrd="0" parTransId="{B7A80D13-06E8-4C55-87AF-BA38AD9D7F48}" sibTransId="{30459409-E925-4A43-9319-7B666237C85D}"/>
    <dgm:cxn modelId="{3F3EA04B-9205-46F7-A2E2-F8A4495EBF1D}" srcId="{4D6ED866-8FE8-4602-B147-92471EC50D55}" destId="{3280FE5F-7551-4629-B6BD-6E7FE83754D6}" srcOrd="14" destOrd="0" parTransId="{FEA37325-ED56-415E-913F-0279CBE8A8E3}" sibTransId="{BDD64200-F963-4C42-BEB1-6AE18EAB6DFB}"/>
    <dgm:cxn modelId="{2CD75754-6FB9-44EA-BD78-08270D7E6BE1}" srcId="{4D6ED866-8FE8-4602-B147-92471EC50D55}" destId="{1B64A345-8546-4093-9F03-9B2B3DDC8340}" srcOrd="17" destOrd="0" parTransId="{B7ED0CC3-247E-46D1-BD85-0B8BEFF7A3A2}" sibTransId="{C1403177-B6D2-462D-BBC9-37FAD795F002}"/>
    <dgm:cxn modelId="{471FF760-F344-4A0C-80E6-1B93A51A77F4}" srcId="{4D6ED866-8FE8-4602-B147-92471EC50D55}" destId="{20E22092-EC19-4FED-B273-8B28EEF60F7F}" srcOrd="11" destOrd="0" parTransId="{884BAA58-545A-4D0C-9A97-97D1B4B3ACEF}" sibTransId="{8ED26221-7A0C-46A0-934A-0AD5B27AB562}"/>
    <dgm:cxn modelId="{4CA6A862-8861-4018-9163-3573BFEAA4B0}" type="presOf" srcId="{6C1043E0-A8C5-4973-99EC-35FF9570DE82}" destId="{17C12342-C9F0-44DB-A20E-E34B8D269EB9}" srcOrd="0" destOrd="0" presId="urn:microsoft.com/office/officeart/2008/layout/LinedList"/>
    <dgm:cxn modelId="{EEB06D65-4148-481D-AD3D-D51F38731617}" type="presOf" srcId="{14961C02-212A-4764-B496-C2A7344DF36F}" destId="{2E1A6360-01D8-41EB-BBA4-C4EEAC88D82E}" srcOrd="0" destOrd="0" presId="urn:microsoft.com/office/officeart/2008/layout/LinedList"/>
    <dgm:cxn modelId="{03A4A867-7DAA-473E-AB4B-464CA0FD74EA}" type="presOf" srcId="{829C8BE9-1B0F-4C00-9AA7-3786684B61E1}" destId="{8850F216-B88D-46E5-8877-7655C4C17656}" srcOrd="0" destOrd="0" presId="urn:microsoft.com/office/officeart/2008/layout/LinedList"/>
    <dgm:cxn modelId="{40EB586A-6ED7-412B-816A-AF7D78478729}" type="presOf" srcId="{94B00948-C150-449C-BF3A-E7D9ED1FD1D8}" destId="{F8912BA0-D75A-46B4-9C61-DF9AD7BBAB11}" srcOrd="0" destOrd="0" presId="urn:microsoft.com/office/officeart/2008/layout/LinedList"/>
    <dgm:cxn modelId="{83C13073-8CB4-4CB8-A70D-6A24795E148A}" type="presOf" srcId="{39FC4F21-B6E0-4AF3-A0EA-2E160F682D75}" destId="{801FE2A9-F6D0-4AA0-965A-C2006DC23A18}" srcOrd="0" destOrd="0" presId="urn:microsoft.com/office/officeart/2008/layout/LinedList"/>
    <dgm:cxn modelId="{9B060479-EDDB-45AD-A3C6-ABD04B1385CD}" srcId="{4D6ED866-8FE8-4602-B147-92471EC50D55}" destId="{39FC4F21-B6E0-4AF3-A0EA-2E160F682D75}" srcOrd="18" destOrd="0" parTransId="{4655F26E-0BAD-4D36-A8EF-154243DDCEC4}" sibTransId="{C498D81D-2488-4EA5-9AF4-A0E0EF90468D}"/>
    <dgm:cxn modelId="{11F8757D-6FE6-448B-B7F7-FCCCC3D4B3D8}" srcId="{4D6ED866-8FE8-4602-B147-92471EC50D55}" destId="{05EC6462-A64F-4798-9095-352965084BEB}" srcOrd="13" destOrd="0" parTransId="{4A876B1F-EEDD-4F54-8E58-EC771372453D}" sibTransId="{26B17F12-BFE0-4F4C-96C0-DF03C8DA47E8}"/>
    <dgm:cxn modelId="{977B4E87-5DE5-4DC4-95BC-B05CCD85A5E8}" type="presOf" srcId="{4D6ED866-8FE8-4602-B147-92471EC50D55}" destId="{1973E7F5-E280-49B4-A937-8D3E446B2B6F}" srcOrd="0" destOrd="0" presId="urn:microsoft.com/office/officeart/2008/layout/LinedList"/>
    <dgm:cxn modelId="{BB8E0B8A-B6F8-421D-B619-F63266D39EB3}" srcId="{4D6ED866-8FE8-4602-B147-92471EC50D55}" destId="{CBA2DE24-7813-409E-9750-0D004D5B5446}" srcOrd="9" destOrd="0" parTransId="{6481CF53-D5CB-4E9F-B4BE-B16E22D78C1B}" sibTransId="{2285B5AB-371C-4ED6-8305-0B0FB1DC4034}"/>
    <dgm:cxn modelId="{0F58DA92-39B2-485E-8B46-F9521D8B7AC0}" type="presOf" srcId="{05EC6462-A64F-4798-9095-352965084BEB}" destId="{94995F51-1EFB-4C93-958B-9540DA0BC61F}" srcOrd="0" destOrd="0" presId="urn:microsoft.com/office/officeart/2008/layout/LinedList"/>
    <dgm:cxn modelId="{1668C695-12F2-4E18-86E3-05A8B5ECBAC3}" type="presOf" srcId="{A77141A3-B38B-43B5-A810-C7402B464FEA}" destId="{8A651CC7-8C06-4E57-8038-0FB2F29D0A1B}" srcOrd="0" destOrd="0" presId="urn:microsoft.com/office/officeart/2008/layout/LinedList"/>
    <dgm:cxn modelId="{0811B99A-CC8C-4BFB-9606-6388B2EAB30C}" srcId="{4D6ED866-8FE8-4602-B147-92471EC50D55}" destId="{ACA4DF83-6337-4FFB-B4B5-768B4DB386DB}" srcOrd="3" destOrd="0" parTransId="{72FC21F3-D778-4D6A-B87C-74491DEC03F7}" sibTransId="{AE525CF9-B1EE-49F6-A1CF-904E45D87695}"/>
    <dgm:cxn modelId="{1EBE679E-9F2E-435F-88C2-BB5BD316E934}" srcId="{4D6ED866-8FE8-4602-B147-92471EC50D55}" destId="{374F71A2-E2A2-4906-B23E-20C95EAD8C90}" srcOrd="8" destOrd="0" parTransId="{4B20F675-A102-4302-A628-D7199D9AF484}" sibTransId="{9707E1F0-3504-480D-93C0-ACB3BD8AC317}"/>
    <dgm:cxn modelId="{BECCBFA3-1BF8-421B-AE4C-43B7C7F28B39}" srcId="{4D6ED866-8FE8-4602-B147-92471EC50D55}" destId="{8FED7D35-C5B2-4CD5-8D2F-6FBA9947547E}" srcOrd="19" destOrd="0" parTransId="{BB323AA1-50E4-4137-A2BD-F4B5DCA864E0}" sibTransId="{F0177DA7-B3F6-4914-AA77-989CDD9BF9E6}"/>
    <dgm:cxn modelId="{5276A1A4-303F-4E0C-8994-13DF4B43951F}" type="presOf" srcId="{C32C8BF7-134E-4081-9610-B9D2B8E033FC}" destId="{27904AF0-8B3F-4389-A67C-38DA9CCE082C}" srcOrd="0" destOrd="0" presId="urn:microsoft.com/office/officeart/2008/layout/LinedList"/>
    <dgm:cxn modelId="{DE8767A8-2983-4A3B-88E4-8C43378DBD25}" type="presOf" srcId="{374F71A2-E2A2-4906-B23E-20C95EAD8C90}" destId="{69822EFD-BC57-437C-8550-5E649075E53D}" srcOrd="0" destOrd="0" presId="urn:microsoft.com/office/officeart/2008/layout/LinedList"/>
    <dgm:cxn modelId="{68C3C9A9-4DED-468B-8E3E-E4786B6BAA55}" type="presOf" srcId="{9AF857CC-5EBD-4DE0-B082-E36B75FF15D7}" destId="{D10238C6-D70D-4E28-B3BC-299C770133D8}" srcOrd="0" destOrd="0" presId="urn:microsoft.com/office/officeart/2008/layout/LinedList"/>
    <dgm:cxn modelId="{241D45AA-7596-4711-BBFA-F29F3ED088DC}" type="presOf" srcId="{CBA2DE24-7813-409E-9750-0D004D5B5446}" destId="{8013AAEF-280C-4833-8499-AE8EDCC8B941}" srcOrd="0" destOrd="0" presId="urn:microsoft.com/office/officeart/2008/layout/LinedList"/>
    <dgm:cxn modelId="{6674ABB4-6D7E-4C84-BAE7-0381F2EE876A}" type="presOf" srcId="{3D21EBA3-20B5-4843-BA2B-805B1A5BEF9A}" destId="{B89CA559-5E19-4F72-9149-31D463824AF0}" srcOrd="0" destOrd="0" presId="urn:microsoft.com/office/officeart/2008/layout/LinedList"/>
    <dgm:cxn modelId="{9442DAB9-96D9-43D0-B973-F8BFC61F1F98}" type="presOf" srcId="{20E22092-EC19-4FED-B273-8B28EEF60F7F}" destId="{541D47BA-FC54-4CDA-BD30-F4D397B20DB7}" srcOrd="0" destOrd="0" presId="urn:microsoft.com/office/officeart/2008/layout/LinedList"/>
    <dgm:cxn modelId="{5B4604C1-9B2D-4C9B-86D7-4F3B1B022BB4}" srcId="{4D6ED866-8FE8-4602-B147-92471EC50D55}" destId="{829C8BE9-1B0F-4C00-9AA7-3786684B61E1}" srcOrd="10" destOrd="0" parTransId="{DFB6D145-63A9-4DC9-9247-FEBEE19B8800}" sibTransId="{8567FB74-97EF-4D1F-A773-B73C2FF30C23}"/>
    <dgm:cxn modelId="{DAD9E3D2-ABBD-4AFB-92BB-CBA951117694}" type="presOf" srcId="{4429F7EF-CFED-4E08-A250-D33DA427050A}" destId="{0707D2D0-C27D-4AD5-9557-71CFEADE6AFF}" srcOrd="0" destOrd="0" presId="urn:microsoft.com/office/officeart/2008/layout/LinedList"/>
    <dgm:cxn modelId="{AA053FDD-5152-4730-BD15-CE6FD2A0FBB9}" type="presOf" srcId="{2ECD5AFA-72FA-4E5F-8F34-33949B4B020E}" destId="{86ECC3E0-88AD-43E1-B885-2F1CDC7166FD}" srcOrd="0" destOrd="0" presId="urn:microsoft.com/office/officeart/2008/layout/LinedList"/>
    <dgm:cxn modelId="{97FCFFEA-8DCD-4990-B362-C3A392795E87}" type="presOf" srcId="{E9546AB7-6D34-4DC2-A9D2-D3B8E8974C59}" destId="{8B08FEC8-3FBF-4440-AA6D-EFDD45B3234E}" srcOrd="0" destOrd="0" presId="urn:microsoft.com/office/officeart/2008/layout/LinedList"/>
    <dgm:cxn modelId="{D83CF2F0-293A-4884-8B2E-95A0A42FEABB}" srcId="{4D6ED866-8FE8-4602-B147-92471EC50D55}" destId="{1511BC52-99EE-4D0A-A955-B47A2F030EE9}" srcOrd="0" destOrd="0" parTransId="{C8CD4613-32F9-4145-9243-1AA5AD0CCD21}" sibTransId="{65CEBB70-35CB-4F26-92E6-06B10B4BDE3E}"/>
    <dgm:cxn modelId="{2275FDF0-008C-41F2-97BD-64D41C5AB9AF}" srcId="{4D6ED866-8FE8-4602-B147-92471EC50D55}" destId="{E9546AB7-6D34-4DC2-A9D2-D3B8E8974C59}" srcOrd="21" destOrd="0" parTransId="{BE804F1C-6A10-4A35-9143-1CED7D9AC879}" sibTransId="{FCCEAB2A-3C2B-40C1-8F70-3C778B2576EC}"/>
    <dgm:cxn modelId="{12BE62F2-A87A-44D8-84B2-7DABE6AF3F65}" type="presOf" srcId="{1511BC52-99EE-4D0A-A955-B47A2F030EE9}" destId="{57FC03D3-2EAF-473D-9A5A-8629F004A39C}" srcOrd="0" destOrd="0" presId="urn:microsoft.com/office/officeart/2008/layout/LinedList"/>
    <dgm:cxn modelId="{3DFE54F4-42B4-4CB3-BAB3-76DFC42A6C56}" srcId="{4D6ED866-8FE8-4602-B147-92471EC50D55}" destId="{4429F7EF-CFED-4E08-A250-D33DA427050A}" srcOrd="1" destOrd="0" parTransId="{F4431A40-19FB-4704-A881-3784EFEC6881}" sibTransId="{5354903D-32A5-4E3E-B822-658F58F5C31F}"/>
    <dgm:cxn modelId="{EF9EDDFC-DF8D-4B2F-B076-23D11635B7E9}" type="presOf" srcId="{0FD2A902-8AC5-4ED3-A8D0-2CA8F28AB9A1}" destId="{ECC1B0EF-02E2-44CC-9B1D-58B8D447FA62}" srcOrd="0" destOrd="0" presId="urn:microsoft.com/office/officeart/2008/layout/LinedList"/>
    <dgm:cxn modelId="{C4A55CFD-997C-4C9D-8104-5A228419C10A}" srcId="{4D6ED866-8FE8-4602-B147-92471EC50D55}" destId="{3D21EBA3-20B5-4843-BA2B-805B1A5BEF9A}" srcOrd="5" destOrd="0" parTransId="{96CF9E96-6A17-4075-8EFD-79A11F76D6B2}" sibTransId="{65324269-87EF-4AE5-AD8E-7978B5ADB798}"/>
    <dgm:cxn modelId="{0EED1574-E7C1-4E48-808C-057759157897}" type="presParOf" srcId="{1973E7F5-E280-49B4-A937-8D3E446B2B6F}" destId="{278EA1D4-1943-49E5-A28C-C32735E4692A}" srcOrd="0" destOrd="0" presId="urn:microsoft.com/office/officeart/2008/layout/LinedList"/>
    <dgm:cxn modelId="{7A9DED57-1EDE-4515-B79A-C399379A5BBA}" type="presParOf" srcId="{1973E7F5-E280-49B4-A937-8D3E446B2B6F}" destId="{7B2F8D32-AA30-4807-AA77-CFE3210B73B9}" srcOrd="1" destOrd="0" presId="urn:microsoft.com/office/officeart/2008/layout/LinedList"/>
    <dgm:cxn modelId="{04226187-B320-4E62-AEBD-DC320594D5CA}" type="presParOf" srcId="{7B2F8D32-AA30-4807-AA77-CFE3210B73B9}" destId="{57FC03D3-2EAF-473D-9A5A-8629F004A39C}" srcOrd="0" destOrd="0" presId="urn:microsoft.com/office/officeart/2008/layout/LinedList"/>
    <dgm:cxn modelId="{6032C9B3-7805-4867-9CD9-64D41BE4CCA2}" type="presParOf" srcId="{7B2F8D32-AA30-4807-AA77-CFE3210B73B9}" destId="{E6C61201-30DC-408A-BD95-DF9529313C05}" srcOrd="1" destOrd="0" presId="urn:microsoft.com/office/officeart/2008/layout/LinedList"/>
    <dgm:cxn modelId="{2FF72F42-6C96-4F9D-9C24-7B58530E67DE}" type="presParOf" srcId="{1973E7F5-E280-49B4-A937-8D3E446B2B6F}" destId="{26E12D7A-0972-434E-853E-4866C3D685B5}" srcOrd="2" destOrd="0" presId="urn:microsoft.com/office/officeart/2008/layout/LinedList"/>
    <dgm:cxn modelId="{02492A3B-262A-46F8-9152-40799693B985}" type="presParOf" srcId="{1973E7F5-E280-49B4-A937-8D3E446B2B6F}" destId="{8682DE11-A21D-4A51-B85A-45B54AC8690E}" srcOrd="3" destOrd="0" presId="urn:microsoft.com/office/officeart/2008/layout/LinedList"/>
    <dgm:cxn modelId="{531FE05D-5F45-4F3C-8B65-B699D0A9D074}" type="presParOf" srcId="{8682DE11-A21D-4A51-B85A-45B54AC8690E}" destId="{0707D2D0-C27D-4AD5-9557-71CFEADE6AFF}" srcOrd="0" destOrd="0" presId="urn:microsoft.com/office/officeart/2008/layout/LinedList"/>
    <dgm:cxn modelId="{F69A6956-FD50-4DC1-85A3-5BB4F2BA4BF6}" type="presParOf" srcId="{8682DE11-A21D-4A51-B85A-45B54AC8690E}" destId="{2BBE8447-AF22-47E7-8A11-628B57575E07}" srcOrd="1" destOrd="0" presId="urn:microsoft.com/office/officeart/2008/layout/LinedList"/>
    <dgm:cxn modelId="{A7C7ED85-D827-4BC4-B1AE-712C3B0581A4}" type="presParOf" srcId="{1973E7F5-E280-49B4-A937-8D3E446B2B6F}" destId="{9AAA7080-81F3-4D38-A228-3B95E77C4970}" srcOrd="4" destOrd="0" presId="urn:microsoft.com/office/officeart/2008/layout/LinedList"/>
    <dgm:cxn modelId="{75990F7E-5F36-4E28-BF59-0312DFF548DE}" type="presParOf" srcId="{1973E7F5-E280-49B4-A937-8D3E446B2B6F}" destId="{0DE16B1E-3ED8-4282-9108-1C57D9A52725}" srcOrd="5" destOrd="0" presId="urn:microsoft.com/office/officeart/2008/layout/LinedList"/>
    <dgm:cxn modelId="{D16D4029-8F7C-4864-802F-AEE7E96157BC}" type="presParOf" srcId="{0DE16B1E-3ED8-4282-9108-1C57D9A52725}" destId="{27904AF0-8B3F-4389-A67C-38DA9CCE082C}" srcOrd="0" destOrd="0" presId="urn:microsoft.com/office/officeart/2008/layout/LinedList"/>
    <dgm:cxn modelId="{B0144446-A6AC-4AE0-B023-74A817B0F8ED}" type="presParOf" srcId="{0DE16B1E-3ED8-4282-9108-1C57D9A52725}" destId="{4754BC54-6A4E-465B-A143-1F0D9C4B04BD}" srcOrd="1" destOrd="0" presId="urn:microsoft.com/office/officeart/2008/layout/LinedList"/>
    <dgm:cxn modelId="{1E587E67-EF96-4D66-BCF6-18036DBF4A95}" type="presParOf" srcId="{1973E7F5-E280-49B4-A937-8D3E446B2B6F}" destId="{4ADBE652-DB65-4A47-9205-2E88F776031E}" srcOrd="6" destOrd="0" presId="urn:microsoft.com/office/officeart/2008/layout/LinedList"/>
    <dgm:cxn modelId="{DD4F224B-5F68-4665-9658-EF4C1120C809}" type="presParOf" srcId="{1973E7F5-E280-49B4-A937-8D3E446B2B6F}" destId="{8E414A85-2B09-426A-973A-4E856E1F259F}" srcOrd="7" destOrd="0" presId="urn:microsoft.com/office/officeart/2008/layout/LinedList"/>
    <dgm:cxn modelId="{07DC1E10-A242-44C2-950B-9A2D9B07752F}" type="presParOf" srcId="{8E414A85-2B09-426A-973A-4E856E1F259F}" destId="{E04327C7-736C-428F-ABB5-C95EAC22B9C3}" srcOrd="0" destOrd="0" presId="urn:microsoft.com/office/officeart/2008/layout/LinedList"/>
    <dgm:cxn modelId="{0E7A242F-06BB-48FD-967F-5D58F3C81258}" type="presParOf" srcId="{8E414A85-2B09-426A-973A-4E856E1F259F}" destId="{6FA22585-8559-48E4-B9AA-9564FB47EA70}" srcOrd="1" destOrd="0" presId="urn:microsoft.com/office/officeart/2008/layout/LinedList"/>
    <dgm:cxn modelId="{5FC8149A-6C22-40C1-B257-60DD47AB5335}" type="presParOf" srcId="{1973E7F5-E280-49B4-A937-8D3E446B2B6F}" destId="{FB44E8D4-43EB-4250-93A4-72EEFCEFAFEC}" srcOrd="8" destOrd="0" presId="urn:microsoft.com/office/officeart/2008/layout/LinedList"/>
    <dgm:cxn modelId="{204A6BE1-5136-40E0-9DFC-9FCA09636CDE}" type="presParOf" srcId="{1973E7F5-E280-49B4-A937-8D3E446B2B6F}" destId="{F89BD040-30AE-4E14-B8F9-E6C2090ACDEB}" srcOrd="9" destOrd="0" presId="urn:microsoft.com/office/officeart/2008/layout/LinedList"/>
    <dgm:cxn modelId="{240AD099-A073-48AC-9858-2FE60FAA84F4}" type="presParOf" srcId="{F89BD040-30AE-4E14-B8F9-E6C2090ACDEB}" destId="{ECC1B0EF-02E2-44CC-9B1D-58B8D447FA62}" srcOrd="0" destOrd="0" presId="urn:microsoft.com/office/officeart/2008/layout/LinedList"/>
    <dgm:cxn modelId="{C852A490-7855-481E-B5F1-72A3A4C13149}" type="presParOf" srcId="{F89BD040-30AE-4E14-B8F9-E6C2090ACDEB}" destId="{13777C32-95EC-4A44-AADF-E25F7F636DFA}" srcOrd="1" destOrd="0" presId="urn:microsoft.com/office/officeart/2008/layout/LinedList"/>
    <dgm:cxn modelId="{B6538DBA-359A-4FBB-B623-94C6A090DF85}" type="presParOf" srcId="{1973E7F5-E280-49B4-A937-8D3E446B2B6F}" destId="{F42704BD-3974-45EC-B5D4-37B47511D183}" srcOrd="10" destOrd="0" presId="urn:microsoft.com/office/officeart/2008/layout/LinedList"/>
    <dgm:cxn modelId="{A2E4765D-3A36-415B-9F98-2F491DA6A97F}" type="presParOf" srcId="{1973E7F5-E280-49B4-A937-8D3E446B2B6F}" destId="{779B0E6C-06D5-4C30-BF6A-7326C6BDDBD1}" srcOrd="11" destOrd="0" presId="urn:microsoft.com/office/officeart/2008/layout/LinedList"/>
    <dgm:cxn modelId="{2BCF1612-BD0D-4CC2-83F6-83D409716787}" type="presParOf" srcId="{779B0E6C-06D5-4C30-BF6A-7326C6BDDBD1}" destId="{B89CA559-5E19-4F72-9149-31D463824AF0}" srcOrd="0" destOrd="0" presId="urn:microsoft.com/office/officeart/2008/layout/LinedList"/>
    <dgm:cxn modelId="{55FA7A37-51B0-4DEB-9E7A-160CCF6EF8ED}" type="presParOf" srcId="{779B0E6C-06D5-4C30-BF6A-7326C6BDDBD1}" destId="{D1E571C6-B6C8-4533-A507-E7B25140D86F}" srcOrd="1" destOrd="0" presId="urn:microsoft.com/office/officeart/2008/layout/LinedList"/>
    <dgm:cxn modelId="{5F5FD99B-E763-427C-89A0-44BC9DE5281C}" type="presParOf" srcId="{1973E7F5-E280-49B4-A937-8D3E446B2B6F}" destId="{5F5D54B6-C55D-4288-83E5-512B0ACAC3A0}" srcOrd="12" destOrd="0" presId="urn:microsoft.com/office/officeart/2008/layout/LinedList"/>
    <dgm:cxn modelId="{C09D1A2D-3EC6-4BB8-89CF-E7FF33189AB2}" type="presParOf" srcId="{1973E7F5-E280-49B4-A937-8D3E446B2B6F}" destId="{D2F3B8AA-C42C-4A5A-9254-E7E0910FAA8A}" srcOrd="13" destOrd="0" presId="urn:microsoft.com/office/officeart/2008/layout/LinedList"/>
    <dgm:cxn modelId="{D53F6D98-93EE-4B0D-9E23-7CF391DDE772}" type="presParOf" srcId="{D2F3B8AA-C42C-4A5A-9254-E7E0910FAA8A}" destId="{86ECC3E0-88AD-43E1-B885-2F1CDC7166FD}" srcOrd="0" destOrd="0" presId="urn:microsoft.com/office/officeart/2008/layout/LinedList"/>
    <dgm:cxn modelId="{732983E3-23CD-41B4-8D9C-A5D87C16D07B}" type="presParOf" srcId="{D2F3B8AA-C42C-4A5A-9254-E7E0910FAA8A}" destId="{E6252C2F-D626-49DE-B83A-F7A35CC23FCB}" srcOrd="1" destOrd="0" presId="urn:microsoft.com/office/officeart/2008/layout/LinedList"/>
    <dgm:cxn modelId="{B007183F-C9A2-4B47-A59E-343FA7B51CF5}" type="presParOf" srcId="{1973E7F5-E280-49B4-A937-8D3E446B2B6F}" destId="{07788B33-522E-493D-8E21-8E542FFEB51D}" srcOrd="14" destOrd="0" presId="urn:microsoft.com/office/officeart/2008/layout/LinedList"/>
    <dgm:cxn modelId="{43C4A554-1482-4CD1-A193-4ABD9D00EA71}" type="presParOf" srcId="{1973E7F5-E280-49B4-A937-8D3E446B2B6F}" destId="{86F3D8CE-1ACA-410B-BEA1-B09A19A48A68}" srcOrd="15" destOrd="0" presId="urn:microsoft.com/office/officeart/2008/layout/LinedList"/>
    <dgm:cxn modelId="{438FF609-D284-4A60-AB8E-B9E475572785}" type="presParOf" srcId="{86F3D8CE-1ACA-410B-BEA1-B09A19A48A68}" destId="{2E1A6360-01D8-41EB-BBA4-C4EEAC88D82E}" srcOrd="0" destOrd="0" presId="urn:microsoft.com/office/officeart/2008/layout/LinedList"/>
    <dgm:cxn modelId="{D559BF55-A3AF-43F6-9A23-BDA2D4533603}" type="presParOf" srcId="{86F3D8CE-1ACA-410B-BEA1-B09A19A48A68}" destId="{1C99424A-1457-40A8-89F6-8FA86EC7C6CE}" srcOrd="1" destOrd="0" presId="urn:microsoft.com/office/officeart/2008/layout/LinedList"/>
    <dgm:cxn modelId="{C04275D8-7B38-4688-A0A4-4C6E6209534C}" type="presParOf" srcId="{1973E7F5-E280-49B4-A937-8D3E446B2B6F}" destId="{903CA265-34D8-420D-8CA6-73B6C5F98CD7}" srcOrd="16" destOrd="0" presId="urn:microsoft.com/office/officeart/2008/layout/LinedList"/>
    <dgm:cxn modelId="{354FECB6-DA3D-414C-AB2A-8002250F6EBB}" type="presParOf" srcId="{1973E7F5-E280-49B4-A937-8D3E446B2B6F}" destId="{1CCDC682-D01C-4F3D-AABB-F6E83E9EC6C5}" srcOrd="17" destOrd="0" presId="urn:microsoft.com/office/officeart/2008/layout/LinedList"/>
    <dgm:cxn modelId="{1E39348F-325F-4880-B822-8BC43A988CB3}" type="presParOf" srcId="{1CCDC682-D01C-4F3D-AABB-F6E83E9EC6C5}" destId="{69822EFD-BC57-437C-8550-5E649075E53D}" srcOrd="0" destOrd="0" presId="urn:microsoft.com/office/officeart/2008/layout/LinedList"/>
    <dgm:cxn modelId="{ED096D57-7605-42EB-89C5-0893189B7A37}" type="presParOf" srcId="{1CCDC682-D01C-4F3D-AABB-F6E83E9EC6C5}" destId="{AAB6BFBF-BC2D-4027-8194-103988B029FD}" srcOrd="1" destOrd="0" presId="urn:microsoft.com/office/officeart/2008/layout/LinedList"/>
    <dgm:cxn modelId="{1C120D6C-DCC7-498D-BD20-C9C65E36733F}" type="presParOf" srcId="{1973E7F5-E280-49B4-A937-8D3E446B2B6F}" destId="{B48BFF05-0158-4157-8247-C15354E42BBF}" srcOrd="18" destOrd="0" presId="urn:microsoft.com/office/officeart/2008/layout/LinedList"/>
    <dgm:cxn modelId="{7DBD285A-E727-4B93-9BC4-7F4878732BFB}" type="presParOf" srcId="{1973E7F5-E280-49B4-A937-8D3E446B2B6F}" destId="{0C328EC1-0C11-4C47-B60B-3F6AF192C92C}" srcOrd="19" destOrd="0" presId="urn:microsoft.com/office/officeart/2008/layout/LinedList"/>
    <dgm:cxn modelId="{AEFF09AD-6997-4541-9AB5-AB8FCAC87E8D}" type="presParOf" srcId="{0C328EC1-0C11-4C47-B60B-3F6AF192C92C}" destId="{8013AAEF-280C-4833-8499-AE8EDCC8B941}" srcOrd="0" destOrd="0" presId="urn:microsoft.com/office/officeart/2008/layout/LinedList"/>
    <dgm:cxn modelId="{24F4AC66-9C2B-49B6-8478-E7436C76379F}" type="presParOf" srcId="{0C328EC1-0C11-4C47-B60B-3F6AF192C92C}" destId="{2D572420-0723-47AB-948D-AA3162EA7095}" srcOrd="1" destOrd="0" presId="urn:microsoft.com/office/officeart/2008/layout/LinedList"/>
    <dgm:cxn modelId="{1DE36135-7D6F-42BA-89FB-D7EFD27D67F6}" type="presParOf" srcId="{1973E7F5-E280-49B4-A937-8D3E446B2B6F}" destId="{C8E0C3A7-4F9A-4BEA-B2D4-AC73F2A496D9}" srcOrd="20" destOrd="0" presId="urn:microsoft.com/office/officeart/2008/layout/LinedList"/>
    <dgm:cxn modelId="{2C2B3DE6-D492-4E3F-A665-8ACCB5A7A396}" type="presParOf" srcId="{1973E7F5-E280-49B4-A937-8D3E446B2B6F}" destId="{C6BE4A2B-E778-4E1E-A820-67B672769E8F}" srcOrd="21" destOrd="0" presId="urn:microsoft.com/office/officeart/2008/layout/LinedList"/>
    <dgm:cxn modelId="{A54D6EE6-4BE0-4B28-B9C5-ADA8466F1ACF}" type="presParOf" srcId="{C6BE4A2B-E778-4E1E-A820-67B672769E8F}" destId="{8850F216-B88D-46E5-8877-7655C4C17656}" srcOrd="0" destOrd="0" presId="urn:microsoft.com/office/officeart/2008/layout/LinedList"/>
    <dgm:cxn modelId="{EA1F1F58-D124-4491-85B7-644BFE879757}" type="presParOf" srcId="{C6BE4A2B-E778-4E1E-A820-67B672769E8F}" destId="{E94DCA6A-10A8-4A38-A3F9-69891A17B2FE}" srcOrd="1" destOrd="0" presId="urn:microsoft.com/office/officeart/2008/layout/LinedList"/>
    <dgm:cxn modelId="{85684FF7-AF13-4701-818C-DE931FC19988}" type="presParOf" srcId="{1973E7F5-E280-49B4-A937-8D3E446B2B6F}" destId="{83DA026E-90F9-4755-A9EC-E1D948AAE5DA}" srcOrd="22" destOrd="0" presId="urn:microsoft.com/office/officeart/2008/layout/LinedList"/>
    <dgm:cxn modelId="{32A27557-9355-47B8-A3A8-2495FEA3B74C}" type="presParOf" srcId="{1973E7F5-E280-49B4-A937-8D3E446B2B6F}" destId="{D169E8D2-8F42-44B7-9A81-50B6887B42B1}" srcOrd="23" destOrd="0" presId="urn:microsoft.com/office/officeart/2008/layout/LinedList"/>
    <dgm:cxn modelId="{F2E9321B-42C7-4E78-8294-C88280CBEA5F}" type="presParOf" srcId="{D169E8D2-8F42-44B7-9A81-50B6887B42B1}" destId="{541D47BA-FC54-4CDA-BD30-F4D397B20DB7}" srcOrd="0" destOrd="0" presId="urn:microsoft.com/office/officeart/2008/layout/LinedList"/>
    <dgm:cxn modelId="{3F011FEF-F197-4D1D-B0AA-C049356948AA}" type="presParOf" srcId="{D169E8D2-8F42-44B7-9A81-50B6887B42B1}" destId="{41FE43CC-DB6E-4464-A85D-532A01250ACE}" srcOrd="1" destOrd="0" presId="urn:microsoft.com/office/officeart/2008/layout/LinedList"/>
    <dgm:cxn modelId="{C5ABB014-A1AD-4B0A-B423-04BD8AB52A77}" type="presParOf" srcId="{1973E7F5-E280-49B4-A937-8D3E446B2B6F}" destId="{40D7EA50-18F9-4553-B3F0-44038C34C929}" srcOrd="24" destOrd="0" presId="urn:microsoft.com/office/officeart/2008/layout/LinedList"/>
    <dgm:cxn modelId="{3F8BB59C-6A03-44B6-B9AB-2DF8290255BC}" type="presParOf" srcId="{1973E7F5-E280-49B4-A937-8D3E446B2B6F}" destId="{2AD980EB-1CAC-4A31-813F-DEAC511939AD}" srcOrd="25" destOrd="0" presId="urn:microsoft.com/office/officeart/2008/layout/LinedList"/>
    <dgm:cxn modelId="{52808000-FEBF-4582-98D0-A134591B903B}" type="presParOf" srcId="{2AD980EB-1CAC-4A31-813F-DEAC511939AD}" destId="{321E23BB-F7FC-4667-AF93-8AF8F5DDCB02}" srcOrd="0" destOrd="0" presId="urn:microsoft.com/office/officeart/2008/layout/LinedList"/>
    <dgm:cxn modelId="{69809FF4-2119-432E-AA57-B2AB465707F6}" type="presParOf" srcId="{2AD980EB-1CAC-4A31-813F-DEAC511939AD}" destId="{96B8F321-E8C1-4D70-B930-457EB585BEC1}" srcOrd="1" destOrd="0" presId="urn:microsoft.com/office/officeart/2008/layout/LinedList"/>
    <dgm:cxn modelId="{1FD8211B-0F00-4211-A042-45E4EF1D3831}" type="presParOf" srcId="{1973E7F5-E280-49B4-A937-8D3E446B2B6F}" destId="{D905C06D-B17F-4B42-A241-33B25D08CBCF}" srcOrd="26" destOrd="0" presId="urn:microsoft.com/office/officeart/2008/layout/LinedList"/>
    <dgm:cxn modelId="{D158C0A2-B707-4907-BE57-C39B4EB5ACDC}" type="presParOf" srcId="{1973E7F5-E280-49B4-A937-8D3E446B2B6F}" destId="{D30E9150-091C-4D34-80CA-E14F1CC6B153}" srcOrd="27" destOrd="0" presId="urn:microsoft.com/office/officeart/2008/layout/LinedList"/>
    <dgm:cxn modelId="{89789C21-A535-4EE6-A29B-EB7514B4ED04}" type="presParOf" srcId="{D30E9150-091C-4D34-80CA-E14F1CC6B153}" destId="{94995F51-1EFB-4C93-958B-9540DA0BC61F}" srcOrd="0" destOrd="0" presId="urn:microsoft.com/office/officeart/2008/layout/LinedList"/>
    <dgm:cxn modelId="{CF16D66A-7857-4820-BF18-0AF500C5EF16}" type="presParOf" srcId="{D30E9150-091C-4D34-80CA-E14F1CC6B153}" destId="{B745AD44-3B52-4779-91E9-634AB75B4A21}" srcOrd="1" destOrd="0" presId="urn:microsoft.com/office/officeart/2008/layout/LinedList"/>
    <dgm:cxn modelId="{B0DFCD87-EEBF-446A-BA50-723F5C10CEE7}" type="presParOf" srcId="{1973E7F5-E280-49B4-A937-8D3E446B2B6F}" destId="{6A2961B8-C2B3-4B01-A6F6-C6F5C5E75623}" srcOrd="28" destOrd="0" presId="urn:microsoft.com/office/officeart/2008/layout/LinedList"/>
    <dgm:cxn modelId="{95C5D255-4074-426A-AEE5-F2A93BE11236}" type="presParOf" srcId="{1973E7F5-E280-49B4-A937-8D3E446B2B6F}" destId="{A9FCC787-E1C7-41E8-BF78-C79E9ADCC28F}" srcOrd="29" destOrd="0" presId="urn:microsoft.com/office/officeart/2008/layout/LinedList"/>
    <dgm:cxn modelId="{02BBA997-9212-4CC8-ABFF-39BC81A36F73}" type="presParOf" srcId="{A9FCC787-E1C7-41E8-BF78-C79E9ADCC28F}" destId="{4B616865-8C62-4CC5-B0D4-FAD1EADD4F20}" srcOrd="0" destOrd="0" presId="urn:microsoft.com/office/officeart/2008/layout/LinedList"/>
    <dgm:cxn modelId="{412B5D3F-61E6-4887-A6F7-EFA5B50E1188}" type="presParOf" srcId="{A9FCC787-E1C7-41E8-BF78-C79E9ADCC28F}" destId="{F3090239-E5AE-456F-BC51-2FD52764892A}" srcOrd="1" destOrd="0" presId="urn:microsoft.com/office/officeart/2008/layout/LinedList"/>
    <dgm:cxn modelId="{181A0326-4D78-4CE3-8FD1-14CE2B2BAC94}" type="presParOf" srcId="{1973E7F5-E280-49B4-A937-8D3E446B2B6F}" destId="{1A1167A5-DBE3-441B-B284-98E7D1B7093A}" srcOrd="30" destOrd="0" presId="urn:microsoft.com/office/officeart/2008/layout/LinedList"/>
    <dgm:cxn modelId="{2AF41788-1EB7-4D96-BB7A-66715A6175E2}" type="presParOf" srcId="{1973E7F5-E280-49B4-A937-8D3E446B2B6F}" destId="{A0102E51-7152-4427-A8C1-AF8363A87D70}" srcOrd="31" destOrd="0" presId="urn:microsoft.com/office/officeart/2008/layout/LinedList"/>
    <dgm:cxn modelId="{B2054336-47E4-4A5E-8E05-0BAF54CC8B53}" type="presParOf" srcId="{A0102E51-7152-4427-A8C1-AF8363A87D70}" destId="{8A651CC7-8C06-4E57-8038-0FB2F29D0A1B}" srcOrd="0" destOrd="0" presId="urn:microsoft.com/office/officeart/2008/layout/LinedList"/>
    <dgm:cxn modelId="{8D0F04DC-1317-4965-9A27-C7B5B772AE29}" type="presParOf" srcId="{A0102E51-7152-4427-A8C1-AF8363A87D70}" destId="{2C49E3F0-BE93-496D-8FBF-667838A909A9}" srcOrd="1" destOrd="0" presId="urn:microsoft.com/office/officeart/2008/layout/LinedList"/>
    <dgm:cxn modelId="{386E9A5E-EDF0-4A74-B986-9882DBFDB181}" type="presParOf" srcId="{1973E7F5-E280-49B4-A937-8D3E446B2B6F}" destId="{65EC33A9-29A8-4F08-8471-D0C60671ED49}" srcOrd="32" destOrd="0" presId="urn:microsoft.com/office/officeart/2008/layout/LinedList"/>
    <dgm:cxn modelId="{42E1E4B6-7CAD-431F-8201-617C75E6C603}" type="presParOf" srcId="{1973E7F5-E280-49B4-A937-8D3E446B2B6F}" destId="{A01C59C6-C42E-460C-B695-F3DC355C8D8F}" srcOrd="33" destOrd="0" presId="urn:microsoft.com/office/officeart/2008/layout/LinedList"/>
    <dgm:cxn modelId="{E97677D7-2A64-41AE-A11F-953DAD8481B0}" type="presParOf" srcId="{A01C59C6-C42E-460C-B695-F3DC355C8D8F}" destId="{F8912BA0-D75A-46B4-9C61-DF9AD7BBAB11}" srcOrd="0" destOrd="0" presId="urn:microsoft.com/office/officeart/2008/layout/LinedList"/>
    <dgm:cxn modelId="{D35C6410-2660-4F15-BC9C-44D33BCEF308}" type="presParOf" srcId="{A01C59C6-C42E-460C-B695-F3DC355C8D8F}" destId="{1211FE85-1B97-4A90-8EF3-7794FA6C3C1F}" srcOrd="1" destOrd="0" presId="urn:microsoft.com/office/officeart/2008/layout/LinedList"/>
    <dgm:cxn modelId="{C2CB6EFC-5AF8-4544-BDAF-5926FFDA2368}" type="presParOf" srcId="{1973E7F5-E280-49B4-A937-8D3E446B2B6F}" destId="{11D6AE29-AD05-432A-A306-A4B35971C6A5}" srcOrd="34" destOrd="0" presId="urn:microsoft.com/office/officeart/2008/layout/LinedList"/>
    <dgm:cxn modelId="{6A631C58-74AA-444B-B008-C774A2876DFC}" type="presParOf" srcId="{1973E7F5-E280-49B4-A937-8D3E446B2B6F}" destId="{984A5574-E83E-4DFE-8977-A57386F4DD69}" srcOrd="35" destOrd="0" presId="urn:microsoft.com/office/officeart/2008/layout/LinedList"/>
    <dgm:cxn modelId="{B6EEB35E-6F3C-49E8-9764-B97B7B6869FD}" type="presParOf" srcId="{984A5574-E83E-4DFE-8977-A57386F4DD69}" destId="{99A3F2E9-956C-4B1D-94E2-2ABB7EEF5E51}" srcOrd="0" destOrd="0" presId="urn:microsoft.com/office/officeart/2008/layout/LinedList"/>
    <dgm:cxn modelId="{E8F91B8C-0BF1-4EA0-92B1-D6CC8108110D}" type="presParOf" srcId="{984A5574-E83E-4DFE-8977-A57386F4DD69}" destId="{E81A17BE-A6A5-43F9-8D2C-2E431D1DB24B}" srcOrd="1" destOrd="0" presId="urn:microsoft.com/office/officeart/2008/layout/LinedList"/>
    <dgm:cxn modelId="{7346506A-CC9D-448D-955C-D315959C4F37}" type="presParOf" srcId="{1973E7F5-E280-49B4-A937-8D3E446B2B6F}" destId="{BE664894-E4FC-40B8-A1E1-B720EF20B54F}" srcOrd="36" destOrd="0" presId="urn:microsoft.com/office/officeart/2008/layout/LinedList"/>
    <dgm:cxn modelId="{D8A64DB7-5211-4575-BBCE-E6DC45AC376C}" type="presParOf" srcId="{1973E7F5-E280-49B4-A937-8D3E446B2B6F}" destId="{BA9F3F7A-93FF-44C5-AA28-88E1EBBB4402}" srcOrd="37" destOrd="0" presId="urn:microsoft.com/office/officeart/2008/layout/LinedList"/>
    <dgm:cxn modelId="{E570520D-D8B2-4CDA-98C3-5D97C6C06B59}" type="presParOf" srcId="{BA9F3F7A-93FF-44C5-AA28-88E1EBBB4402}" destId="{801FE2A9-F6D0-4AA0-965A-C2006DC23A18}" srcOrd="0" destOrd="0" presId="urn:microsoft.com/office/officeart/2008/layout/LinedList"/>
    <dgm:cxn modelId="{E0401115-BA99-4B1B-94E6-0789F849E63F}" type="presParOf" srcId="{BA9F3F7A-93FF-44C5-AA28-88E1EBBB4402}" destId="{EED7496D-1D81-4F0F-98DB-60F2B3AC027A}" srcOrd="1" destOrd="0" presId="urn:microsoft.com/office/officeart/2008/layout/LinedList"/>
    <dgm:cxn modelId="{C42FECC4-4D37-4118-8A8F-20060B014BA0}" type="presParOf" srcId="{1973E7F5-E280-49B4-A937-8D3E446B2B6F}" destId="{DD269419-E4B8-475E-B75B-28B73F966597}" srcOrd="38" destOrd="0" presId="urn:microsoft.com/office/officeart/2008/layout/LinedList"/>
    <dgm:cxn modelId="{1885F77D-D299-42E9-A586-B81E05CF787D}" type="presParOf" srcId="{1973E7F5-E280-49B4-A937-8D3E446B2B6F}" destId="{7FBD8330-42AD-456B-91E8-A5DDE895769A}" srcOrd="39" destOrd="0" presId="urn:microsoft.com/office/officeart/2008/layout/LinedList"/>
    <dgm:cxn modelId="{6A1C0A1F-DE7C-491A-BA09-84FD60B3B781}" type="presParOf" srcId="{7FBD8330-42AD-456B-91E8-A5DDE895769A}" destId="{18C3D62E-4C6A-4786-A4AB-BC0DDC2D228B}" srcOrd="0" destOrd="0" presId="urn:microsoft.com/office/officeart/2008/layout/LinedList"/>
    <dgm:cxn modelId="{4E1937C1-CD34-4310-A3FF-1477704C234A}" type="presParOf" srcId="{7FBD8330-42AD-456B-91E8-A5DDE895769A}" destId="{00406388-B7A4-4408-9DF4-902E208541A6}" srcOrd="1" destOrd="0" presId="urn:microsoft.com/office/officeart/2008/layout/LinedList"/>
    <dgm:cxn modelId="{EA512F1A-201B-4017-BA29-778BB71E22D0}" type="presParOf" srcId="{1973E7F5-E280-49B4-A937-8D3E446B2B6F}" destId="{745FAEF4-91C0-427B-980F-8DF8291F6F2D}" srcOrd="40" destOrd="0" presId="urn:microsoft.com/office/officeart/2008/layout/LinedList"/>
    <dgm:cxn modelId="{A91665B6-7424-48FB-B1EB-75D6E494EDA0}" type="presParOf" srcId="{1973E7F5-E280-49B4-A937-8D3E446B2B6F}" destId="{B4CE8D8C-26E3-49C7-9575-782EC56DADF1}" srcOrd="41" destOrd="0" presId="urn:microsoft.com/office/officeart/2008/layout/LinedList"/>
    <dgm:cxn modelId="{DB4A81F0-CBBD-4DEC-AB2F-8EF9FEE241CA}" type="presParOf" srcId="{B4CE8D8C-26E3-49C7-9575-782EC56DADF1}" destId="{32EB14D0-32D0-48AB-9AAA-BA83A1144A23}" srcOrd="0" destOrd="0" presId="urn:microsoft.com/office/officeart/2008/layout/LinedList"/>
    <dgm:cxn modelId="{6804BCD5-370C-4211-866A-091BD9768B49}" type="presParOf" srcId="{B4CE8D8C-26E3-49C7-9575-782EC56DADF1}" destId="{B7FA7AFD-2A9D-4932-8A91-60BF1B09BC82}" srcOrd="1" destOrd="0" presId="urn:microsoft.com/office/officeart/2008/layout/LinedList"/>
    <dgm:cxn modelId="{6CF4E1C1-9E2E-4400-9AD6-F0865F50CB62}" type="presParOf" srcId="{1973E7F5-E280-49B4-A937-8D3E446B2B6F}" destId="{3716ABD7-F8DC-4C03-AB3C-2C17DD2CD7AD}" srcOrd="42" destOrd="0" presId="urn:microsoft.com/office/officeart/2008/layout/LinedList"/>
    <dgm:cxn modelId="{47B74DA1-24A2-41A1-9097-A3FC874D707A}" type="presParOf" srcId="{1973E7F5-E280-49B4-A937-8D3E446B2B6F}" destId="{8C0B232F-1F54-45C0-A110-E2FD088A076E}" srcOrd="43" destOrd="0" presId="urn:microsoft.com/office/officeart/2008/layout/LinedList"/>
    <dgm:cxn modelId="{3CEB9FE1-84AF-48D7-A4C0-E90EC9C0B648}" type="presParOf" srcId="{8C0B232F-1F54-45C0-A110-E2FD088A076E}" destId="{8B08FEC8-3FBF-4440-AA6D-EFDD45B3234E}" srcOrd="0" destOrd="0" presId="urn:microsoft.com/office/officeart/2008/layout/LinedList"/>
    <dgm:cxn modelId="{1CDFA19F-4D4F-44E8-A2E8-77F1A29418E9}" type="presParOf" srcId="{8C0B232F-1F54-45C0-A110-E2FD088A076E}" destId="{C8276686-A089-4707-ACC6-0DDC3A8A55DA}" srcOrd="1" destOrd="0" presId="urn:microsoft.com/office/officeart/2008/layout/LinedList"/>
    <dgm:cxn modelId="{9E8685E3-B0D2-4A80-8707-F2673E08E0B1}" type="presParOf" srcId="{1973E7F5-E280-49B4-A937-8D3E446B2B6F}" destId="{158B457B-80F2-4B66-870C-D8F407AA8A89}" srcOrd="44" destOrd="0" presId="urn:microsoft.com/office/officeart/2008/layout/LinedList"/>
    <dgm:cxn modelId="{8E566E00-86B0-4D5E-9741-5B6167EBEAE8}" type="presParOf" srcId="{1973E7F5-E280-49B4-A937-8D3E446B2B6F}" destId="{91151725-61C8-46DE-93C9-A71873A43511}" srcOrd="45" destOrd="0" presId="urn:microsoft.com/office/officeart/2008/layout/LinedList"/>
    <dgm:cxn modelId="{D4F6906A-F32C-4ED9-8F4B-C1A589A25B57}" type="presParOf" srcId="{91151725-61C8-46DE-93C9-A71873A43511}" destId="{D10238C6-D70D-4E28-B3BC-299C770133D8}" srcOrd="0" destOrd="0" presId="urn:microsoft.com/office/officeart/2008/layout/LinedList"/>
    <dgm:cxn modelId="{CACC1684-2392-4944-91C1-D71B891B2FF2}" type="presParOf" srcId="{91151725-61C8-46DE-93C9-A71873A43511}" destId="{37542D90-D239-43C5-9093-D3EEB183677D}" srcOrd="1" destOrd="0" presId="urn:microsoft.com/office/officeart/2008/layout/LinedList"/>
    <dgm:cxn modelId="{8797461F-A481-420B-80EF-E7087B75165D}" type="presParOf" srcId="{1973E7F5-E280-49B4-A937-8D3E446B2B6F}" destId="{EC7E5050-19C3-4C80-B16B-FFB71B0CA053}" srcOrd="46" destOrd="0" presId="urn:microsoft.com/office/officeart/2008/layout/LinedList"/>
    <dgm:cxn modelId="{F3BC8BA0-D0AD-4280-B1E9-19042666CBC8}" type="presParOf" srcId="{1973E7F5-E280-49B4-A937-8D3E446B2B6F}" destId="{965BF730-5FCA-4218-9F2F-74A39FE1CB8F}" srcOrd="47" destOrd="0" presId="urn:microsoft.com/office/officeart/2008/layout/LinedList"/>
    <dgm:cxn modelId="{B1543370-72EF-44BE-8403-8CA8D0074767}" type="presParOf" srcId="{965BF730-5FCA-4218-9F2F-74A39FE1CB8F}" destId="{17C12342-C9F0-44DB-A20E-E34B8D269EB9}" srcOrd="0" destOrd="0" presId="urn:microsoft.com/office/officeart/2008/layout/LinedList"/>
    <dgm:cxn modelId="{338ACC85-6EF4-49A8-9306-8CADFB0241C1}" type="presParOf" srcId="{965BF730-5FCA-4218-9F2F-74A39FE1CB8F}" destId="{78D0F97A-013B-4982-BB62-ABCE0BBE52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2E659-5E71-4C07-9417-1390FA8A9E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11039F3-481E-4852-99E5-3D555364C28E}">
      <dgm:prSet/>
      <dgm:spPr>
        <a:solidFill>
          <a:srgbClr val="00B0F0"/>
        </a:solidFill>
      </dgm:spPr>
      <dgm:t>
        <a:bodyPr/>
        <a:lstStyle/>
        <a:p>
          <a:r>
            <a:rPr lang="fr-CH" b="1" dirty="0"/>
            <a:t>Bilan</a:t>
          </a:r>
          <a:r>
            <a:rPr lang="fr-CH" b="0" dirty="0"/>
            <a:t> (limites de l’information)</a:t>
          </a:r>
          <a:endParaRPr lang="en-US" b="1" dirty="0"/>
        </a:p>
      </dgm:t>
    </dgm:pt>
    <dgm:pt modelId="{4AF151D9-91E5-4E9B-B1B9-92FFDAF885F3}" type="parTrans" cxnId="{576B0F4A-2A57-4643-A429-ED841160EED8}">
      <dgm:prSet/>
      <dgm:spPr/>
      <dgm:t>
        <a:bodyPr/>
        <a:lstStyle/>
        <a:p>
          <a:endParaRPr lang="en-US"/>
        </a:p>
      </dgm:t>
    </dgm:pt>
    <dgm:pt modelId="{9B5B1710-7F67-48C3-8A13-D9E78B695435}" type="sibTrans" cxnId="{576B0F4A-2A57-4643-A429-ED841160EED8}">
      <dgm:prSet/>
      <dgm:spPr/>
      <dgm:t>
        <a:bodyPr/>
        <a:lstStyle/>
        <a:p>
          <a:endParaRPr lang="en-US"/>
        </a:p>
      </dgm:t>
    </dgm:pt>
    <dgm:pt modelId="{534C30C7-DF90-4517-8FBA-77FA10D1EAD8}">
      <dgm:prSet/>
      <dgm:spPr>
        <a:solidFill>
          <a:srgbClr val="00B0F0"/>
        </a:solidFill>
      </dgm:spPr>
      <dgm:t>
        <a:bodyPr/>
        <a:lstStyle/>
        <a:p>
          <a:r>
            <a:rPr lang="fr-CH" b="1" dirty="0"/>
            <a:t>Plan de financement (</a:t>
          </a:r>
          <a:r>
            <a:rPr lang="fr-CH" b="1" i="1" dirty="0"/>
            <a:t>cash flow</a:t>
          </a:r>
          <a:r>
            <a:rPr lang="fr-CH" b="1" dirty="0"/>
            <a:t>)</a:t>
          </a:r>
          <a:endParaRPr lang="en-US" dirty="0"/>
        </a:p>
      </dgm:t>
    </dgm:pt>
    <dgm:pt modelId="{CE54828A-9A5C-4155-B8FF-7B77D630991C}" type="parTrans" cxnId="{791AA4CC-88AB-4982-9AF5-638F03A39DE6}">
      <dgm:prSet/>
      <dgm:spPr/>
      <dgm:t>
        <a:bodyPr/>
        <a:lstStyle/>
        <a:p>
          <a:endParaRPr lang="en-US"/>
        </a:p>
      </dgm:t>
    </dgm:pt>
    <dgm:pt modelId="{5B156D8A-0D86-4484-89E5-E327682D0FED}" type="sibTrans" cxnId="{791AA4CC-88AB-4982-9AF5-638F03A39DE6}">
      <dgm:prSet/>
      <dgm:spPr/>
      <dgm:t>
        <a:bodyPr/>
        <a:lstStyle/>
        <a:p>
          <a:endParaRPr lang="en-US"/>
        </a:p>
      </dgm:t>
    </dgm:pt>
    <dgm:pt modelId="{8F808212-3693-47FA-B69E-E9D81A19A7A3}">
      <dgm:prSet/>
      <dgm:spPr/>
      <dgm:t>
        <a:bodyPr/>
        <a:lstStyle/>
        <a:p>
          <a:r>
            <a:rPr lang="fr-CH" b="0" dirty="0"/>
            <a:t>Outil d’évaluation prospectif des besoins de la société en termes de flux financiers</a:t>
          </a:r>
          <a:endParaRPr lang="en-US" dirty="0"/>
        </a:p>
      </dgm:t>
    </dgm:pt>
    <dgm:pt modelId="{71842E3F-C4D0-42D7-9629-F16A0E32FD4D}" type="parTrans" cxnId="{82B2D7A1-AEA2-408B-A7B1-CBA6AB0B688D}">
      <dgm:prSet/>
      <dgm:spPr/>
      <dgm:t>
        <a:bodyPr/>
        <a:lstStyle/>
        <a:p>
          <a:endParaRPr lang="en-US"/>
        </a:p>
      </dgm:t>
    </dgm:pt>
    <dgm:pt modelId="{7FEA04A3-0F89-43BE-B2EF-2811DB88C723}" type="sibTrans" cxnId="{82B2D7A1-AEA2-408B-A7B1-CBA6AB0B688D}">
      <dgm:prSet/>
      <dgm:spPr/>
      <dgm:t>
        <a:bodyPr/>
        <a:lstStyle/>
        <a:p>
          <a:endParaRPr lang="en-US"/>
        </a:p>
      </dgm:t>
    </dgm:pt>
    <dgm:pt modelId="{3E70E1EB-FA70-4543-A107-721102325001}">
      <dgm:prSet/>
      <dgm:spPr/>
      <dgm:t>
        <a:bodyPr/>
        <a:lstStyle/>
        <a:p>
          <a:r>
            <a:rPr lang="fr-CH" b="0" dirty="0"/>
            <a:t>«</a:t>
          </a:r>
          <a:r>
            <a:rPr lang="fr-CH" b="0" i="1" dirty="0"/>
            <a:t>Une des tâches premières du conseil d’administration» </a:t>
          </a:r>
          <a:r>
            <a:rPr lang="fr-CH" b="0" dirty="0"/>
            <a:t>(FF 1983, 949) ; «</a:t>
          </a:r>
          <a:r>
            <a:rPr lang="fr-CH" b="0" i="1" dirty="0"/>
            <a:t>Instrument de gestion indispensable pour tous les conseils d’administration</a:t>
          </a:r>
          <a:r>
            <a:rPr lang="fr-CH" b="0" dirty="0"/>
            <a:t>» (FF 2017, 515)</a:t>
          </a:r>
          <a:endParaRPr lang="en-US" dirty="0"/>
        </a:p>
      </dgm:t>
    </dgm:pt>
    <dgm:pt modelId="{70989324-73CD-4113-98B0-084F194558C4}" type="parTrans" cxnId="{C39B0D31-0733-4974-96EF-DAC8EC9BE21D}">
      <dgm:prSet/>
      <dgm:spPr/>
      <dgm:t>
        <a:bodyPr/>
        <a:lstStyle/>
        <a:p>
          <a:endParaRPr lang="en-US"/>
        </a:p>
      </dgm:t>
    </dgm:pt>
    <dgm:pt modelId="{795F4290-D806-4D44-8118-6D4D066DB7FB}" type="sibTrans" cxnId="{C39B0D31-0733-4974-96EF-DAC8EC9BE21D}">
      <dgm:prSet/>
      <dgm:spPr/>
      <dgm:t>
        <a:bodyPr/>
        <a:lstStyle/>
        <a:p>
          <a:endParaRPr lang="en-US"/>
        </a:p>
      </dgm:t>
    </dgm:pt>
    <dgm:pt modelId="{7B784DCA-2CAD-4FE4-B9F0-AC88E6887BC1}">
      <dgm:prSet/>
      <dgm:spPr/>
      <dgm:t>
        <a:bodyPr/>
        <a:lstStyle/>
        <a:p>
          <a:r>
            <a:rPr lang="fr-CH" b="0" dirty="0"/>
            <a:t>«Si nécessaire»:  toujours en cas de difficulté de trésorerie</a:t>
          </a:r>
          <a:endParaRPr lang="en-US" dirty="0"/>
        </a:p>
      </dgm:t>
    </dgm:pt>
    <dgm:pt modelId="{CF61C26E-CFE1-419A-98DD-B1AE8B851CDC}" type="parTrans" cxnId="{E516DF6E-94BC-41C9-A5F7-CE74A8AD74CB}">
      <dgm:prSet/>
      <dgm:spPr/>
      <dgm:t>
        <a:bodyPr/>
        <a:lstStyle/>
        <a:p>
          <a:endParaRPr lang="en-US"/>
        </a:p>
      </dgm:t>
    </dgm:pt>
    <dgm:pt modelId="{C6313F22-D880-4A83-985C-632A64F774EE}" type="sibTrans" cxnId="{E516DF6E-94BC-41C9-A5F7-CE74A8AD74CB}">
      <dgm:prSet/>
      <dgm:spPr/>
      <dgm:t>
        <a:bodyPr/>
        <a:lstStyle/>
        <a:p>
          <a:endParaRPr lang="en-US"/>
        </a:p>
      </dgm:t>
    </dgm:pt>
    <dgm:pt modelId="{0CF90786-048D-4730-B4F1-B35EB2D2DEAF}">
      <dgm:prSet/>
      <dgm:spPr>
        <a:solidFill>
          <a:srgbClr val="00B0F0"/>
        </a:solidFill>
      </dgm:spPr>
      <dgm:t>
        <a:bodyPr/>
        <a:lstStyle/>
        <a:p>
          <a:r>
            <a:rPr lang="fr-CH" b="0" dirty="0"/>
            <a:t>Budget et </a:t>
          </a:r>
          <a:r>
            <a:rPr lang="fr-CH" b="0" i="1" dirty="0"/>
            <a:t>cockpit </a:t>
          </a:r>
          <a:r>
            <a:rPr lang="fr-CH" b="0" dirty="0"/>
            <a:t>d’</a:t>
          </a:r>
          <a:r>
            <a:rPr lang="fr-CH" b="1" dirty="0"/>
            <a:t>indicateurs financiers (</a:t>
          </a:r>
          <a:r>
            <a:rPr lang="fr-CH" b="1" i="1" dirty="0"/>
            <a:t>KPI</a:t>
          </a:r>
          <a:r>
            <a:rPr lang="fr-CH" b="1" dirty="0"/>
            <a:t>)</a:t>
          </a:r>
          <a:endParaRPr lang="en-US" dirty="0"/>
        </a:p>
      </dgm:t>
    </dgm:pt>
    <dgm:pt modelId="{4E611A81-267A-491A-BB7A-0E072810643C}" type="parTrans" cxnId="{955A6A01-FB7E-4219-A15D-8F66B3CFDA89}">
      <dgm:prSet/>
      <dgm:spPr/>
      <dgm:t>
        <a:bodyPr/>
        <a:lstStyle/>
        <a:p>
          <a:endParaRPr lang="en-US"/>
        </a:p>
      </dgm:t>
    </dgm:pt>
    <dgm:pt modelId="{3369F319-27BE-4E72-868E-180BD1127A6E}" type="sibTrans" cxnId="{955A6A01-FB7E-4219-A15D-8F66B3CFDA89}">
      <dgm:prSet/>
      <dgm:spPr/>
      <dgm:t>
        <a:bodyPr/>
        <a:lstStyle/>
        <a:p>
          <a:endParaRPr lang="en-US"/>
        </a:p>
      </dgm:t>
    </dgm:pt>
    <dgm:pt modelId="{5687C0D8-683C-42FB-9BA7-D25D56E2DC6A}">
      <dgm:prSet/>
      <dgm:spPr/>
      <dgm:t>
        <a:bodyPr/>
        <a:lstStyle/>
        <a:p>
          <a:r>
            <a:rPr lang="en-US" dirty="0" err="1"/>
            <a:t>Obligatoire</a:t>
          </a:r>
          <a:r>
            <a:rPr lang="en-US" dirty="0"/>
            <a:t> </a:t>
          </a:r>
          <a:r>
            <a:rPr lang="en-US" dirty="0" err="1"/>
            <a:t>si</a:t>
          </a:r>
          <a:r>
            <a:rPr lang="en-US" dirty="0"/>
            <a:t> </a:t>
          </a:r>
          <a:r>
            <a:rPr lang="en-US" dirty="0" err="1"/>
            <a:t>contrôle</a:t>
          </a:r>
          <a:r>
            <a:rPr lang="en-US" dirty="0"/>
            <a:t> ordinaire (art. 961 </a:t>
          </a:r>
          <a:r>
            <a:rPr lang="en-US" dirty="0" err="1"/>
            <a:t>ch.</a:t>
          </a:r>
          <a:r>
            <a:rPr lang="en-US" dirty="0"/>
            <a:t> 3 et 961b CO)</a:t>
          </a:r>
        </a:p>
      </dgm:t>
    </dgm:pt>
    <dgm:pt modelId="{89B34E82-6B86-4F3A-A2AE-F59992A710F8}" type="parTrans" cxnId="{DE380381-0513-4CE0-AFB0-E01F5F0D9E10}">
      <dgm:prSet/>
      <dgm:spPr/>
      <dgm:t>
        <a:bodyPr/>
        <a:lstStyle/>
        <a:p>
          <a:endParaRPr lang="fr-CH"/>
        </a:p>
      </dgm:t>
    </dgm:pt>
    <dgm:pt modelId="{3607ED05-E097-4522-8A0B-6EB6E41ED216}" type="sibTrans" cxnId="{DE380381-0513-4CE0-AFB0-E01F5F0D9E10}">
      <dgm:prSet/>
      <dgm:spPr/>
      <dgm:t>
        <a:bodyPr/>
        <a:lstStyle/>
        <a:p>
          <a:endParaRPr lang="fr-CH"/>
        </a:p>
      </dgm:t>
    </dgm:pt>
    <dgm:pt modelId="{8B1A83F1-C3AB-4CED-99AC-1ED46EE85615}" type="pres">
      <dgm:prSet presAssocID="{8D62E659-5E71-4C07-9417-1390FA8A9EB0}" presName="linear" presStyleCnt="0">
        <dgm:presLayoutVars>
          <dgm:dir/>
          <dgm:animLvl val="lvl"/>
          <dgm:resizeHandles val="exact"/>
        </dgm:presLayoutVars>
      </dgm:prSet>
      <dgm:spPr/>
    </dgm:pt>
    <dgm:pt modelId="{904319C5-EE4B-46EF-B9D3-B1C9732EC531}" type="pres">
      <dgm:prSet presAssocID="{011039F3-481E-4852-99E5-3D555364C28E}" presName="parentLin" presStyleCnt="0"/>
      <dgm:spPr/>
    </dgm:pt>
    <dgm:pt modelId="{C13F2C20-F2A6-4866-B518-A5BBAD071A95}" type="pres">
      <dgm:prSet presAssocID="{011039F3-481E-4852-99E5-3D555364C28E}" presName="parentLeftMargin" presStyleLbl="node1" presStyleIdx="0" presStyleCnt="3"/>
      <dgm:spPr/>
    </dgm:pt>
    <dgm:pt modelId="{0CCB5B31-70E8-43A1-BEAD-B79B443E8C1C}" type="pres">
      <dgm:prSet presAssocID="{011039F3-481E-4852-99E5-3D555364C28E}" presName="parentText" presStyleLbl="node1" presStyleIdx="0" presStyleCnt="3">
        <dgm:presLayoutVars>
          <dgm:chMax val="0"/>
          <dgm:bulletEnabled val="1"/>
        </dgm:presLayoutVars>
      </dgm:prSet>
      <dgm:spPr/>
    </dgm:pt>
    <dgm:pt modelId="{90C0CF2A-D529-49E8-B37F-56EF1F73ABF3}" type="pres">
      <dgm:prSet presAssocID="{011039F3-481E-4852-99E5-3D555364C28E}" presName="negativeSpace" presStyleCnt="0"/>
      <dgm:spPr/>
    </dgm:pt>
    <dgm:pt modelId="{1A259392-CE7E-4898-B3EF-FC680DC97709}" type="pres">
      <dgm:prSet presAssocID="{011039F3-481E-4852-99E5-3D555364C28E}" presName="childText" presStyleLbl="conFgAcc1" presStyleIdx="0" presStyleCnt="3">
        <dgm:presLayoutVars>
          <dgm:bulletEnabled val="1"/>
        </dgm:presLayoutVars>
      </dgm:prSet>
      <dgm:spPr/>
    </dgm:pt>
    <dgm:pt modelId="{3A41A7D6-C2A5-4648-8B81-0D001148B9D6}" type="pres">
      <dgm:prSet presAssocID="{9B5B1710-7F67-48C3-8A13-D9E78B695435}" presName="spaceBetweenRectangles" presStyleCnt="0"/>
      <dgm:spPr/>
    </dgm:pt>
    <dgm:pt modelId="{70814153-7DFE-4D85-8495-18CEE605C6FF}" type="pres">
      <dgm:prSet presAssocID="{534C30C7-DF90-4517-8FBA-77FA10D1EAD8}" presName="parentLin" presStyleCnt="0"/>
      <dgm:spPr/>
    </dgm:pt>
    <dgm:pt modelId="{7018A013-370E-49AC-B4FE-1D4A6E200651}" type="pres">
      <dgm:prSet presAssocID="{534C30C7-DF90-4517-8FBA-77FA10D1EAD8}" presName="parentLeftMargin" presStyleLbl="node1" presStyleIdx="0" presStyleCnt="3"/>
      <dgm:spPr/>
    </dgm:pt>
    <dgm:pt modelId="{FA1B8B71-C966-41A2-B339-3C0EC05F384C}" type="pres">
      <dgm:prSet presAssocID="{534C30C7-DF90-4517-8FBA-77FA10D1EAD8}" presName="parentText" presStyleLbl="node1" presStyleIdx="1" presStyleCnt="3">
        <dgm:presLayoutVars>
          <dgm:chMax val="0"/>
          <dgm:bulletEnabled val="1"/>
        </dgm:presLayoutVars>
      </dgm:prSet>
      <dgm:spPr/>
    </dgm:pt>
    <dgm:pt modelId="{67BC6974-3024-4EA1-9180-101D7A6D9F69}" type="pres">
      <dgm:prSet presAssocID="{534C30C7-DF90-4517-8FBA-77FA10D1EAD8}" presName="negativeSpace" presStyleCnt="0"/>
      <dgm:spPr/>
    </dgm:pt>
    <dgm:pt modelId="{303A9E7A-8A4D-4208-94C6-FE9B820DB0DC}" type="pres">
      <dgm:prSet presAssocID="{534C30C7-DF90-4517-8FBA-77FA10D1EAD8}" presName="childText" presStyleLbl="conFgAcc1" presStyleIdx="1" presStyleCnt="3">
        <dgm:presLayoutVars>
          <dgm:bulletEnabled val="1"/>
        </dgm:presLayoutVars>
      </dgm:prSet>
      <dgm:spPr/>
    </dgm:pt>
    <dgm:pt modelId="{990F4CE7-D07F-4E60-99AA-FB7D16B4EBDB}" type="pres">
      <dgm:prSet presAssocID="{5B156D8A-0D86-4484-89E5-E327682D0FED}" presName="spaceBetweenRectangles" presStyleCnt="0"/>
      <dgm:spPr/>
    </dgm:pt>
    <dgm:pt modelId="{840FFB3F-B19C-4AB3-9B7B-E2C2FFCC0BE4}" type="pres">
      <dgm:prSet presAssocID="{0CF90786-048D-4730-B4F1-B35EB2D2DEAF}" presName="parentLin" presStyleCnt="0"/>
      <dgm:spPr/>
    </dgm:pt>
    <dgm:pt modelId="{856A2ACC-CFEB-4B79-A345-7A37F57C59FE}" type="pres">
      <dgm:prSet presAssocID="{0CF90786-048D-4730-B4F1-B35EB2D2DEAF}" presName="parentLeftMargin" presStyleLbl="node1" presStyleIdx="1" presStyleCnt="3"/>
      <dgm:spPr/>
    </dgm:pt>
    <dgm:pt modelId="{8510210F-BAE5-4773-BF8B-C3B936833B7D}" type="pres">
      <dgm:prSet presAssocID="{0CF90786-048D-4730-B4F1-B35EB2D2DEAF}" presName="parentText" presStyleLbl="node1" presStyleIdx="2" presStyleCnt="3">
        <dgm:presLayoutVars>
          <dgm:chMax val="0"/>
          <dgm:bulletEnabled val="1"/>
        </dgm:presLayoutVars>
      </dgm:prSet>
      <dgm:spPr/>
    </dgm:pt>
    <dgm:pt modelId="{4A6F7F24-3ADC-4ED7-A779-A2B4A32077F8}" type="pres">
      <dgm:prSet presAssocID="{0CF90786-048D-4730-B4F1-B35EB2D2DEAF}" presName="negativeSpace" presStyleCnt="0"/>
      <dgm:spPr/>
    </dgm:pt>
    <dgm:pt modelId="{F18E6F38-B14D-4E5B-B2CA-A54B2F207223}" type="pres">
      <dgm:prSet presAssocID="{0CF90786-048D-4730-B4F1-B35EB2D2DEAF}" presName="childText" presStyleLbl="conFgAcc1" presStyleIdx="2" presStyleCnt="3">
        <dgm:presLayoutVars>
          <dgm:bulletEnabled val="1"/>
        </dgm:presLayoutVars>
      </dgm:prSet>
      <dgm:spPr/>
    </dgm:pt>
  </dgm:ptLst>
  <dgm:cxnLst>
    <dgm:cxn modelId="{955A6A01-FB7E-4219-A15D-8F66B3CFDA89}" srcId="{8D62E659-5E71-4C07-9417-1390FA8A9EB0}" destId="{0CF90786-048D-4730-B4F1-B35EB2D2DEAF}" srcOrd="2" destOrd="0" parTransId="{4E611A81-267A-491A-BB7A-0E072810643C}" sibTransId="{3369F319-27BE-4E72-868E-180BD1127A6E}"/>
    <dgm:cxn modelId="{DDAFF422-B42F-438C-B873-DF233A4D4436}" type="presOf" srcId="{3E70E1EB-FA70-4543-A107-721102325001}" destId="{303A9E7A-8A4D-4208-94C6-FE9B820DB0DC}" srcOrd="0" destOrd="1" presId="urn:microsoft.com/office/officeart/2005/8/layout/list1"/>
    <dgm:cxn modelId="{C39B0D31-0733-4974-96EF-DAC8EC9BE21D}" srcId="{534C30C7-DF90-4517-8FBA-77FA10D1EAD8}" destId="{3E70E1EB-FA70-4543-A107-721102325001}" srcOrd="1" destOrd="0" parTransId="{70989324-73CD-4113-98B0-084F194558C4}" sibTransId="{795F4290-D806-4D44-8118-6D4D066DB7FB}"/>
    <dgm:cxn modelId="{DBE95432-F3E0-4722-9F0A-A55290FCF7EC}" type="presOf" srcId="{0CF90786-048D-4730-B4F1-B35EB2D2DEAF}" destId="{8510210F-BAE5-4773-BF8B-C3B936833B7D}" srcOrd="1" destOrd="0" presId="urn:microsoft.com/office/officeart/2005/8/layout/list1"/>
    <dgm:cxn modelId="{7599583A-D498-4C5B-B086-7FD707628924}" type="presOf" srcId="{011039F3-481E-4852-99E5-3D555364C28E}" destId="{0CCB5B31-70E8-43A1-BEAD-B79B443E8C1C}" srcOrd="1" destOrd="0" presId="urn:microsoft.com/office/officeart/2005/8/layout/list1"/>
    <dgm:cxn modelId="{8563B542-8E13-40A1-A430-0A1F591187A2}" type="presOf" srcId="{534C30C7-DF90-4517-8FBA-77FA10D1EAD8}" destId="{7018A013-370E-49AC-B4FE-1D4A6E200651}" srcOrd="0" destOrd="0" presId="urn:microsoft.com/office/officeart/2005/8/layout/list1"/>
    <dgm:cxn modelId="{576B0F4A-2A57-4643-A429-ED841160EED8}" srcId="{8D62E659-5E71-4C07-9417-1390FA8A9EB0}" destId="{011039F3-481E-4852-99E5-3D555364C28E}" srcOrd="0" destOrd="0" parTransId="{4AF151D9-91E5-4E9B-B1B9-92FFDAF885F3}" sibTransId="{9B5B1710-7F67-48C3-8A13-D9E78B695435}"/>
    <dgm:cxn modelId="{E03D5461-43FE-4A86-AE39-E96DBCAA92A4}" type="presOf" srcId="{0CF90786-048D-4730-B4F1-B35EB2D2DEAF}" destId="{856A2ACC-CFEB-4B79-A345-7A37F57C59FE}" srcOrd="0" destOrd="0" presId="urn:microsoft.com/office/officeart/2005/8/layout/list1"/>
    <dgm:cxn modelId="{996F276C-E675-4B94-8B14-B94413E87901}" type="presOf" srcId="{8D62E659-5E71-4C07-9417-1390FA8A9EB0}" destId="{8B1A83F1-C3AB-4CED-99AC-1ED46EE85615}" srcOrd="0" destOrd="0" presId="urn:microsoft.com/office/officeart/2005/8/layout/list1"/>
    <dgm:cxn modelId="{E516DF6E-94BC-41C9-A5F7-CE74A8AD74CB}" srcId="{534C30C7-DF90-4517-8FBA-77FA10D1EAD8}" destId="{7B784DCA-2CAD-4FE4-B9F0-AC88E6887BC1}" srcOrd="3" destOrd="0" parTransId="{CF61C26E-CFE1-419A-98DD-B1AE8B851CDC}" sibTransId="{C6313F22-D880-4A83-985C-632A64F774EE}"/>
    <dgm:cxn modelId="{A03FDC7D-9154-43C3-9D30-DF775E7DD1DC}" type="presOf" srcId="{7B784DCA-2CAD-4FE4-B9F0-AC88E6887BC1}" destId="{303A9E7A-8A4D-4208-94C6-FE9B820DB0DC}" srcOrd="0" destOrd="3" presId="urn:microsoft.com/office/officeart/2005/8/layout/list1"/>
    <dgm:cxn modelId="{DE380381-0513-4CE0-AFB0-E01F5F0D9E10}" srcId="{534C30C7-DF90-4517-8FBA-77FA10D1EAD8}" destId="{5687C0D8-683C-42FB-9BA7-D25D56E2DC6A}" srcOrd="2" destOrd="0" parTransId="{89B34E82-6B86-4F3A-A2AE-F59992A710F8}" sibTransId="{3607ED05-E097-4522-8A0B-6EB6E41ED216}"/>
    <dgm:cxn modelId="{82B2D7A1-AEA2-408B-A7B1-CBA6AB0B688D}" srcId="{534C30C7-DF90-4517-8FBA-77FA10D1EAD8}" destId="{8F808212-3693-47FA-B69E-E9D81A19A7A3}" srcOrd="0" destOrd="0" parTransId="{71842E3F-C4D0-42D7-9629-F16A0E32FD4D}" sibTransId="{7FEA04A3-0F89-43BE-B2EF-2811DB88C723}"/>
    <dgm:cxn modelId="{537114B2-6C37-443A-85FB-900EEF6B6F17}" type="presOf" srcId="{011039F3-481E-4852-99E5-3D555364C28E}" destId="{C13F2C20-F2A6-4866-B518-A5BBAD071A95}" srcOrd="0" destOrd="0" presId="urn:microsoft.com/office/officeart/2005/8/layout/list1"/>
    <dgm:cxn modelId="{DB7361BE-7CD0-4789-9E26-A01D98A59527}" type="presOf" srcId="{5687C0D8-683C-42FB-9BA7-D25D56E2DC6A}" destId="{303A9E7A-8A4D-4208-94C6-FE9B820DB0DC}" srcOrd="0" destOrd="2" presId="urn:microsoft.com/office/officeart/2005/8/layout/list1"/>
    <dgm:cxn modelId="{791AA4CC-88AB-4982-9AF5-638F03A39DE6}" srcId="{8D62E659-5E71-4C07-9417-1390FA8A9EB0}" destId="{534C30C7-DF90-4517-8FBA-77FA10D1EAD8}" srcOrd="1" destOrd="0" parTransId="{CE54828A-9A5C-4155-B8FF-7B77D630991C}" sibTransId="{5B156D8A-0D86-4484-89E5-E327682D0FED}"/>
    <dgm:cxn modelId="{0EAD8FD0-DBA0-4D82-A3FD-A823181C2443}" type="presOf" srcId="{8F808212-3693-47FA-B69E-E9D81A19A7A3}" destId="{303A9E7A-8A4D-4208-94C6-FE9B820DB0DC}" srcOrd="0" destOrd="0" presId="urn:microsoft.com/office/officeart/2005/8/layout/list1"/>
    <dgm:cxn modelId="{111F2CEA-24D1-48F9-906A-86BC0579ACE3}" type="presOf" srcId="{534C30C7-DF90-4517-8FBA-77FA10D1EAD8}" destId="{FA1B8B71-C966-41A2-B339-3C0EC05F384C}" srcOrd="1" destOrd="0" presId="urn:microsoft.com/office/officeart/2005/8/layout/list1"/>
    <dgm:cxn modelId="{35961AD7-5DFA-437C-B666-08A5B1A7122D}" type="presParOf" srcId="{8B1A83F1-C3AB-4CED-99AC-1ED46EE85615}" destId="{904319C5-EE4B-46EF-B9D3-B1C9732EC531}" srcOrd="0" destOrd="0" presId="urn:microsoft.com/office/officeart/2005/8/layout/list1"/>
    <dgm:cxn modelId="{4E403812-C2E5-4A98-8412-8E49521AFF52}" type="presParOf" srcId="{904319C5-EE4B-46EF-B9D3-B1C9732EC531}" destId="{C13F2C20-F2A6-4866-B518-A5BBAD071A95}" srcOrd="0" destOrd="0" presId="urn:microsoft.com/office/officeart/2005/8/layout/list1"/>
    <dgm:cxn modelId="{6CA960B6-0C28-4E5A-9E67-B7D99226B727}" type="presParOf" srcId="{904319C5-EE4B-46EF-B9D3-B1C9732EC531}" destId="{0CCB5B31-70E8-43A1-BEAD-B79B443E8C1C}" srcOrd="1" destOrd="0" presId="urn:microsoft.com/office/officeart/2005/8/layout/list1"/>
    <dgm:cxn modelId="{0A2E34A4-E8FD-44CA-A8EF-104258A21A96}" type="presParOf" srcId="{8B1A83F1-C3AB-4CED-99AC-1ED46EE85615}" destId="{90C0CF2A-D529-49E8-B37F-56EF1F73ABF3}" srcOrd="1" destOrd="0" presId="urn:microsoft.com/office/officeart/2005/8/layout/list1"/>
    <dgm:cxn modelId="{99392540-D67E-451D-BFB2-6292551701B1}" type="presParOf" srcId="{8B1A83F1-C3AB-4CED-99AC-1ED46EE85615}" destId="{1A259392-CE7E-4898-B3EF-FC680DC97709}" srcOrd="2" destOrd="0" presId="urn:microsoft.com/office/officeart/2005/8/layout/list1"/>
    <dgm:cxn modelId="{E3F200F2-4FCA-49C7-8515-A37309BCFE94}" type="presParOf" srcId="{8B1A83F1-C3AB-4CED-99AC-1ED46EE85615}" destId="{3A41A7D6-C2A5-4648-8B81-0D001148B9D6}" srcOrd="3" destOrd="0" presId="urn:microsoft.com/office/officeart/2005/8/layout/list1"/>
    <dgm:cxn modelId="{18396B1B-EE7A-46C1-AEC9-6E77B851FA8B}" type="presParOf" srcId="{8B1A83F1-C3AB-4CED-99AC-1ED46EE85615}" destId="{70814153-7DFE-4D85-8495-18CEE605C6FF}" srcOrd="4" destOrd="0" presId="urn:microsoft.com/office/officeart/2005/8/layout/list1"/>
    <dgm:cxn modelId="{6BCD7819-6672-43EA-9E5C-DC36589B2E7B}" type="presParOf" srcId="{70814153-7DFE-4D85-8495-18CEE605C6FF}" destId="{7018A013-370E-49AC-B4FE-1D4A6E200651}" srcOrd="0" destOrd="0" presId="urn:microsoft.com/office/officeart/2005/8/layout/list1"/>
    <dgm:cxn modelId="{D24F9574-5B5A-45F8-B22B-648BB7D4CB57}" type="presParOf" srcId="{70814153-7DFE-4D85-8495-18CEE605C6FF}" destId="{FA1B8B71-C966-41A2-B339-3C0EC05F384C}" srcOrd="1" destOrd="0" presId="urn:microsoft.com/office/officeart/2005/8/layout/list1"/>
    <dgm:cxn modelId="{A8924720-DB97-4B77-B915-3EA42FD12B9D}" type="presParOf" srcId="{8B1A83F1-C3AB-4CED-99AC-1ED46EE85615}" destId="{67BC6974-3024-4EA1-9180-101D7A6D9F69}" srcOrd="5" destOrd="0" presId="urn:microsoft.com/office/officeart/2005/8/layout/list1"/>
    <dgm:cxn modelId="{1A29D0DF-E44D-4013-A7A2-2BC50E0E30DA}" type="presParOf" srcId="{8B1A83F1-C3AB-4CED-99AC-1ED46EE85615}" destId="{303A9E7A-8A4D-4208-94C6-FE9B820DB0DC}" srcOrd="6" destOrd="0" presId="urn:microsoft.com/office/officeart/2005/8/layout/list1"/>
    <dgm:cxn modelId="{0E54F221-EC0A-498E-92AB-2542CEE051D0}" type="presParOf" srcId="{8B1A83F1-C3AB-4CED-99AC-1ED46EE85615}" destId="{990F4CE7-D07F-4E60-99AA-FB7D16B4EBDB}" srcOrd="7" destOrd="0" presId="urn:microsoft.com/office/officeart/2005/8/layout/list1"/>
    <dgm:cxn modelId="{9470F791-0C43-48EC-B0EA-467EB4AE8431}" type="presParOf" srcId="{8B1A83F1-C3AB-4CED-99AC-1ED46EE85615}" destId="{840FFB3F-B19C-4AB3-9B7B-E2C2FFCC0BE4}" srcOrd="8" destOrd="0" presId="urn:microsoft.com/office/officeart/2005/8/layout/list1"/>
    <dgm:cxn modelId="{D063249A-1CAB-47C8-B470-E1593F290011}" type="presParOf" srcId="{840FFB3F-B19C-4AB3-9B7B-E2C2FFCC0BE4}" destId="{856A2ACC-CFEB-4B79-A345-7A37F57C59FE}" srcOrd="0" destOrd="0" presId="urn:microsoft.com/office/officeart/2005/8/layout/list1"/>
    <dgm:cxn modelId="{925F49CD-7970-43CE-9396-7741AA9B8B8C}" type="presParOf" srcId="{840FFB3F-B19C-4AB3-9B7B-E2C2FFCC0BE4}" destId="{8510210F-BAE5-4773-BF8B-C3B936833B7D}" srcOrd="1" destOrd="0" presId="urn:microsoft.com/office/officeart/2005/8/layout/list1"/>
    <dgm:cxn modelId="{121F2B18-8A67-4102-AF61-349EFD8FD8DD}" type="presParOf" srcId="{8B1A83F1-C3AB-4CED-99AC-1ED46EE85615}" destId="{4A6F7F24-3ADC-4ED7-A779-A2B4A32077F8}" srcOrd="9" destOrd="0" presId="urn:microsoft.com/office/officeart/2005/8/layout/list1"/>
    <dgm:cxn modelId="{656A0CB0-4DE4-404E-BD43-A47A10006760}" type="presParOf" srcId="{8B1A83F1-C3AB-4CED-99AC-1ED46EE85615}" destId="{F18E6F38-B14D-4E5B-B2CA-A54B2F20722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EA1D4-1943-49E5-A28C-C32735E4692A}">
      <dsp:nvSpPr>
        <dsp:cNvPr id="0" name=""/>
        <dsp:cNvSpPr/>
      </dsp:nvSpPr>
      <dsp:spPr>
        <a:xfrm>
          <a:off x="0" y="2714"/>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7FC03D3-2EAF-473D-9A5A-8629F004A39C}">
      <dsp:nvSpPr>
        <dsp:cNvPr id="0" name=""/>
        <dsp:cNvSpPr/>
      </dsp:nvSpPr>
      <dsp:spPr>
        <a:xfrm>
          <a:off x="0" y="2714"/>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dirty="0"/>
            <a:t>Objectifs de la révision</a:t>
          </a:r>
          <a:endParaRPr lang="en-US" sz="1000" kern="1200" dirty="0"/>
        </a:p>
      </dsp:txBody>
      <dsp:txXfrm>
        <a:off x="0" y="2714"/>
        <a:ext cx="6576826" cy="231410"/>
      </dsp:txXfrm>
    </dsp:sp>
    <dsp:sp modelId="{26E12D7A-0972-434E-853E-4866C3D685B5}">
      <dsp:nvSpPr>
        <dsp:cNvPr id="0" name=""/>
        <dsp:cNvSpPr/>
      </dsp:nvSpPr>
      <dsp:spPr>
        <a:xfrm>
          <a:off x="0" y="234124"/>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707D2D0-C27D-4AD5-9557-71CFEADE6AFF}">
      <dsp:nvSpPr>
        <dsp:cNvPr id="0" name=""/>
        <dsp:cNvSpPr/>
      </dsp:nvSpPr>
      <dsp:spPr>
        <a:xfrm>
          <a:off x="0" y="234124"/>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dirty="0"/>
            <a:t>Traits saillants de la révision</a:t>
          </a:r>
          <a:endParaRPr lang="en-US" sz="1000" kern="1200" dirty="0"/>
        </a:p>
      </dsp:txBody>
      <dsp:txXfrm>
        <a:off x="0" y="234124"/>
        <a:ext cx="6576826" cy="231410"/>
      </dsp:txXfrm>
    </dsp:sp>
    <dsp:sp modelId="{9AAA7080-81F3-4D38-A228-3B95E77C4970}">
      <dsp:nvSpPr>
        <dsp:cNvPr id="0" name=""/>
        <dsp:cNvSpPr/>
      </dsp:nvSpPr>
      <dsp:spPr>
        <a:xfrm>
          <a:off x="0" y="465535"/>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7904AF0-8B3F-4389-A67C-38DA9CCE082C}">
      <dsp:nvSpPr>
        <dsp:cNvPr id="0" name=""/>
        <dsp:cNvSpPr/>
      </dsp:nvSpPr>
      <dsp:spPr>
        <a:xfrm>
          <a:off x="0" y="465535"/>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Notion de crise en droit des sociétés</a:t>
          </a:r>
          <a:endParaRPr lang="en-US" sz="1000" kern="1200"/>
        </a:p>
      </dsp:txBody>
      <dsp:txXfrm>
        <a:off x="0" y="465535"/>
        <a:ext cx="6576826" cy="231410"/>
      </dsp:txXfrm>
    </dsp:sp>
    <dsp:sp modelId="{4ADBE652-DB65-4A47-9205-2E88F776031E}">
      <dsp:nvSpPr>
        <dsp:cNvPr id="0" name=""/>
        <dsp:cNvSpPr/>
      </dsp:nvSpPr>
      <dsp:spPr>
        <a:xfrm>
          <a:off x="0" y="696945"/>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04327C7-736C-428F-ABB5-C95EAC22B9C3}">
      <dsp:nvSpPr>
        <dsp:cNvPr id="0" name=""/>
        <dsp:cNvSpPr/>
      </dsp:nvSpPr>
      <dsp:spPr>
        <a:xfrm>
          <a:off x="0" y="696945"/>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Systèmes d’alarme</a:t>
          </a:r>
          <a:endParaRPr lang="en-US" sz="1000" kern="1200"/>
        </a:p>
      </dsp:txBody>
      <dsp:txXfrm>
        <a:off x="0" y="696945"/>
        <a:ext cx="6576826" cy="231410"/>
      </dsp:txXfrm>
    </dsp:sp>
    <dsp:sp modelId="{FB44E8D4-43EB-4250-93A4-72EEFCEFAFEC}">
      <dsp:nvSpPr>
        <dsp:cNvPr id="0" name=""/>
        <dsp:cNvSpPr/>
      </dsp:nvSpPr>
      <dsp:spPr>
        <a:xfrm>
          <a:off x="0" y="928356"/>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CC1B0EF-02E2-44CC-9B1D-58B8D447FA62}">
      <dsp:nvSpPr>
        <dsp:cNvPr id="0" name=""/>
        <dsp:cNvSpPr/>
      </dsp:nvSpPr>
      <dsp:spPr>
        <a:xfrm>
          <a:off x="0" y="928356"/>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Menace d’insolvabilité (art. 725 CO)</a:t>
          </a:r>
          <a:endParaRPr lang="en-US" sz="1000" kern="1200"/>
        </a:p>
      </dsp:txBody>
      <dsp:txXfrm>
        <a:off x="0" y="928356"/>
        <a:ext cx="6576826" cy="231410"/>
      </dsp:txXfrm>
    </dsp:sp>
    <dsp:sp modelId="{F42704BD-3974-45EC-B5D4-37B47511D183}">
      <dsp:nvSpPr>
        <dsp:cNvPr id="0" name=""/>
        <dsp:cNvSpPr/>
      </dsp:nvSpPr>
      <dsp:spPr>
        <a:xfrm>
          <a:off x="0" y="1159766"/>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89CA559-5E19-4F72-9149-31D463824AF0}">
      <dsp:nvSpPr>
        <dsp:cNvPr id="0" name=""/>
        <dsp:cNvSpPr/>
      </dsp:nvSpPr>
      <dsp:spPr>
        <a:xfrm>
          <a:off x="0" y="1159766"/>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dirty="0"/>
            <a:t>Devoir de contrôle et de planification du CA</a:t>
          </a:r>
          <a:endParaRPr lang="en-US" sz="1000" kern="1200" dirty="0"/>
        </a:p>
      </dsp:txBody>
      <dsp:txXfrm>
        <a:off x="0" y="1159766"/>
        <a:ext cx="6576826" cy="231410"/>
      </dsp:txXfrm>
    </dsp:sp>
    <dsp:sp modelId="{5F5D54B6-C55D-4288-83E5-512B0ACAC3A0}">
      <dsp:nvSpPr>
        <dsp:cNvPr id="0" name=""/>
        <dsp:cNvSpPr/>
      </dsp:nvSpPr>
      <dsp:spPr>
        <a:xfrm>
          <a:off x="0" y="1391176"/>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6ECC3E0-88AD-43E1-B885-2F1CDC7166FD}">
      <dsp:nvSpPr>
        <dsp:cNvPr id="0" name=""/>
        <dsp:cNvSpPr/>
      </dsp:nvSpPr>
      <dsp:spPr>
        <a:xfrm>
          <a:off x="0" y="1391176"/>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Instruments de surveillance</a:t>
          </a:r>
          <a:endParaRPr lang="en-US" sz="1000" kern="1200"/>
        </a:p>
      </dsp:txBody>
      <dsp:txXfrm>
        <a:off x="0" y="1391176"/>
        <a:ext cx="6576826" cy="231410"/>
      </dsp:txXfrm>
    </dsp:sp>
    <dsp:sp modelId="{07788B33-522E-493D-8E21-8E542FFEB51D}">
      <dsp:nvSpPr>
        <dsp:cNvPr id="0" name=""/>
        <dsp:cNvSpPr/>
      </dsp:nvSpPr>
      <dsp:spPr>
        <a:xfrm>
          <a:off x="0" y="1622587"/>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E1A6360-01D8-41EB-BBA4-C4EEAC88D82E}">
      <dsp:nvSpPr>
        <dsp:cNvPr id="0" name=""/>
        <dsp:cNvSpPr/>
      </dsp:nvSpPr>
      <dsp:spPr>
        <a:xfrm>
          <a:off x="0" y="1622587"/>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Notion d’insolvabilité</a:t>
          </a:r>
          <a:endParaRPr lang="en-US" sz="1000" kern="1200"/>
        </a:p>
      </dsp:txBody>
      <dsp:txXfrm>
        <a:off x="0" y="1622587"/>
        <a:ext cx="6576826" cy="231410"/>
      </dsp:txXfrm>
    </dsp:sp>
    <dsp:sp modelId="{903CA265-34D8-420D-8CA6-73B6C5F98CD7}">
      <dsp:nvSpPr>
        <dsp:cNvPr id="0" name=""/>
        <dsp:cNvSpPr/>
      </dsp:nvSpPr>
      <dsp:spPr>
        <a:xfrm>
          <a:off x="0" y="1853997"/>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9822EFD-BC57-437C-8550-5E649075E53D}">
      <dsp:nvSpPr>
        <dsp:cNvPr id="0" name=""/>
        <dsp:cNvSpPr/>
      </dsp:nvSpPr>
      <dsp:spPr>
        <a:xfrm>
          <a:off x="0" y="1853997"/>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Appréciation de la menace</a:t>
          </a:r>
          <a:endParaRPr lang="en-US" sz="1000" kern="1200"/>
        </a:p>
      </dsp:txBody>
      <dsp:txXfrm>
        <a:off x="0" y="1853997"/>
        <a:ext cx="6576826" cy="231410"/>
      </dsp:txXfrm>
    </dsp:sp>
    <dsp:sp modelId="{B48BFF05-0158-4157-8247-C15354E42BBF}">
      <dsp:nvSpPr>
        <dsp:cNvPr id="0" name=""/>
        <dsp:cNvSpPr/>
      </dsp:nvSpPr>
      <dsp:spPr>
        <a:xfrm>
          <a:off x="0" y="2085408"/>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013AAEF-280C-4833-8499-AE8EDCC8B941}">
      <dsp:nvSpPr>
        <dsp:cNvPr id="0" name=""/>
        <dsp:cNvSpPr/>
      </dsp:nvSpPr>
      <dsp:spPr>
        <a:xfrm>
          <a:off x="0" y="2085408"/>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Mesures abandonnées/à entreprendre/judiciaires</a:t>
          </a:r>
          <a:endParaRPr lang="en-US" sz="1000" kern="1200"/>
        </a:p>
      </dsp:txBody>
      <dsp:txXfrm>
        <a:off x="0" y="2085408"/>
        <a:ext cx="6576826" cy="231410"/>
      </dsp:txXfrm>
    </dsp:sp>
    <dsp:sp modelId="{C8E0C3A7-4F9A-4BEA-B2D4-AC73F2A496D9}">
      <dsp:nvSpPr>
        <dsp:cNvPr id="0" name=""/>
        <dsp:cNvSpPr/>
      </dsp:nvSpPr>
      <dsp:spPr>
        <a:xfrm>
          <a:off x="0" y="2316818"/>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850F216-B88D-46E5-8877-7655C4C17656}">
      <dsp:nvSpPr>
        <dsp:cNvPr id="0" name=""/>
        <dsp:cNvSpPr/>
      </dsp:nvSpPr>
      <dsp:spPr>
        <a:xfrm>
          <a:off x="0" y="2316818"/>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Perte de capital (art. 725a al 1 CO)</a:t>
          </a:r>
          <a:endParaRPr lang="en-US" sz="1000" kern="1200"/>
        </a:p>
      </dsp:txBody>
      <dsp:txXfrm>
        <a:off x="0" y="2316818"/>
        <a:ext cx="6576826" cy="231410"/>
      </dsp:txXfrm>
    </dsp:sp>
    <dsp:sp modelId="{83DA026E-90F9-4755-A9EC-E1D948AAE5DA}">
      <dsp:nvSpPr>
        <dsp:cNvPr id="0" name=""/>
        <dsp:cNvSpPr/>
      </dsp:nvSpPr>
      <dsp:spPr>
        <a:xfrm>
          <a:off x="0" y="2548229"/>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41D47BA-FC54-4CDA-BD30-F4D397B20DB7}">
      <dsp:nvSpPr>
        <dsp:cNvPr id="0" name=""/>
        <dsp:cNvSpPr/>
      </dsp:nvSpPr>
      <dsp:spPr>
        <a:xfrm>
          <a:off x="0" y="2548229"/>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Calcul de la perte de capital</a:t>
          </a:r>
          <a:endParaRPr lang="en-US" sz="1000" kern="1200"/>
        </a:p>
      </dsp:txBody>
      <dsp:txXfrm>
        <a:off x="0" y="2548229"/>
        <a:ext cx="6576826" cy="231410"/>
      </dsp:txXfrm>
    </dsp:sp>
    <dsp:sp modelId="{40D7EA50-18F9-4553-B3F0-44038C34C929}">
      <dsp:nvSpPr>
        <dsp:cNvPr id="0" name=""/>
        <dsp:cNvSpPr/>
      </dsp:nvSpPr>
      <dsp:spPr>
        <a:xfrm>
          <a:off x="0" y="2779639"/>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21E23BB-F7FC-4667-AF93-8AF8F5DDCB02}">
      <dsp:nvSpPr>
        <dsp:cNvPr id="0" name=""/>
        <dsp:cNvSpPr/>
      </dsp:nvSpPr>
      <dsp:spPr>
        <a:xfrm>
          <a:off x="0" y="2779639"/>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Désignation d’un réviseur (</a:t>
          </a:r>
          <a:r>
            <a:rPr lang="fr-FR" sz="1000" i="1" kern="1200"/>
            <a:t>opting out</a:t>
          </a:r>
          <a:r>
            <a:rPr lang="fr-FR" sz="1000" kern="1200"/>
            <a:t>)</a:t>
          </a:r>
          <a:endParaRPr lang="en-US" sz="1000" kern="1200"/>
        </a:p>
      </dsp:txBody>
      <dsp:txXfrm>
        <a:off x="0" y="2779639"/>
        <a:ext cx="6576826" cy="231410"/>
      </dsp:txXfrm>
    </dsp:sp>
    <dsp:sp modelId="{D905C06D-B17F-4B42-A241-33B25D08CBCF}">
      <dsp:nvSpPr>
        <dsp:cNvPr id="0" name=""/>
        <dsp:cNvSpPr/>
      </dsp:nvSpPr>
      <dsp:spPr>
        <a:xfrm>
          <a:off x="0" y="3011049"/>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4995F51-1EFB-4C93-958B-9540DA0BC61F}">
      <dsp:nvSpPr>
        <dsp:cNvPr id="0" name=""/>
        <dsp:cNvSpPr/>
      </dsp:nvSpPr>
      <dsp:spPr>
        <a:xfrm>
          <a:off x="0" y="3011049"/>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Mesures propres à mettre un terme à la perte et autres mesures d’assainissement</a:t>
          </a:r>
          <a:endParaRPr lang="en-US" sz="1000" kern="1200"/>
        </a:p>
      </dsp:txBody>
      <dsp:txXfrm>
        <a:off x="0" y="3011049"/>
        <a:ext cx="6576826" cy="231410"/>
      </dsp:txXfrm>
    </dsp:sp>
    <dsp:sp modelId="{6A2961B8-C2B3-4B01-A6F6-C6F5C5E75623}">
      <dsp:nvSpPr>
        <dsp:cNvPr id="0" name=""/>
        <dsp:cNvSpPr/>
      </dsp:nvSpPr>
      <dsp:spPr>
        <a:xfrm>
          <a:off x="0" y="3242460"/>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B616865-8C62-4CC5-B0D4-FAD1EADD4F20}">
      <dsp:nvSpPr>
        <dsp:cNvPr id="0" name=""/>
        <dsp:cNvSpPr/>
      </dsp:nvSpPr>
      <dsp:spPr>
        <a:xfrm>
          <a:off x="0" y="3242460"/>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Notion de surendettement (art. 725b al. 1 CO)</a:t>
          </a:r>
          <a:endParaRPr lang="en-US" sz="1000" kern="1200"/>
        </a:p>
      </dsp:txBody>
      <dsp:txXfrm>
        <a:off x="0" y="3242460"/>
        <a:ext cx="6576826" cy="231410"/>
      </dsp:txXfrm>
    </dsp:sp>
    <dsp:sp modelId="{1A1167A5-DBE3-441B-B284-98E7D1B7093A}">
      <dsp:nvSpPr>
        <dsp:cNvPr id="0" name=""/>
        <dsp:cNvSpPr/>
      </dsp:nvSpPr>
      <dsp:spPr>
        <a:xfrm>
          <a:off x="0" y="3473870"/>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A651CC7-8C06-4E57-8038-0FB2F29D0A1B}">
      <dsp:nvSpPr>
        <dsp:cNvPr id="0" name=""/>
        <dsp:cNvSpPr/>
      </dsp:nvSpPr>
      <dsp:spPr>
        <a:xfrm>
          <a:off x="0" y="3473870"/>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dirty="0"/>
            <a:t>Calcul du surendettement</a:t>
          </a:r>
          <a:endParaRPr lang="en-US" sz="1000" kern="1200" dirty="0"/>
        </a:p>
      </dsp:txBody>
      <dsp:txXfrm>
        <a:off x="0" y="3473870"/>
        <a:ext cx="6576826" cy="231410"/>
      </dsp:txXfrm>
    </dsp:sp>
    <dsp:sp modelId="{65EC33A9-29A8-4F08-8471-D0C60671ED49}">
      <dsp:nvSpPr>
        <dsp:cNvPr id="0" name=""/>
        <dsp:cNvSpPr/>
      </dsp:nvSpPr>
      <dsp:spPr>
        <a:xfrm>
          <a:off x="0" y="3705281"/>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8912BA0-D75A-46B4-9C61-DF9AD7BBAB11}">
      <dsp:nvSpPr>
        <dsp:cNvPr id="0" name=""/>
        <dsp:cNvSpPr/>
      </dsp:nvSpPr>
      <dsp:spPr>
        <a:xfrm>
          <a:off x="0" y="3705281"/>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Signaux d’alarme</a:t>
          </a:r>
          <a:endParaRPr lang="en-US" sz="1000" kern="1200"/>
        </a:p>
      </dsp:txBody>
      <dsp:txXfrm>
        <a:off x="0" y="3705281"/>
        <a:ext cx="6576826" cy="231410"/>
      </dsp:txXfrm>
    </dsp:sp>
    <dsp:sp modelId="{11D6AE29-AD05-432A-A306-A4B35971C6A5}">
      <dsp:nvSpPr>
        <dsp:cNvPr id="0" name=""/>
        <dsp:cNvSpPr/>
      </dsp:nvSpPr>
      <dsp:spPr>
        <a:xfrm>
          <a:off x="0" y="3936691"/>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9A3F2E9-956C-4B1D-94E2-2ABB7EEF5E51}">
      <dsp:nvSpPr>
        <dsp:cNvPr id="0" name=""/>
        <dsp:cNvSpPr/>
      </dsp:nvSpPr>
      <dsp:spPr>
        <a:xfrm>
          <a:off x="0" y="3936691"/>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Comptes intermédiaires</a:t>
          </a:r>
          <a:endParaRPr lang="en-US" sz="1000" kern="1200"/>
        </a:p>
      </dsp:txBody>
      <dsp:txXfrm>
        <a:off x="0" y="3936691"/>
        <a:ext cx="6576826" cy="231410"/>
      </dsp:txXfrm>
    </dsp:sp>
    <dsp:sp modelId="{BE664894-E4FC-40B8-A1E1-B720EF20B54F}">
      <dsp:nvSpPr>
        <dsp:cNvPr id="0" name=""/>
        <dsp:cNvSpPr/>
      </dsp:nvSpPr>
      <dsp:spPr>
        <a:xfrm>
          <a:off x="0" y="4168102"/>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01FE2A9-F6D0-4AA0-965A-C2006DC23A18}">
      <dsp:nvSpPr>
        <dsp:cNvPr id="0" name=""/>
        <dsp:cNvSpPr/>
      </dsp:nvSpPr>
      <dsp:spPr>
        <a:xfrm>
          <a:off x="0" y="4168102"/>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Avis au juge</a:t>
          </a:r>
          <a:endParaRPr lang="en-US" sz="1000" kern="1200"/>
        </a:p>
      </dsp:txBody>
      <dsp:txXfrm>
        <a:off x="0" y="4168102"/>
        <a:ext cx="6576826" cy="231410"/>
      </dsp:txXfrm>
    </dsp:sp>
    <dsp:sp modelId="{DD269419-E4B8-475E-B75B-28B73F966597}">
      <dsp:nvSpPr>
        <dsp:cNvPr id="0" name=""/>
        <dsp:cNvSpPr/>
      </dsp:nvSpPr>
      <dsp:spPr>
        <a:xfrm>
          <a:off x="0" y="4399512"/>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8C3D62E-4C6A-4786-A4AB-BC0DDC2D228B}">
      <dsp:nvSpPr>
        <dsp:cNvPr id="0" name=""/>
        <dsp:cNvSpPr/>
      </dsp:nvSpPr>
      <dsp:spPr>
        <a:xfrm>
          <a:off x="0" y="4399512"/>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Postposition</a:t>
          </a:r>
          <a:endParaRPr lang="en-US" sz="1000" kern="1200"/>
        </a:p>
      </dsp:txBody>
      <dsp:txXfrm>
        <a:off x="0" y="4399512"/>
        <a:ext cx="6576826" cy="231410"/>
      </dsp:txXfrm>
    </dsp:sp>
    <dsp:sp modelId="{745FAEF4-91C0-427B-980F-8DF8291F6F2D}">
      <dsp:nvSpPr>
        <dsp:cNvPr id="0" name=""/>
        <dsp:cNvSpPr/>
      </dsp:nvSpPr>
      <dsp:spPr>
        <a:xfrm>
          <a:off x="0" y="4630922"/>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2EB14D0-32D0-48AB-9AAA-BA83A1144A23}">
      <dsp:nvSpPr>
        <dsp:cNvPr id="0" name=""/>
        <dsp:cNvSpPr/>
      </dsp:nvSpPr>
      <dsp:spPr>
        <a:xfrm>
          <a:off x="0" y="4630922"/>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Délai de grâce</a:t>
          </a:r>
          <a:endParaRPr lang="en-US" sz="1000" kern="1200"/>
        </a:p>
      </dsp:txBody>
      <dsp:txXfrm>
        <a:off x="0" y="4630922"/>
        <a:ext cx="6576826" cy="231410"/>
      </dsp:txXfrm>
    </dsp:sp>
    <dsp:sp modelId="{3716ABD7-F8DC-4C03-AB3C-2C17DD2CD7AD}">
      <dsp:nvSpPr>
        <dsp:cNvPr id="0" name=""/>
        <dsp:cNvSpPr/>
      </dsp:nvSpPr>
      <dsp:spPr>
        <a:xfrm>
          <a:off x="0" y="4862333"/>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B08FEC8-3FBF-4440-AA6D-EFDD45B3234E}">
      <dsp:nvSpPr>
        <dsp:cNvPr id="0" name=""/>
        <dsp:cNvSpPr/>
      </dsp:nvSpPr>
      <dsp:spPr>
        <a:xfrm>
          <a:off x="0" y="4862333"/>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Sursis provisoire</a:t>
          </a:r>
          <a:endParaRPr lang="en-US" sz="1000" kern="1200"/>
        </a:p>
      </dsp:txBody>
      <dsp:txXfrm>
        <a:off x="0" y="4862333"/>
        <a:ext cx="6576826" cy="231410"/>
      </dsp:txXfrm>
    </dsp:sp>
    <dsp:sp modelId="{158B457B-80F2-4B66-870C-D8F407AA8A89}">
      <dsp:nvSpPr>
        <dsp:cNvPr id="0" name=""/>
        <dsp:cNvSpPr/>
      </dsp:nvSpPr>
      <dsp:spPr>
        <a:xfrm>
          <a:off x="0" y="5093743"/>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10238C6-D70D-4E28-B3BC-299C770133D8}">
      <dsp:nvSpPr>
        <dsp:cNvPr id="0" name=""/>
        <dsp:cNvSpPr/>
      </dsp:nvSpPr>
      <dsp:spPr>
        <a:xfrm>
          <a:off x="0" y="5093743"/>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Synthèse </a:t>
          </a:r>
          <a:endParaRPr lang="en-US" sz="1000" kern="1200"/>
        </a:p>
      </dsp:txBody>
      <dsp:txXfrm>
        <a:off x="0" y="5093743"/>
        <a:ext cx="6576826" cy="231410"/>
      </dsp:txXfrm>
    </dsp:sp>
    <dsp:sp modelId="{EC7E5050-19C3-4C80-B16B-FFB71B0CA053}">
      <dsp:nvSpPr>
        <dsp:cNvPr id="0" name=""/>
        <dsp:cNvSpPr/>
      </dsp:nvSpPr>
      <dsp:spPr>
        <a:xfrm>
          <a:off x="0" y="5355977"/>
          <a:ext cx="6576826"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7C12342-C9F0-44DB-A20E-E34B8D269EB9}">
      <dsp:nvSpPr>
        <dsp:cNvPr id="0" name=""/>
        <dsp:cNvSpPr/>
      </dsp:nvSpPr>
      <dsp:spPr>
        <a:xfrm>
          <a:off x="0" y="5325154"/>
          <a:ext cx="6576826" cy="23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kern="1200"/>
            <a:t>Conclusion</a:t>
          </a:r>
          <a:endParaRPr lang="en-US" sz="1000" kern="1200"/>
        </a:p>
      </dsp:txBody>
      <dsp:txXfrm>
        <a:off x="0" y="5325154"/>
        <a:ext cx="6576826" cy="231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59392-CE7E-4898-B3EF-FC680DC97709}">
      <dsp:nvSpPr>
        <dsp:cNvPr id="0" name=""/>
        <dsp:cNvSpPr/>
      </dsp:nvSpPr>
      <dsp:spPr>
        <a:xfrm>
          <a:off x="0" y="494699"/>
          <a:ext cx="8904806"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CB5B31-70E8-43A1-BEAD-B79B443E8C1C}">
      <dsp:nvSpPr>
        <dsp:cNvPr id="0" name=""/>
        <dsp:cNvSpPr/>
      </dsp:nvSpPr>
      <dsp:spPr>
        <a:xfrm>
          <a:off x="445240" y="243778"/>
          <a:ext cx="6233364" cy="50184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606" tIns="0" rIns="235606" bIns="0" numCol="1" spcCol="1270" anchor="ctr" anchorCtr="0">
          <a:noAutofit/>
        </a:bodyPr>
        <a:lstStyle/>
        <a:p>
          <a:pPr marL="0" lvl="0" indent="0" algn="l" defTabSz="755650">
            <a:lnSpc>
              <a:spcPct val="90000"/>
            </a:lnSpc>
            <a:spcBef>
              <a:spcPct val="0"/>
            </a:spcBef>
            <a:spcAft>
              <a:spcPct val="35000"/>
            </a:spcAft>
            <a:buNone/>
          </a:pPr>
          <a:r>
            <a:rPr lang="fr-CH" sz="1700" b="1" kern="1200" dirty="0"/>
            <a:t>Bilan</a:t>
          </a:r>
          <a:r>
            <a:rPr lang="fr-CH" sz="1700" b="0" kern="1200" dirty="0"/>
            <a:t> (limites de l’information)</a:t>
          </a:r>
          <a:endParaRPr lang="en-US" sz="1700" b="1" kern="1200" dirty="0"/>
        </a:p>
      </dsp:txBody>
      <dsp:txXfrm>
        <a:off x="469738" y="268276"/>
        <a:ext cx="6184368" cy="452844"/>
      </dsp:txXfrm>
    </dsp:sp>
    <dsp:sp modelId="{303A9E7A-8A4D-4208-94C6-FE9B820DB0DC}">
      <dsp:nvSpPr>
        <dsp:cNvPr id="0" name=""/>
        <dsp:cNvSpPr/>
      </dsp:nvSpPr>
      <dsp:spPr>
        <a:xfrm>
          <a:off x="0" y="1265819"/>
          <a:ext cx="8904806" cy="2034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1112" tIns="354076" rIns="691112" bIns="120904" numCol="1" spcCol="1270" anchor="t" anchorCtr="0">
          <a:noAutofit/>
        </a:bodyPr>
        <a:lstStyle/>
        <a:p>
          <a:pPr marL="171450" lvl="1" indent="-171450" algn="l" defTabSz="755650">
            <a:lnSpc>
              <a:spcPct val="90000"/>
            </a:lnSpc>
            <a:spcBef>
              <a:spcPct val="0"/>
            </a:spcBef>
            <a:spcAft>
              <a:spcPct val="15000"/>
            </a:spcAft>
            <a:buChar char="•"/>
          </a:pPr>
          <a:r>
            <a:rPr lang="fr-CH" sz="1700" b="0" kern="1200" dirty="0"/>
            <a:t>Outil d’évaluation prospectif des besoins de la société en termes de flux financiers</a:t>
          </a:r>
          <a:endParaRPr lang="en-US" sz="1700" kern="1200" dirty="0"/>
        </a:p>
        <a:p>
          <a:pPr marL="171450" lvl="1" indent="-171450" algn="l" defTabSz="755650">
            <a:lnSpc>
              <a:spcPct val="90000"/>
            </a:lnSpc>
            <a:spcBef>
              <a:spcPct val="0"/>
            </a:spcBef>
            <a:spcAft>
              <a:spcPct val="15000"/>
            </a:spcAft>
            <a:buChar char="•"/>
          </a:pPr>
          <a:r>
            <a:rPr lang="fr-CH" sz="1700" b="0" kern="1200" dirty="0"/>
            <a:t>«</a:t>
          </a:r>
          <a:r>
            <a:rPr lang="fr-CH" sz="1700" b="0" i="1" kern="1200" dirty="0"/>
            <a:t>Une des tâches premières du conseil d’administration» </a:t>
          </a:r>
          <a:r>
            <a:rPr lang="fr-CH" sz="1700" b="0" kern="1200" dirty="0"/>
            <a:t>(FF 1983, 949) ; «</a:t>
          </a:r>
          <a:r>
            <a:rPr lang="fr-CH" sz="1700" b="0" i="1" kern="1200" dirty="0"/>
            <a:t>Instrument de gestion indispensable pour tous les conseils d’administration</a:t>
          </a:r>
          <a:r>
            <a:rPr lang="fr-CH" sz="1700" b="0" kern="1200" dirty="0"/>
            <a:t>» (FF 2017, 515)</a:t>
          </a:r>
          <a:endParaRPr lang="en-US" sz="1700" kern="1200" dirty="0"/>
        </a:p>
        <a:p>
          <a:pPr marL="171450" lvl="1" indent="-171450" algn="l" defTabSz="755650">
            <a:lnSpc>
              <a:spcPct val="90000"/>
            </a:lnSpc>
            <a:spcBef>
              <a:spcPct val="0"/>
            </a:spcBef>
            <a:spcAft>
              <a:spcPct val="15000"/>
            </a:spcAft>
            <a:buChar char="•"/>
          </a:pPr>
          <a:r>
            <a:rPr lang="en-US" sz="1700" kern="1200" dirty="0" err="1"/>
            <a:t>Obligatoire</a:t>
          </a:r>
          <a:r>
            <a:rPr lang="en-US" sz="1700" kern="1200" dirty="0"/>
            <a:t> </a:t>
          </a:r>
          <a:r>
            <a:rPr lang="en-US" sz="1700" kern="1200" dirty="0" err="1"/>
            <a:t>si</a:t>
          </a:r>
          <a:r>
            <a:rPr lang="en-US" sz="1700" kern="1200" dirty="0"/>
            <a:t> </a:t>
          </a:r>
          <a:r>
            <a:rPr lang="en-US" sz="1700" kern="1200" dirty="0" err="1"/>
            <a:t>contrôle</a:t>
          </a:r>
          <a:r>
            <a:rPr lang="en-US" sz="1700" kern="1200" dirty="0"/>
            <a:t> ordinaire (art. 961 </a:t>
          </a:r>
          <a:r>
            <a:rPr lang="en-US" sz="1700" kern="1200" dirty="0" err="1"/>
            <a:t>ch.</a:t>
          </a:r>
          <a:r>
            <a:rPr lang="en-US" sz="1700" kern="1200" dirty="0"/>
            <a:t> 3 et 961b CO)</a:t>
          </a:r>
        </a:p>
        <a:p>
          <a:pPr marL="171450" lvl="1" indent="-171450" algn="l" defTabSz="755650">
            <a:lnSpc>
              <a:spcPct val="90000"/>
            </a:lnSpc>
            <a:spcBef>
              <a:spcPct val="0"/>
            </a:spcBef>
            <a:spcAft>
              <a:spcPct val="15000"/>
            </a:spcAft>
            <a:buChar char="•"/>
          </a:pPr>
          <a:r>
            <a:rPr lang="fr-CH" sz="1700" b="0" kern="1200" dirty="0"/>
            <a:t>«Si nécessaire»:  toujours en cas de difficulté de trésorerie</a:t>
          </a:r>
          <a:endParaRPr lang="en-US" sz="1700" kern="1200" dirty="0"/>
        </a:p>
      </dsp:txBody>
      <dsp:txXfrm>
        <a:off x="0" y="1265819"/>
        <a:ext cx="8904806" cy="2034900"/>
      </dsp:txXfrm>
    </dsp:sp>
    <dsp:sp modelId="{FA1B8B71-C966-41A2-B339-3C0EC05F384C}">
      <dsp:nvSpPr>
        <dsp:cNvPr id="0" name=""/>
        <dsp:cNvSpPr/>
      </dsp:nvSpPr>
      <dsp:spPr>
        <a:xfrm>
          <a:off x="445240" y="1014899"/>
          <a:ext cx="6233364" cy="50184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606" tIns="0" rIns="235606" bIns="0" numCol="1" spcCol="1270" anchor="ctr" anchorCtr="0">
          <a:noAutofit/>
        </a:bodyPr>
        <a:lstStyle/>
        <a:p>
          <a:pPr marL="0" lvl="0" indent="0" algn="l" defTabSz="755650">
            <a:lnSpc>
              <a:spcPct val="90000"/>
            </a:lnSpc>
            <a:spcBef>
              <a:spcPct val="0"/>
            </a:spcBef>
            <a:spcAft>
              <a:spcPct val="35000"/>
            </a:spcAft>
            <a:buNone/>
          </a:pPr>
          <a:r>
            <a:rPr lang="fr-CH" sz="1700" b="1" kern="1200" dirty="0"/>
            <a:t>Plan de financement (</a:t>
          </a:r>
          <a:r>
            <a:rPr lang="fr-CH" sz="1700" b="1" i="1" kern="1200" dirty="0"/>
            <a:t>cash flow</a:t>
          </a:r>
          <a:r>
            <a:rPr lang="fr-CH" sz="1700" b="1" kern="1200" dirty="0"/>
            <a:t>)</a:t>
          </a:r>
          <a:endParaRPr lang="en-US" sz="1700" kern="1200" dirty="0"/>
        </a:p>
      </dsp:txBody>
      <dsp:txXfrm>
        <a:off x="469738" y="1039397"/>
        <a:ext cx="6184368" cy="452844"/>
      </dsp:txXfrm>
    </dsp:sp>
    <dsp:sp modelId="{F18E6F38-B14D-4E5B-B2CA-A54B2F207223}">
      <dsp:nvSpPr>
        <dsp:cNvPr id="0" name=""/>
        <dsp:cNvSpPr/>
      </dsp:nvSpPr>
      <dsp:spPr>
        <a:xfrm>
          <a:off x="0" y="3643439"/>
          <a:ext cx="8904806"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10210F-BAE5-4773-BF8B-C3B936833B7D}">
      <dsp:nvSpPr>
        <dsp:cNvPr id="0" name=""/>
        <dsp:cNvSpPr/>
      </dsp:nvSpPr>
      <dsp:spPr>
        <a:xfrm>
          <a:off x="445240" y="3392519"/>
          <a:ext cx="6233364" cy="50184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606" tIns="0" rIns="235606" bIns="0" numCol="1" spcCol="1270" anchor="ctr" anchorCtr="0">
          <a:noAutofit/>
        </a:bodyPr>
        <a:lstStyle/>
        <a:p>
          <a:pPr marL="0" lvl="0" indent="0" algn="l" defTabSz="755650">
            <a:lnSpc>
              <a:spcPct val="90000"/>
            </a:lnSpc>
            <a:spcBef>
              <a:spcPct val="0"/>
            </a:spcBef>
            <a:spcAft>
              <a:spcPct val="35000"/>
            </a:spcAft>
            <a:buNone/>
          </a:pPr>
          <a:r>
            <a:rPr lang="fr-CH" sz="1700" b="0" kern="1200" dirty="0"/>
            <a:t>Budget et </a:t>
          </a:r>
          <a:r>
            <a:rPr lang="fr-CH" sz="1700" b="0" i="1" kern="1200" dirty="0"/>
            <a:t>cockpit </a:t>
          </a:r>
          <a:r>
            <a:rPr lang="fr-CH" sz="1700" b="0" kern="1200" dirty="0"/>
            <a:t>d’</a:t>
          </a:r>
          <a:r>
            <a:rPr lang="fr-CH" sz="1700" b="1" kern="1200" dirty="0"/>
            <a:t>indicateurs financiers (</a:t>
          </a:r>
          <a:r>
            <a:rPr lang="fr-CH" sz="1700" b="1" i="1" kern="1200" dirty="0"/>
            <a:t>KPI</a:t>
          </a:r>
          <a:r>
            <a:rPr lang="fr-CH" sz="1700" b="1" kern="1200" dirty="0"/>
            <a:t>)</a:t>
          </a:r>
          <a:endParaRPr lang="en-US" sz="1700" kern="1200" dirty="0"/>
        </a:p>
      </dsp:txBody>
      <dsp:txXfrm>
        <a:off x="469738" y="3417017"/>
        <a:ext cx="6184368" cy="45284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C41761-CBE4-134F-8A8E-6DA2A014B497}" type="datetimeFigureOut">
              <a:rPr lang="fr-FR" smtClean="0"/>
              <a:t>05/06/2023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C0B015-EC11-564E-A964-94873134EF82}" type="slidenum">
              <a:rPr lang="fr-FR" smtClean="0"/>
              <a:t>‹N°›</a:t>
            </a:fld>
            <a:endParaRPr lang="fr-FR"/>
          </a:p>
        </p:txBody>
      </p:sp>
    </p:spTree>
    <p:extLst>
      <p:ext uri="{BB962C8B-B14F-4D97-AF65-F5344CB8AC3E}">
        <p14:creationId xmlns:p14="http://schemas.microsoft.com/office/powerpoint/2010/main" val="15773803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EBF00-6FBD-6C4D-ADAE-9C30D1DFF8A1}" type="datetimeFigureOut">
              <a:rPr lang="fr-FR" smtClean="0"/>
              <a:t>05/06/2023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9EFA27-853E-6D46-B869-1A54A8924F98}" type="slidenum">
              <a:rPr lang="fr-FR" smtClean="0"/>
              <a:t>‹N°›</a:t>
            </a:fld>
            <a:endParaRPr lang="fr-FR"/>
          </a:p>
        </p:txBody>
      </p:sp>
    </p:spTree>
    <p:extLst>
      <p:ext uri="{BB962C8B-B14F-4D97-AF65-F5344CB8AC3E}">
        <p14:creationId xmlns:p14="http://schemas.microsoft.com/office/powerpoint/2010/main" val="2270792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7A9EFA27-853E-6D46-B869-1A54A8924F98}" type="slidenum">
              <a:rPr lang="fr-FR" smtClean="0"/>
              <a:t>16</a:t>
            </a:fld>
            <a:endParaRPr lang="fr-FR"/>
          </a:p>
        </p:txBody>
      </p:sp>
    </p:spTree>
    <p:extLst>
      <p:ext uri="{BB962C8B-B14F-4D97-AF65-F5344CB8AC3E}">
        <p14:creationId xmlns:p14="http://schemas.microsoft.com/office/powerpoint/2010/main" val="2805039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7A9EFA27-853E-6D46-B869-1A54A8924F98}" type="slidenum">
              <a:rPr lang="fr-FR" smtClean="0"/>
              <a:t>17</a:t>
            </a:fld>
            <a:endParaRPr lang="fr-FR"/>
          </a:p>
        </p:txBody>
      </p:sp>
    </p:spTree>
    <p:extLst>
      <p:ext uri="{BB962C8B-B14F-4D97-AF65-F5344CB8AC3E}">
        <p14:creationId xmlns:p14="http://schemas.microsoft.com/office/powerpoint/2010/main" val="11655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7A9EFA27-853E-6D46-B869-1A54A8924F98}" type="slidenum">
              <a:rPr lang="fr-FR" smtClean="0"/>
              <a:t>18</a:t>
            </a:fld>
            <a:endParaRPr lang="fr-FR"/>
          </a:p>
        </p:txBody>
      </p:sp>
    </p:spTree>
    <p:extLst>
      <p:ext uri="{BB962C8B-B14F-4D97-AF65-F5344CB8AC3E}">
        <p14:creationId xmlns:p14="http://schemas.microsoft.com/office/powerpoint/2010/main" val="12935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defRPr>
            </a:lvl1pPr>
            <a:lvl2pPr marL="804763" indent="-309524" eaLnBrk="0" hangingPunct="0">
              <a:defRPr sz="1700">
                <a:solidFill>
                  <a:schemeClr val="tx1"/>
                </a:solidFill>
                <a:latin typeface="Arial" charset="0"/>
              </a:defRPr>
            </a:lvl2pPr>
            <a:lvl3pPr marL="1238098" indent="-247620" eaLnBrk="0" hangingPunct="0">
              <a:defRPr sz="1700">
                <a:solidFill>
                  <a:schemeClr val="tx1"/>
                </a:solidFill>
                <a:latin typeface="Arial" charset="0"/>
              </a:defRPr>
            </a:lvl3pPr>
            <a:lvl4pPr marL="1733337" indent="-247620" eaLnBrk="0" hangingPunct="0">
              <a:defRPr sz="1700">
                <a:solidFill>
                  <a:schemeClr val="tx1"/>
                </a:solidFill>
                <a:latin typeface="Arial" charset="0"/>
              </a:defRPr>
            </a:lvl4pPr>
            <a:lvl5pPr marL="2228576" indent="-247620" eaLnBrk="0" hangingPunct="0">
              <a:defRPr sz="1700">
                <a:solidFill>
                  <a:schemeClr val="tx1"/>
                </a:solidFill>
                <a:latin typeface="Arial" charset="0"/>
              </a:defRPr>
            </a:lvl5pPr>
            <a:lvl6pPr marL="2723815" indent="-247620" eaLnBrk="0" fontAlgn="base" hangingPunct="0">
              <a:spcBef>
                <a:spcPct val="0"/>
              </a:spcBef>
              <a:spcAft>
                <a:spcPct val="0"/>
              </a:spcAft>
              <a:defRPr sz="1700">
                <a:solidFill>
                  <a:schemeClr val="tx1"/>
                </a:solidFill>
                <a:latin typeface="Arial" charset="0"/>
              </a:defRPr>
            </a:lvl6pPr>
            <a:lvl7pPr marL="3219054" indent="-247620" eaLnBrk="0" fontAlgn="base" hangingPunct="0">
              <a:spcBef>
                <a:spcPct val="0"/>
              </a:spcBef>
              <a:spcAft>
                <a:spcPct val="0"/>
              </a:spcAft>
              <a:defRPr sz="1700">
                <a:solidFill>
                  <a:schemeClr val="tx1"/>
                </a:solidFill>
                <a:latin typeface="Arial" charset="0"/>
              </a:defRPr>
            </a:lvl7pPr>
            <a:lvl8pPr marL="3714293" indent="-247620" eaLnBrk="0" fontAlgn="base" hangingPunct="0">
              <a:spcBef>
                <a:spcPct val="0"/>
              </a:spcBef>
              <a:spcAft>
                <a:spcPct val="0"/>
              </a:spcAft>
              <a:defRPr sz="1700">
                <a:solidFill>
                  <a:schemeClr val="tx1"/>
                </a:solidFill>
                <a:latin typeface="Arial" charset="0"/>
              </a:defRPr>
            </a:lvl8pPr>
            <a:lvl9pPr marL="4209532" indent="-247620" eaLnBrk="0" fontAlgn="base" hangingPunct="0">
              <a:spcBef>
                <a:spcPct val="0"/>
              </a:spcBef>
              <a:spcAft>
                <a:spcPct val="0"/>
              </a:spcAft>
              <a:defRPr sz="1700">
                <a:solidFill>
                  <a:schemeClr val="tx1"/>
                </a:solidFill>
                <a:latin typeface="Arial" charset="0"/>
              </a:defRPr>
            </a:lvl9pPr>
          </a:lstStyle>
          <a:p>
            <a:pPr eaLnBrk="1" hangingPunct="1"/>
            <a:fld id="{5A02FE07-E624-4CA2-92B7-41D9CEC7884E}" type="slidenum">
              <a:rPr lang="fr-FR" sz="1300"/>
              <a:pPr eaLnBrk="1" hangingPunct="1"/>
              <a:t>26</a:t>
            </a:fld>
            <a:endParaRPr lang="fr-FR" sz="1300"/>
          </a:p>
        </p:txBody>
      </p:sp>
      <p:sp>
        <p:nvSpPr>
          <p:cNvPr id="73731" name="Rectangle 2"/>
          <p:cNvSpPr>
            <a:spLocks noGrp="1" noRot="1" noChangeAspect="1" noChangeArrowheads="1" noTextEdit="1"/>
          </p:cNvSpPr>
          <p:nvPr>
            <p:ph type="sldImg"/>
          </p:nvPr>
        </p:nvSpPr>
        <p:spPr>
          <a:xfrm>
            <a:off x="919163" y="744538"/>
            <a:ext cx="4962525" cy="3722687"/>
          </a:xfrm>
          <a:ln/>
        </p:spPr>
      </p:sp>
      <p:sp>
        <p:nvSpPr>
          <p:cNvPr id="73732" name="Rectangle 3"/>
          <p:cNvSpPr>
            <a:spLocks noGrp="1" noChangeArrowheads="1"/>
          </p:cNvSpPr>
          <p:nvPr>
            <p:ph type="body" idx="1"/>
          </p:nvPr>
        </p:nvSpPr>
        <p:spPr>
          <a:xfrm>
            <a:off x="907932" y="4715152"/>
            <a:ext cx="4981815"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p>
        </p:txBody>
      </p:sp>
    </p:spTree>
    <p:extLst>
      <p:ext uri="{BB962C8B-B14F-4D97-AF65-F5344CB8AC3E}">
        <p14:creationId xmlns:p14="http://schemas.microsoft.com/office/powerpoint/2010/main" val="3555672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0" y="286487"/>
            <a:ext cx="9144000" cy="942021"/>
          </a:xfrm>
        </p:spPr>
        <p:txBody>
          <a:bodyPr>
            <a:noAutofit/>
          </a:bodyPr>
          <a:lstStyle>
            <a:lvl1pPr algn="ctr">
              <a:defRPr sz="3600" b="1"/>
            </a:lvl1pPr>
          </a:lstStyle>
          <a:p>
            <a:r>
              <a:rPr lang="fr-CH"/>
              <a:t>Cliquez et modifiez le titre</a:t>
            </a:r>
            <a:endParaRPr lang="fr-FR" dirty="0"/>
          </a:p>
        </p:txBody>
      </p:sp>
      <p:sp>
        <p:nvSpPr>
          <p:cNvPr id="3" name="Sous-titre 2"/>
          <p:cNvSpPr>
            <a:spLocks noGrp="1"/>
          </p:cNvSpPr>
          <p:nvPr>
            <p:ph type="subTitle" idx="1"/>
          </p:nvPr>
        </p:nvSpPr>
        <p:spPr>
          <a:xfrm>
            <a:off x="543034" y="1249171"/>
            <a:ext cx="8057932" cy="796380"/>
          </a:xfrm>
        </p:spPr>
        <p:txBody>
          <a:bodyPr>
            <a:normAutofit/>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dirty="0"/>
          </a:p>
        </p:txBody>
      </p:sp>
      <p:pic>
        <p:nvPicPr>
          <p:cNvPr id="4" name="Image 3" descr="vue aérienne unil"/>
          <p:cNvPicPr>
            <a:picLocks noChangeAspect="1"/>
          </p:cNvPicPr>
          <p:nvPr userDrawn="1"/>
        </p:nvPicPr>
        <p:blipFill rotWithShape="1">
          <a:blip r:embed="rId2">
            <a:extLst>
              <a:ext uri="{28A0092B-C50C-407E-A947-70E740481C1C}">
                <a14:useLocalDpi xmlns:a14="http://schemas.microsoft.com/office/drawing/2010/main" val="0"/>
              </a:ext>
            </a:extLst>
          </a:blip>
          <a:srcRect l="1817" t="24568" r="3954" b="11844"/>
          <a:stretch/>
        </p:blipFill>
        <p:spPr>
          <a:xfrm>
            <a:off x="544514" y="2217091"/>
            <a:ext cx="8056452" cy="3623594"/>
          </a:xfrm>
          <a:prstGeom prst="rect">
            <a:avLst/>
          </a:prstGeom>
        </p:spPr>
      </p:pic>
      <p:pic>
        <p:nvPicPr>
          <p:cNvPr id="10" name="Image 9" descr="SavoirVivant.png"/>
          <p:cNvPicPr>
            <a:picLocks noChangeAspect="1"/>
          </p:cNvPicPr>
          <p:nvPr userDrawn="1"/>
        </p:nvPicPr>
        <p:blipFill rotWithShape="1">
          <a:blip r:embed="rId3">
            <a:extLst>
              <a:ext uri="{28A0092B-C50C-407E-A947-70E740481C1C}">
                <a14:useLocalDpi xmlns:a14="http://schemas.microsoft.com/office/drawing/2010/main" val="0"/>
              </a:ext>
            </a:extLst>
          </a:blip>
          <a:srcRect l="11231" t="-5785" b="-2"/>
          <a:stretch/>
        </p:blipFill>
        <p:spPr>
          <a:xfrm>
            <a:off x="501005" y="286487"/>
            <a:ext cx="8117029" cy="121097"/>
          </a:xfrm>
          <a:prstGeom prst="rect">
            <a:avLst/>
          </a:prstGeom>
        </p:spPr>
      </p:pic>
      <p:sp>
        <p:nvSpPr>
          <p:cNvPr id="21"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Votre pied de page</a:t>
            </a:r>
          </a:p>
        </p:txBody>
      </p:sp>
      <p:sp>
        <p:nvSpPr>
          <p:cNvPr id="22"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
        <p:nvSpPr>
          <p:cNvPr id="23" name="Espace réservé de la date 3"/>
          <p:cNvSpPr>
            <a:spLocks noGrp="1"/>
          </p:cNvSpPr>
          <p:nvPr>
            <p:ph type="dt" sz="half" idx="2"/>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BD728526-47CC-374C-85C7-FEB8A5E6E784}" type="datetime1">
              <a:rPr lang="fr-CH" smtClean="0"/>
              <a:t>05.06.23</a:t>
            </a:fld>
            <a:endParaRPr lang="fr-CH" dirty="0"/>
          </a:p>
        </p:txBody>
      </p:sp>
      <p:pic>
        <p:nvPicPr>
          <p:cNvPr id="24" name="Image 23" descr="Unil.png"/>
          <p:cNvPicPr>
            <a:picLocks noChangeAspect="1"/>
          </p:cNvPicPr>
          <p:nvPr userDrawn="1"/>
        </p:nvPicPr>
        <p:blipFill rotWithShape="1">
          <a:blip r:embed="rId4">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Tree>
    <p:extLst>
      <p:ext uri="{BB962C8B-B14F-4D97-AF65-F5344CB8AC3E}">
        <p14:creationId xmlns:p14="http://schemas.microsoft.com/office/powerpoint/2010/main" val="162680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14" name="Espace réservé de la date 3"/>
          <p:cNvSpPr>
            <a:spLocks noGrp="1"/>
          </p:cNvSpPr>
          <p:nvPr>
            <p:ph type="dt" sz="half" idx="2"/>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BDF61424-D608-D542-92C7-447E1089359A}" type="datetime1">
              <a:rPr lang="fr-CH" smtClean="0"/>
              <a:t>05.06.23</a:t>
            </a:fld>
            <a:endParaRPr lang="fr-CH" dirty="0"/>
          </a:p>
        </p:txBody>
      </p:sp>
      <p:pic>
        <p:nvPicPr>
          <p:cNvPr id="15" name="Image 14"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10"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Votre pied de page</a:t>
            </a:r>
          </a:p>
        </p:txBody>
      </p:sp>
      <p:sp>
        <p:nvSpPr>
          <p:cNvPr id="11"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74453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12" name="Espace réservé de la date 3"/>
          <p:cNvSpPr>
            <a:spLocks noGrp="1"/>
          </p:cNvSpPr>
          <p:nvPr>
            <p:ph type="dt" sz="half" idx="2"/>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68D773A4-4BF2-AC4F-9B17-531D6088502C}" type="datetime1">
              <a:rPr lang="fr-CH" smtClean="0"/>
              <a:t>05.06.23</a:t>
            </a:fld>
            <a:endParaRPr lang="fr-CH" dirty="0"/>
          </a:p>
        </p:txBody>
      </p:sp>
      <p:pic>
        <p:nvPicPr>
          <p:cNvPr id="13" name="Image 12"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8"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Votre pied de page</a:t>
            </a:r>
          </a:p>
        </p:txBody>
      </p:sp>
      <p:sp>
        <p:nvSpPr>
          <p:cNvPr id="9"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993018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ssin">
    <p:spTree>
      <p:nvGrpSpPr>
        <p:cNvPr id="1" name=""/>
        <p:cNvGrpSpPr/>
        <p:nvPr/>
      </p:nvGrpSpPr>
      <p:grpSpPr>
        <a:xfrm>
          <a:off x="0" y="0"/>
          <a:ext cx="0" cy="0"/>
          <a:chOff x="0" y="0"/>
          <a:chExt cx="0" cy="0"/>
        </a:xfrm>
      </p:grpSpPr>
      <p:cxnSp>
        <p:nvCxnSpPr>
          <p:cNvPr id="3" name="Connecteur droit 2"/>
          <p:cNvCxnSpPr/>
          <p:nvPr userDrawn="1"/>
        </p:nvCxnSpPr>
        <p:spPr>
          <a:xfrm>
            <a:off x="323528" y="908720"/>
            <a:ext cx="727280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4" name="Titre 7"/>
          <p:cNvSpPr>
            <a:spLocks noGrp="1"/>
          </p:cNvSpPr>
          <p:nvPr>
            <p:ph type="title" hasCustomPrompt="1"/>
          </p:nvPr>
        </p:nvSpPr>
        <p:spPr>
          <a:xfrm>
            <a:off x="323528" y="620688"/>
            <a:ext cx="7272808" cy="278904"/>
          </a:xfrm>
          <a:prstGeom prst="rect">
            <a:avLst/>
          </a:prstGeom>
        </p:spPr>
        <p:txBody>
          <a:bodyPr lIns="0" tIns="0" rIns="0" bIns="0" anchor="b"/>
          <a:lstStyle>
            <a:lvl1pPr marL="712788" indent="-712788" algn="l">
              <a:tabLst/>
              <a:defRPr sz="1800" b="1">
                <a:solidFill>
                  <a:srgbClr val="004C7D"/>
                </a:solidFill>
                <a:latin typeface="Arial" pitchFamily="34" charset="0"/>
                <a:cs typeface="Arial" pitchFamily="34" charset="0"/>
              </a:defRPr>
            </a:lvl1pPr>
          </a:lstStyle>
          <a:p>
            <a:r>
              <a:rPr lang="fr-FR" dirty="0"/>
              <a:t>CLIQUEZ POUR MODIFIER LE STYLE DU TITRE</a:t>
            </a:r>
            <a:endParaRPr lang="fr-CH" dirty="0"/>
          </a:p>
        </p:txBody>
      </p:sp>
      <p:sp>
        <p:nvSpPr>
          <p:cNvPr id="6" name="Espace réservé du texte 11"/>
          <p:cNvSpPr>
            <a:spLocks noGrp="1"/>
          </p:cNvSpPr>
          <p:nvPr>
            <p:ph type="body" sz="quarter" idx="13"/>
          </p:nvPr>
        </p:nvSpPr>
        <p:spPr>
          <a:xfrm>
            <a:off x="323850" y="1124744"/>
            <a:ext cx="8064500" cy="287337"/>
          </a:xfrm>
          <a:prstGeom prst="rect">
            <a:avLst/>
          </a:prstGeom>
        </p:spPr>
        <p:txBody>
          <a:bodyPr lIns="0" tIns="0" rIns="0" bIns="0"/>
          <a:lstStyle>
            <a:lvl1pPr marL="712788" indent="-712788">
              <a:buNone/>
              <a:defRPr sz="1600" b="1">
                <a:latin typeface="Arial" pitchFamily="34" charset="0"/>
                <a:cs typeface="Arial" pitchFamily="34" charset="0"/>
              </a:defRPr>
            </a:lvl1pPr>
            <a:lvl2pPr marL="0" indent="0">
              <a:buNone/>
              <a:defRPr sz="1600">
                <a:latin typeface="Arial" pitchFamily="34" charset="0"/>
                <a:cs typeface="Arial" pitchFamily="34" charset="0"/>
              </a:defRPr>
            </a:lvl2pPr>
            <a:lvl3pPr marL="0" indent="0">
              <a:buNone/>
              <a:defRPr sz="1600">
                <a:latin typeface="Arial" pitchFamily="34" charset="0"/>
                <a:cs typeface="Arial" pitchFamily="34" charset="0"/>
              </a:defRPr>
            </a:lvl3pPr>
            <a:lvl4pPr marL="0" indent="0">
              <a:buNone/>
              <a:defRPr sz="1600">
                <a:latin typeface="Arial" pitchFamily="34" charset="0"/>
                <a:cs typeface="Arial" pitchFamily="34" charset="0"/>
              </a:defRPr>
            </a:lvl4pPr>
            <a:lvl5pPr marL="0" indent="0">
              <a:buNone/>
              <a:defRPr sz="1600">
                <a:latin typeface="Arial" pitchFamily="34" charset="0"/>
                <a:cs typeface="Arial" pitchFamily="34" charset="0"/>
              </a:defRPr>
            </a:lvl5pPr>
          </a:lstStyle>
          <a:p>
            <a:pPr lvl="0"/>
            <a:endParaRPr lang="fr-CH" dirty="0"/>
          </a:p>
        </p:txBody>
      </p:sp>
    </p:spTree>
    <p:extLst>
      <p:ext uri="{BB962C8B-B14F-4D97-AF65-F5344CB8AC3E}">
        <p14:creationId xmlns:p14="http://schemas.microsoft.com/office/powerpoint/2010/main" val="1572662563"/>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12611"/>
            <a:ext cx="8229600" cy="4294651"/>
          </a:xfrm>
        </p:spPr>
        <p:txBody>
          <a:body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9"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lgn="l">
              <a:defRPr/>
            </a:lvl1pPr>
          </a:lstStyle>
          <a:p>
            <a:r>
              <a:rPr lang="fr-CH"/>
              <a:t>Cliquez et modifiez le titre</a:t>
            </a:r>
            <a:endParaRPr lang="fr-FR" dirty="0"/>
          </a:p>
        </p:txBody>
      </p:sp>
      <p:sp>
        <p:nvSpPr>
          <p:cNvPr id="16" name="Espace réservé de la date 3"/>
          <p:cNvSpPr>
            <a:spLocks noGrp="1"/>
          </p:cNvSpPr>
          <p:nvPr>
            <p:ph type="dt" sz="half" idx="2"/>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6881AB4C-2D2A-8141-A4F5-ADB851361055}" type="datetime1">
              <a:rPr lang="fr-CH" smtClean="0"/>
              <a:t>05.06.23</a:t>
            </a:fld>
            <a:endParaRPr lang="fr-CH" dirty="0"/>
          </a:p>
        </p:txBody>
      </p:sp>
      <p:pic>
        <p:nvPicPr>
          <p:cNvPr id="12" name="Image 11"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8"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Votre pied de page</a:t>
            </a:r>
          </a:p>
        </p:txBody>
      </p:sp>
      <p:sp>
        <p:nvSpPr>
          <p:cNvPr id="11"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41944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425429"/>
          </a:xfrm>
        </p:spPr>
        <p:txBody>
          <a:bodyPr anchor="t">
            <a:normAutofit/>
          </a:bodyPr>
          <a:lstStyle>
            <a:lvl1pPr algn="l">
              <a:defRPr sz="3600" b="1" cap="all"/>
            </a:lvl1pPr>
          </a:lstStyle>
          <a:p>
            <a:r>
              <a:rPr lang="fr-CH"/>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normAutofit/>
          </a:bodyPr>
          <a:lstStyle>
            <a:lvl1pPr marL="0" indent="0">
              <a:buNone/>
              <a:defRPr sz="2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10" name="Espace réservé de la date 3"/>
          <p:cNvSpPr>
            <a:spLocks noGrp="1"/>
          </p:cNvSpPr>
          <p:nvPr>
            <p:ph type="dt" sz="half" idx="2"/>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3C4DB46C-3CB0-FA4B-A264-97DA0E44297D}" type="datetime1">
              <a:rPr lang="fr-CH" smtClean="0"/>
              <a:t>05.06.23</a:t>
            </a:fld>
            <a:endParaRPr lang="fr-CH" dirty="0"/>
          </a:p>
        </p:txBody>
      </p:sp>
      <p:pic>
        <p:nvPicPr>
          <p:cNvPr id="15" name="Image 14"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11"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Votre pied de page</a:t>
            </a:r>
          </a:p>
        </p:txBody>
      </p:sp>
      <p:sp>
        <p:nvSpPr>
          <p:cNvPr id="12"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48621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CH"/>
              <a:t>Cliquez et modifiez le titre</a:t>
            </a:r>
            <a:endParaRPr lang="fr-FR" dirty="0"/>
          </a:p>
        </p:txBody>
      </p:sp>
      <p:sp>
        <p:nvSpPr>
          <p:cNvPr id="3" name="Espace réservé du contenu 2"/>
          <p:cNvSpPr>
            <a:spLocks noGrp="1"/>
          </p:cNvSpPr>
          <p:nvPr>
            <p:ph sz="half" idx="1"/>
          </p:nvPr>
        </p:nvSpPr>
        <p:spPr>
          <a:xfrm>
            <a:off x="457200" y="1600200"/>
            <a:ext cx="4038600" cy="4257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dirty="0"/>
          </a:p>
        </p:txBody>
      </p:sp>
      <p:sp>
        <p:nvSpPr>
          <p:cNvPr id="4" name="Espace réservé du contenu 3"/>
          <p:cNvSpPr>
            <a:spLocks noGrp="1"/>
          </p:cNvSpPr>
          <p:nvPr>
            <p:ph sz="half" idx="2"/>
          </p:nvPr>
        </p:nvSpPr>
        <p:spPr>
          <a:xfrm>
            <a:off x="4648200" y="1600201"/>
            <a:ext cx="4038600" cy="42571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11" name="Espace réservé de la date 3"/>
          <p:cNvSpPr>
            <a:spLocks noGrp="1"/>
          </p:cNvSpPr>
          <p:nvPr>
            <p:ph type="dt" sz="half" idx="10"/>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D757BFED-6013-6940-B920-5D541AA2AA32}" type="datetime1">
              <a:rPr lang="fr-CH" smtClean="0"/>
              <a:t>05.06.23</a:t>
            </a:fld>
            <a:endParaRPr lang="fr-CH" dirty="0"/>
          </a:p>
        </p:txBody>
      </p:sp>
      <p:pic>
        <p:nvPicPr>
          <p:cNvPr id="16" name="Image 15"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12"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Votre pied de page</a:t>
            </a:r>
          </a:p>
        </p:txBody>
      </p:sp>
      <p:sp>
        <p:nvSpPr>
          <p:cNvPr id="13"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132453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CH"/>
              <a:t>Cliquez et modifiez le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2174875"/>
            <a:ext cx="4040188" cy="36992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25" y="2174875"/>
            <a:ext cx="4041775" cy="36992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13" name="Espace réservé de la date 3"/>
          <p:cNvSpPr>
            <a:spLocks noGrp="1"/>
          </p:cNvSpPr>
          <p:nvPr>
            <p:ph type="dt" sz="half" idx="12"/>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470089E6-E858-5647-978F-EA1CF8AB6BD8}" type="datetime1">
              <a:rPr lang="fr-CH" smtClean="0"/>
              <a:t>05.06.23</a:t>
            </a:fld>
            <a:endParaRPr lang="fr-CH" dirty="0"/>
          </a:p>
        </p:txBody>
      </p:sp>
      <p:pic>
        <p:nvPicPr>
          <p:cNvPr id="18" name="Image 17"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14" name="Espace réservé du pied de page 4"/>
          <p:cNvSpPr>
            <a:spLocks noGrp="1"/>
          </p:cNvSpPr>
          <p:nvPr>
            <p:ph type="ftr" sz="quarter" idx="1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Votre pied de page</a:t>
            </a:r>
          </a:p>
        </p:txBody>
      </p:sp>
      <p:sp>
        <p:nvSpPr>
          <p:cNvPr id="15" name="Espace réservé du numéro de diapositive 5"/>
          <p:cNvSpPr>
            <a:spLocks noGrp="1"/>
          </p:cNvSpPr>
          <p:nvPr>
            <p:ph type="sldNum" sz="quarter" idx="1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48877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9" name="Espace réservé de la date 3"/>
          <p:cNvSpPr>
            <a:spLocks noGrp="1"/>
          </p:cNvSpPr>
          <p:nvPr>
            <p:ph type="dt" sz="half" idx="2"/>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3F7DBAC3-C148-D74A-9BC8-3D46B61A9D72}" type="datetime1">
              <a:rPr lang="fr-CH" smtClean="0"/>
              <a:t>05.06.23</a:t>
            </a:fld>
            <a:endParaRPr lang="fr-CH" dirty="0"/>
          </a:p>
        </p:txBody>
      </p:sp>
      <p:pic>
        <p:nvPicPr>
          <p:cNvPr id="14" name="Image 13"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10"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Votre pied de page</a:t>
            </a:r>
          </a:p>
        </p:txBody>
      </p:sp>
      <p:sp>
        <p:nvSpPr>
          <p:cNvPr id="11"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90873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8" name="Espace réservé de la date 3"/>
          <p:cNvSpPr>
            <a:spLocks noGrp="1"/>
          </p:cNvSpPr>
          <p:nvPr>
            <p:ph type="dt" sz="half" idx="2"/>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F0DB6809-F18A-224F-AF14-3B5E7C0D0052}" type="datetime1">
              <a:rPr lang="fr-CH" smtClean="0"/>
              <a:t>05.06.23</a:t>
            </a:fld>
            <a:endParaRPr lang="fr-CH" dirty="0"/>
          </a:p>
        </p:txBody>
      </p:sp>
      <p:pic>
        <p:nvPicPr>
          <p:cNvPr id="13" name="Image 12"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9"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Votre pied de page</a:t>
            </a:r>
          </a:p>
        </p:txBody>
      </p:sp>
      <p:sp>
        <p:nvSpPr>
          <p:cNvPr id="10"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309556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3575050" y="273050"/>
            <a:ext cx="5111750" cy="55592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457200" y="1435100"/>
            <a:ext cx="3008313" cy="43972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11" name="Espace réservé de la date 3"/>
          <p:cNvSpPr>
            <a:spLocks noGrp="1"/>
          </p:cNvSpPr>
          <p:nvPr>
            <p:ph type="dt" sz="half" idx="10"/>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183BC20F-4078-7244-B65B-9DBB336C1CFB}" type="datetime1">
              <a:rPr lang="fr-CH" smtClean="0"/>
              <a:t>05.06.23</a:t>
            </a:fld>
            <a:endParaRPr lang="fr-CH" dirty="0"/>
          </a:p>
        </p:txBody>
      </p:sp>
      <p:pic>
        <p:nvPicPr>
          <p:cNvPr id="16" name="Image 15"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12"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Votre pied de page</a:t>
            </a:r>
          </a:p>
        </p:txBody>
      </p:sp>
      <p:sp>
        <p:nvSpPr>
          <p:cNvPr id="13"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358494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ctr">
              <a:defRPr sz="2000" b="1"/>
            </a:lvl1pPr>
          </a:lstStyle>
          <a:p>
            <a:r>
              <a:rPr lang="fr-CH"/>
              <a:t>Cliquez et modifiez le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a:t>Faire glisser l'image vers l'espace réservé ou cliquer sur l'icône pour l'ajouter</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11" name="Espace réservé de la date 3"/>
          <p:cNvSpPr>
            <a:spLocks noGrp="1"/>
          </p:cNvSpPr>
          <p:nvPr>
            <p:ph type="dt" sz="half" idx="10"/>
          </p:nvPr>
        </p:nvSpPr>
        <p:spPr>
          <a:xfrm>
            <a:off x="3323086" y="6442965"/>
            <a:ext cx="2133600" cy="365125"/>
          </a:xfrm>
          <a:prstGeom prst="rect">
            <a:avLst/>
          </a:prstGeom>
        </p:spPr>
        <p:txBody>
          <a:bodyPr anchor="ctr" anchorCtr="0"/>
          <a:lstStyle>
            <a:lvl1pPr algn="ctr">
              <a:defRPr lang="fr-CH" sz="1200" kern="1200" smtClean="0">
                <a:solidFill>
                  <a:schemeClr val="tx1">
                    <a:tint val="75000"/>
                  </a:schemeClr>
                </a:solidFill>
                <a:latin typeface="Arial"/>
                <a:ea typeface="+mn-ea"/>
                <a:cs typeface="+mn-cs"/>
              </a:defRPr>
            </a:lvl1pPr>
          </a:lstStyle>
          <a:p>
            <a:fld id="{5E20B781-5377-3A46-8AA2-D3A203E0FC4B}" type="datetime1">
              <a:rPr lang="fr-CH" smtClean="0"/>
              <a:t>05.06.23</a:t>
            </a:fld>
            <a:endParaRPr lang="fr-CH" dirty="0"/>
          </a:p>
        </p:txBody>
      </p:sp>
      <p:pic>
        <p:nvPicPr>
          <p:cNvPr id="16" name="Image 15" descr="Unil.png"/>
          <p:cNvPicPr>
            <a:picLocks noChangeAspect="1"/>
          </p:cNvPicPr>
          <p:nvPr userDrawn="1"/>
        </p:nvPicPr>
        <p:blipFill rotWithShape="1">
          <a:blip r:embed="rId2">
            <a:extLst>
              <a:ext uri="{28A0092B-C50C-407E-A947-70E740481C1C}">
                <a14:useLocalDpi xmlns:a14="http://schemas.microsoft.com/office/drawing/2010/main" val="0"/>
              </a:ext>
            </a:extLst>
          </a:blip>
          <a:srcRect l="11707"/>
          <a:stretch/>
        </p:blipFill>
        <p:spPr>
          <a:xfrm>
            <a:off x="528338" y="5999270"/>
            <a:ext cx="8073506" cy="441415"/>
          </a:xfrm>
          <a:prstGeom prst="rect">
            <a:avLst/>
          </a:prstGeom>
        </p:spPr>
      </p:pic>
      <p:sp>
        <p:nvSpPr>
          <p:cNvPr id="12" name="Espace réservé du pied de page 4"/>
          <p:cNvSpPr>
            <a:spLocks noGrp="1"/>
          </p:cNvSpPr>
          <p:nvPr>
            <p:ph type="ftr" sz="quarter" idx="3"/>
          </p:nvPr>
        </p:nvSpPr>
        <p:spPr>
          <a:xfrm>
            <a:off x="457200" y="6442965"/>
            <a:ext cx="2804631" cy="365125"/>
          </a:xfrm>
          <a:prstGeom prst="rect">
            <a:avLst/>
          </a:prstGeom>
          <a:ln>
            <a:noFill/>
          </a:ln>
        </p:spPr>
        <p:txBody>
          <a:bodyPr vert="horz" lIns="91440" tIns="45720" rIns="91440" bIns="45720" rtlCol="0" anchor="ctr"/>
          <a:lstStyle>
            <a:lvl1pPr algn="l">
              <a:defRPr sz="1200">
                <a:solidFill>
                  <a:schemeClr val="tx1">
                    <a:tint val="75000"/>
                  </a:schemeClr>
                </a:solidFill>
                <a:latin typeface="Arial"/>
              </a:defRPr>
            </a:lvl1pPr>
          </a:lstStyle>
          <a:p>
            <a:r>
              <a:rPr lang="fr-FR" dirty="0"/>
              <a:t>Votre pied de page</a:t>
            </a:r>
          </a:p>
        </p:txBody>
      </p:sp>
      <p:sp>
        <p:nvSpPr>
          <p:cNvPr id="13" name="Espace réservé du numéro de diapositive 5"/>
          <p:cNvSpPr>
            <a:spLocks noGrp="1"/>
          </p:cNvSpPr>
          <p:nvPr>
            <p:ph type="sldNum" sz="quarter" idx="4"/>
          </p:nvPr>
        </p:nvSpPr>
        <p:spPr>
          <a:xfrm>
            <a:off x="7519700" y="6442965"/>
            <a:ext cx="11568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879F8CDA-3D76-8147-A783-F8EF6F842A04}" type="slidenum">
              <a:rPr lang="fr-FR" smtClean="0">
                <a:latin typeface="Arial"/>
              </a:rPr>
              <a:pPr algn="r"/>
              <a:t>‹N°›</a:t>
            </a:fld>
            <a:r>
              <a:rPr lang="fr-FR" dirty="0">
                <a:latin typeface="Arial"/>
              </a:rPr>
              <a:t> </a:t>
            </a:r>
          </a:p>
        </p:txBody>
      </p:sp>
    </p:spTree>
    <p:extLst>
      <p:ext uri="{BB962C8B-B14F-4D97-AF65-F5344CB8AC3E}">
        <p14:creationId xmlns:p14="http://schemas.microsoft.com/office/powerpoint/2010/main" val="284608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dirty="0"/>
              <a:t>Cliquez et modifiez le titre</a:t>
            </a:r>
            <a:endParaRPr lang="fr-FR" dirty="0"/>
          </a:p>
        </p:txBody>
      </p:sp>
      <p:sp>
        <p:nvSpPr>
          <p:cNvPr id="3" name="Espace réservé du texte 2"/>
          <p:cNvSpPr>
            <a:spLocks noGrp="1"/>
          </p:cNvSpPr>
          <p:nvPr>
            <p:ph type="body" idx="1"/>
          </p:nvPr>
        </p:nvSpPr>
        <p:spPr>
          <a:xfrm>
            <a:off x="457200" y="1512610"/>
            <a:ext cx="8229600" cy="4319719"/>
          </a:xfrm>
          <a:prstGeom prst="rect">
            <a:avLst/>
          </a:prstGeom>
        </p:spPr>
        <p:txBody>
          <a:bodyPr vert="horz" lIns="91440" tIns="45720" rIns="91440" bIns="45720" rtlCol="0">
            <a:normAutofit/>
          </a:body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Tree>
    <p:extLst>
      <p:ext uri="{BB962C8B-B14F-4D97-AF65-F5344CB8AC3E}">
        <p14:creationId xmlns:p14="http://schemas.microsoft.com/office/powerpoint/2010/main" val="3389018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457200" rtl="0" eaLnBrk="1" latinLnBrk="0" hangingPunct="1">
        <a:spcBef>
          <a:spcPct val="0"/>
        </a:spcBef>
        <a:buNone/>
        <a:defRPr sz="3600" b="1" kern="1200" cap="all">
          <a:solidFill>
            <a:schemeClr val="tx2"/>
          </a:solidFill>
          <a:latin typeface="Arial"/>
          <a:ea typeface="+mj-ea"/>
          <a:cs typeface="+mj-cs"/>
        </a:defRPr>
      </a:lvl1pPr>
    </p:titleStyle>
    <p:bodyStyle>
      <a:lvl1pPr marL="342900" indent="-342900" algn="l" defTabSz="457200" rtl="0" eaLnBrk="1" latinLnBrk="0" hangingPunct="1">
        <a:spcBef>
          <a:spcPct val="20000"/>
        </a:spcBef>
        <a:buClr>
          <a:schemeClr val="bg2"/>
        </a:buClr>
        <a:buFont typeface="Arial"/>
        <a:buChar char="•"/>
        <a:defRPr sz="3000" kern="1200">
          <a:solidFill>
            <a:schemeClr val="tx1"/>
          </a:solidFill>
          <a:latin typeface="Arial"/>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Clr>
          <a:schemeClr val="bg2"/>
        </a:buClr>
        <a:buSzPct val="90000"/>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Clr>
          <a:schemeClr val="bg2"/>
        </a:buClr>
        <a:buFont typeface="Arial"/>
        <a:buChar char="•"/>
        <a:defRPr sz="1400" kern="1200">
          <a:solidFill>
            <a:schemeClr val="tx1"/>
          </a:solidFill>
          <a:latin typeface="Arial"/>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Assainissement</a:t>
            </a:r>
          </a:p>
        </p:txBody>
      </p:sp>
      <p:sp>
        <p:nvSpPr>
          <p:cNvPr id="3" name="Sous-titre 2"/>
          <p:cNvSpPr>
            <a:spLocks noGrp="1"/>
          </p:cNvSpPr>
          <p:nvPr>
            <p:ph type="subTitle" idx="1"/>
          </p:nvPr>
        </p:nvSpPr>
        <p:spPr/>
        <p:txBody>
          <a:bodyPr>
            <a:normAutofit lnSpcReduction="10000"/>
          </a:bodyPr>
          <a:lstStyle/>
          <a:p>
            <a:r>
              <a:rPr lang="fr-FR" dirty="0"/>
              <a:t>Prof. Dr. Jean-Luc Chenaux</a:t>
            </a:r>
          </a:p>
          <a:p>
            <a:r>
              <a:rPr lang="fr-FR" dirty="0"/>
              <a:t>Avocat associé </a:t>
            </a:r>
            <a:r>
              <a:rPr lang="fr-FR"/>
              <a:t>Kellerhals Carrard</a:t>
            </a:r>
            <a:endParaRPr lang="fr-FR" dirty="0"/>
          </a:p>
        </p:txBody>
      </p:sp>
    </p:spTree>
    <p:extLst>
      <p:ext uri="{BB962C8B-B14F-4D97-AF65-F5344CB8AC3E}">
        <p14:creationId xmlns:p14="http://schemas.microsoft.com/office/powerpoint/2010/main" val="4142645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F3EB910-85D2-C19A-EEF9-C1F0C69245DE}"/>
              </a:ext>
            </a:extLst>
          </p:cNvPr>
          <p:cNvSpPr>
            <a:spLocks noGrp="1"/>
          </p:cNvSpPr>
          <p:nvPr>
            <p:ph idx="1"/>
          </p:nvPr>
        </p:nvSpPr>
        <p:spPr>
          <a:xfrm>
            <a:off x="457200" y="1512611"/>
            <a:ext cx="8229600" cy="4402997"/>
          </a:xfrm>
        </p:spPr>
        <p:txBody>
          <a:bodyPr>
            <a:normAutofit fontScale="92500"/>
          </a:bodyPr>
          <a:lstStyle/>
          <a:p>
            <a:r>
              <a:rPr lang="fr-CH" sz="2100" b="0" dirty="0"/>
              <a:t>Notion pas définie dans la loi : </a:t>
            </a:r>
          </a:p>
          <a:p>
            <a:pPr marL="361950" lvl="1" indent="-180975">
              <a:spcAft>
                <a:spcPts val="600"/>
              </a:spcAft>
              <a:buFontTx/>
              <a:buChar char="-"/>
            </a:pPr>
            <a:r>
              <a:rPr lang="fr-CH" sz="2100" b="0" dirty="0"/>
              <a:t>« </a:t>
            </a:r>
            <a:r>
              <a:rPr lang="fr-CH" sz="2100" b="0" i="1" dirty="0"/>
              <a:t>Lorsque la société ne dispose </a:t>
            </a:r>
            <a:r>
              <a:rPr lang="fr-CH" sz="2100" i="1" dirty="0"/>
              <a:t>ni des liquidités pour s’acquitter des dettes échues, ni du crédit nécessaire pour se procurer des liquidités</a:t>
            </a:r>
            <a:r>
              <a:rPr lang="fr-CH" sz="2100" dirty="0"/>
              <a:t> </a:t>
            </a:r>
            <a:r>
              <a:rPr lang="fr-CH" sz="2100" b="0" dirty="0"/>
              <a:t>» (ATF 111 II 206, c. 1; FF 2017, 520)</a:t>
            </a:r>
          </a:p>
          <a:p>
            <a:pPr marL="361950" lvl="1" indent="-180975">
              <a:spcAft>
                <a:spcPts val="600"/>
              </a:spcAft>
              <a:buFontTx/>
              <a:buChar char="-"/>
            </a:pPr>
            <a:r>
              <a:rPr lang="fr-CH" sz="2100" b="0" dirty="0"/>
              <a:t>«…</a:t>
            </a:r>
            <a:r>
              <a:rPr lang="fr-CH" sz="2100" b="0" i="1" dirty="0"/>
              <a:t>indices que la société ne sera pas à même de remplir ses obligations de paiement durant les </a:t>
            </a:r>
            <a:r>
              <a:rPr lang="fr-CH" sz="2100" i="1" dirty="0"/>
              <a:t>six prochains mois</a:t>
            </a:r>
            <a:r>
              <a:rPr lang="fr-CH" sz="2100" b="0" i="1" dirty="0"/>
              <a:t>, que ce soit en raison d’évènements particuliers ou de changements structurels dans l’environnement entrepreneurial</a:t>
            </a:r>
            <a:r>
              <a:rPr lang="fr-CH" sz="2100" b="0" dirty="0"/>
              <a:t>...» (FF 2017, 520)</a:t>
            </a:r>
          </a:p>
          <a:p>
            <a:pPr marL="361950" lvl="1" indent="-180975">
              <a:spcAft>
                <a:spcPts val="600"/>
              </a:spcAft>
              <a:buFontTx/>
              <a:buChar char="-"/>
            </a:pPr>
            <a:r>
              <a:rPr lang="fr-CH" sz="2100" b="0" dirty="0"/>
              <a:t>Si contrôle ordinaire, </a:t>
            </a:r>
            <a:r>
              <a:rPr lang="fr-CH" sz="2100" dirty="0"/>
              <a:t>12 mois </a:t>
            </a:r>
            <a:r>
              <a:rPr lang="fr-CH" sz="2100" b="0" dirty="0"/>
              <a:t>(art. 958a al. 2 CO)</a:t>
            </a:r>
          </a:p>
          <a:p>
            <a:pPr marL="361950" lvl="1" indent="-180975">
              <a:spcAft>
                <a:spcPts val="600"/>
              </a:spcAft>
              <a:buFontTx/>
              <a:buChar char="-"/>
            </a:pPr>
            <a:r>
              <a:rPr lang="fr-CH" sz="2100" b="0" dirty="0"/>
              <a:t>Difficultés </a:t>
            </a:r>
            <a:r>
              <a:rPr lang="fr-CH" sz="2100" dirty="0"/>
              <a:t>durables</a:t>
            </a:r>
            <a:r>
              <a:rPr lang="fr-CH" sz="2100" b="0" dirty="0"/>
              <a:t>: illiquidité transitoire pas déterminante (ATF 109 III 77, c. 2)</a:t>
            </a:r>
          </a:p>
          <a:p>
            <a:pPr>
              <a:spcAft>
                <a:spcPts val="600"/>
              </a:spcAft>
            </a:pPr>
            <a:r>
              <a:rPr lang="fr-CH" sz="2100" b="0" dirty="0"/>
              <a:t>Notion analogue aux art. 83 CO, 99 al. 1 lit. b CPC ou 191 LP</a:t>
            </a:r>
            <a:r>
              <a:rPr lang="fr-CH" sz="2100" b="0" dirty="0">
                <a:effectLst/>
                <a:latin typeface="Verdana" panose="020B0604030504040204" pitchFamily="34" charset="0"/>
                <a:ea typeface="SimSun" panose="02010600030101010101" pitchFamily="2" charset="-122"/>
                <a:cs typeface="Times New Roman" panose="02020603050405020304" pitchFamily="18" charset="0"/>
              </a:rPr>
              <a:t> </a:t>
            </a:r>
            <a:endParaRPr lang="fr-CH" sz="2100" b="0" dirty="0"/>
          </a:p>
          <a:p>
            <a:pPr marL="0" indent="0">
              <a:buNone/>
            </a:pPr>
            <a:endParaRPr lang="fr-FR" dirty="0"/>
          </a:p>
        </p:txBody>
      </p:sp>
      <p:sp>
        <p:nvSpPr>
          <p:cNvPr id="3" name="Titre 2">
            <a:extLst>
              <a:ext uri="{FF2B5EF4-FFF2-40B4-BE49-F238E27FC236}">
                <a16:creationId xmlns:a16="http://schemas.microsoft.com/office/drawing/2014/main" id="{1B394481-65C1-FD3C-64B2-A4B2B20C6AD5}"/>
              </a:ext>
            </a:extLst>
          </p:cNvPr>
          <p:cNvSpPr>
            <a:spLocks noGrp="1"/>
          </p:cNvSpPr>
          <p:nvPr>
            <p:ph type="title"/>
          </p:nvPr>
        </p:nvSpPr>
        <p:spPr/>
        <p:txBody>
          <a:bodyPr/>
          <a:lstStyle/>
          <a:p>
            <a:r>
              <a:rPr lang="fr-FR" dirty="0"/>
              <a:t>Notion d’insolvabilité</a:t>
            </a:r>
          </a:p>
        </p:txBody>
      </p:sp>
    </p:spTree>
    <p:extLst>
      <p:ext uri="{BB962C8B-B14F-4D97-AF65-F5344CB8AC3E}">
        <p14:creationId xmlns:p14="http://schemas.microsoft.com/office/powerpoint/2010/main" val="171555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F3EB910-85D2-C19A-EEF9-C1F0C69245DE}"/>
              </a:ext>
            </a:extLst>
          </p:cNvPr>
          <p:cNvSpPr>
            <a:spLocks noGrp="1"/>
          </p:cNvSpPr>
          <p:nvPr>
            <p:ph idx="1"/>
          </p:nvPr>
        </p:nvSpPr>
        <p:spPr>
          <a:xfrm>
            <a:off x="457200" y="1848513"/>
            <a:ext cx="8229600" cy="2686165"/>
          </a:xfrm>
        </p:spPr>
        <p:txBody>
          <a:bodyPr/>
          <a:lstStyle/>
          <a:p>
            <a:r>
              <a:rPr lang="fr-CH" sz="2100" b="0" dirty="0"/>
              <a:t>Trois critères d’appréciation: </a:t>
            </a:r>
          </a:p>
          <a:p>
            <a:pPr lvl="1"/>
            <a:r>
              <a:rPr lang="fr-CH" sz="2100" b="0" dirty="0"/>
              <a:t>Caractère </a:t>
            </a:r>
            <a:r>
              <a:rPr lang="fr-CH" sz="2100" dirty="0"/>
              <a:t>vraisemblable</a:t>
            </a:r>
            <a:r>
              <a:rPr lang="fr-CH" sz="2100" b="0" dirty="0"/>
              <a:t>: fondé sur des symptômes (retard de paiements, poursuites, structure du bilan, …)</a:t>
            </a:r>
          </a:p>
          <a:p>
            <a:pPr lvl="1"/>
            <a:r>
              <a:rPr lang="fr-CH" sz="2100" b="0" dirty="0"/>
              <a:t>Risque de survenance dans les </a:t>
            </a:r>
            <a:r>
              <a:rPr lang="fr-CH" sz="2100" dirty="0"/>
              <a:t>6 à 12 mois</a:t>
            </a:r>
            <a:endParaRPr lang="fr-CH" sz="2100" b="0" dirty="0"/>
          </a:p>
          <a:p>
            <a:pPr lvl="1"/>
            <a:r>
              <a:rPr lang="fr-CH" sz="2100" b="0" dirty="0"/>
              <a:t>Caractère </a:t>
            </a:r>
            <a:r>
              <a:rPr lang="fr-CH" sz="2100" dirty="0"/>
              <a:t>durable</a:t>
            </a:r>
            <a:r>
              <a:rPr lang="fr-CH" sz="2100" b="0" dirty="0"/>
              <a:t> ou </a:t>
            </a:r>
            <a:r>
              <a:rPr lang="fr-CH" sz="2100" dirty="0"/>
              <a:t>permanent </a:t>
            </a:r>
            <a:r>
              <a:rPr lang="fr-CH" sz="2100" b="0" dirty="0"/>
              <a:t>de l’insolvabilité si le risque se réalise</a:t>
            </a:r>
          </a:p>
          <a:p>
            <a:pPr marL="0" indent="0">
              <a:buNone/>
            </a:pPr>
            <a:endParaRPr lang="fr-FR" dirty="0"/>
          </a:p>
        </p:txBody>
      </p:sp>
      <p:sp>
        <p:nvSpPr>
          <p:cNvPr id="3" name="Titre 2">
            <a:extLst>
              <a:ext uri="{FF2B5EF4-FFF2-40B4-BE49-F238E27FC236}">
                <a16:creationId xmlns:a16="http://schemas.microsoft.com/office/drawing/2014/main" id="{1B394481-65C1-FD3C-64B2-A4B2B20C6AD5}"/>
              </a:ext>
            </a:extLst>
          </p:cNvPr>
          <p:cNvSpPr>
            <a:spLocks noGrp="1"/>
          </p:cNvSpPr>
          <p:nvPr>
            <p:ph type="title"/>
          </p:nvPr>
        </p:nvSpPr>
        <p:spPr/>
        <p:txBody>
          <a:bodyPr>
            <a:normAutofit/>
          </a:bodyPr>
          <a:lstStyle/>
          <a:p>
            <a:r>
              <a:rPr lang="fr-FR" dirty="0" err="1"/>
              <a:t>APPRéCIATION</a:t>
            </a:r>
            <a:r>
              <a:rPr lang="fr-FR" dirty="0"/>
              <a:t> DE LA Menace</a:t>
            </a:r>
          </a:p>
        </p:txBody>
      </p:sp>
    </p:spTree>
    <p:extLst>
      <p:ext uri="{BB962C8B-B14F-4D97-AF65-F5344CB8AC3E}">
        <p14:creationId xmlns:p14="http://schemas.microsoft.com/office/powerpoint/2010/main" val="276110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F3EB910-85D2-C19A-EEF9-C1F0C69245DE}"/>
              </a:ext>
            </a:extLst>
          </p:cNvPr>
          <p:cNvSpPr>
            <a:spLocks noGrp="1"/>
          </p:cNvSpPr>
          <p:nvPr>
            <p:ph idx="1"/>
          </p:nvPr>
        </p:nvSpPr>
        <p:spPr/>
        <p:txBody>
          <a:bodyPr>
            <a:normAutofit fontScale="92500"/>
          </a:bodyPr>
          <a:lstStyle/>
          <a:p>
            <a:r>
              <a:rPr lang="fr-CH" sz="1900" b="1" dirty="0"/>
              <a:t>Exigence légale d’un plan de trésorerie «</a:t>
            </a:r>
            <a:r>
              <a:rPr lang="fr-CH" sz="1900" b="1" dirty="0" err="1"/>
              <a:t>plausibilisé</a:t>
            </a:r>
            <a:r>
              <a:rPr lang="fr-CH" sz="1900" b="1" dirty="0"/>
              <a:t>» par réviseur </a:t>
            </a:r>
            <a:r>
              <a:rPr lang="fr-CH" sz="1900" dirty="0"/>
              <a:t>:</a:t>
            </a:r>
            <a:endParaRPr lang="fr-CH" sz="1900" b="0" dirty="0"/>
          </a:p>
          <a:p>
            <a:pPr marL="342900" lvl="1" indent="0">
              <a:buNone/>
            </a:pPr>
            <a:r>
              <a:rPr lang="fr-CH" sz="1900" b="0" dirty="0"/>
              <a:t>Obligation de dresser un plan de trésorerie prévue comme première conséquence d’une menace d’insolvabilité dans projet 2016: «</a:t>
            </a:r>
            <a:r>
              <a:rPr lang="fr-CH" sz="1900" b="0" i="1" dirty="0"/>
              <a:t>Ce qui paraît compliqué au premier abord est relativement simple à établir pour les petites SA…» </a:t>
            </a:r>
            <a:r>
              <a:rPr lang="fr-CH" sz="1900" b="0" dirty="0"/>
              <a:t>(FF 2017, 521)	 </a:t>
            </a:r>
          </a:p>
          <a:p>
            <a:pPr marL="342900" lvl="1" indent="0">
              <a:buNone/>
            </a:pPr>
            <a:r>
              <a:rPr lang="fr-CH" sz="1900" b="0" dirty="0"/>
              <a:t>Abandon  de l’exigence au Parlement: «</a:t>
            </a:r>
            <a:r>
              <a:rPr lang="fr-CH" sz="1900" b="0" i="1" dirty="0" err="1"/>
              <a:t>Das</a:t>
            </a:r>
            <a:r>
              <a:rPr lang="fr-CH" sz="1900" b="0" i="1" dirty="0"/>
              <a:t> Instrument der </a:t>
            </a:r>
            <a:r>
              <a:rPr lang="fr-CH" sz="1900" b="0" i="1" dirty="0" err="1"/>
              <a:t>finanziellen</a:t>
            </a:r>
            <a:r>
              <a:rPr lang="fr-CH" sz="1900" b="0" i="1" dirty="0"/>
              <a:t> </a:t>
            </a:r>
            <a:r>
              <a:rPr lang="fr-CH" sz="1900" b="0" i="1" dirty="0" err="1"/>
              <a:t>Führung</a:t>
            </a:r>
            <a:r>
              <a:rPr lang="fr-CH" sz="1900" b="0" i="1" dirty="0"/>
              <a:t>, </a:t>
            </a:r>
            <a:r>
              <a:rPr lang="fr-CH" sz="1900" b="0" i="1" dirty="0" err="1"/>
              <a:t>das</a:t>
            </a:r>
            <a:r>
              <a:rPr lang="fr-CH" sz="1900" b="0" i="1" dirty="0"/>
              <a:t> </a:t>
            </a:r>
            <a:r>
              <a:rPr lang="fr-CH" sz="1900" b="0" i="1" dirty="0" err="1"/>
              <a:t>zur</a:t>
            </a:r>
            <a:r>
              <a:rPr lang="fr-CH" sz="1900" b="0" i="1" dirty="0"/>
              <a:t> </a:t>
            </a:r>
            <a:r>
              <a:rPr lang="fr-CH" sz="1900" b="0" i="1" dirty="0" err="1"/>
              <a:t>Erreichung</a:t>
            </a:r>
            <a:r>
              <a:rPr lang="fr-CH" sz="1900" b="0" i="1" dirty="0"/>
              <a:t> des </a:t>
            </a:r>
            <a:r>
              <a:rPr lang="fr-CH" sz="1900" b="0" i="1" dirty="0" err="1"/>
              <a:t>Ziels</a:t>
            </a:r>
            <a:r>
              <a:rPr lang="fr-CH" sz="1900" b="0" i="1" dirty="0"/>
              <a:t> </a:t>
            </a:r>
            <a:r>
              <a:rPr lang="fr-CH" sz="1900" b="0" i="1" dirty="0" err="1"/>
              <a:t>erforderlich</a:t>
            </a:r>
            <a:r>
              <a:rPr lang="fr-CH" sz="1900" b="0" i="1" dirty="0"/>
              <a:t> </a:t>
            </a:r>
            <a:r>
              <a:rPr lang="fr-CH" sz="1900" b="0" i="1" dirty="0" err="1"/>
              <a:t>ist</a:t>
            </a:r>
            <a:r>
              <a:rPr lang="fr-CH" sz="1900" b="0" i="1" dirty="0"/>
              <a:t>, </a:t>
            </a:r>
            <a:r>
              <a:rPr lang="fr-CH" sz="1900" b="0" i="1" dirty="0" err="1"/>
              <a:t>braucht</a:t>
            </a:r>
            <a:r>
              <a:rPr lang="fr-CH" sz="1900" b="0" i="1" dirty="0"/>
              <a:t> </a:t>
            </a:r>
            <a:r>
              <a:rPr lang="fr-CH" sz="1900" b="0" i="1" dirty="0" err="1"/>
              <a:t>das</a:t>
            </a:r>
            <a:r>
              <a:rPr lang="fr-CH" sz="1900" b="0" i="1" dirty="0"/>
              <a:t> </a:t>
            </a:r>
            <a:r>
              <a:rPr lang="fr-CH" sz="1900" b="0" i="1" dirty="0" err="1"/>
              <a:t>Gesetz</a:t>
            </a:r>
            <a:r>
              <a:rPr lang="fr-CH" sz="1900" b="0" i="1" dirty="0"/>
              <a:t> </a:t>
            </a:r>
            <a:r>
              <a:rPr lang="fr-CH" sz="1900" b="0" i="1" dirty="0" err="1"/>
              <a:t>nicht</a:t>
            </a:r>
            <a:r>
              <a:rPr lang="fr-CH" sz="1900" b="0" i="1" dirty="0"/>
              <a:t> </a:t>
            </a:r>
            <a:r>
              <a:rPr lang="fr-CH" sz="1900" b="0" i="1" dirty="0" err="1"/>
              <a:t>zu</a:t>
            </a:r>
            <a:r>
              <a:rPr lang="fr-CH" sz="1900" b="0" i="1" dirty="0"/>
              <a:t> </a:t>
            </a:r>
            <a:r>
              <a:rPr lang="fr-CH" sz="1900" b="0" i="1" dirty="0" err="1"/>
              <a:t>nennen</a:t>
            </a:r>
            <a:r>
              <a:rPr lang="fr-CH" sz="1900" b="0" i="1" dirty="0"/>
              <a:t>; </a:t>
            </a:r>
            <a:r>
              <a:rPr lang="fr-CH" sz="1900" b="0" i="1" dirty="0" err="1"/>
              <a:t>darüber</a:t>
            </a:r>
            <a:r>
              <a:rPr lang="fr-CH" sz="1900" b="0" i="1" dirty="0"/>
              <a:t> </a:t>
            </a:r>
            <a:r>
              <a:rPr lang="fr-CH" sz="1900" b="0" i="1" dirty="0" err="1"/>
              <a:t>entscheiden</a:t>
            </a:r>
            <a:r>
              <a:rPr lang="fr-CH" sz="1900" b="0" i="1" dirty="0"/>
              <a:t> die </a:t>
            </a:r>
            <a:r>
              <a:rPr lang="fr-CH" sz="1900" b="0" i="1" dirty="0" err="1"/>
              <a:t>Geschäftsorgane</a:t>
            </a:r>
            <a:r>
              <a:rPr lang="fr-CH" sz="1900" b="0" i="1" dirty="0"/>
              <a:t>.» </a:t>
            </a:r>
            <a:r>
              <a:rPr lang="fr-CH" sz="1900" b="0" dirty="0"/>
              <a:t>(Vogt, BOCN, 15.6.18, 24/31)</a:t>
            </a:r>
          </a:p>
          <a:p>
            <a:pPr marL="342900" lvl="1" indent="0">
              <a:buNone/>
            </a:pPr>
            <a:endParaRPr lang="fr-CH" sz="1300" b="0" dirty="0"/>
          </a:p>
          <a:p>
            <a:r>
              <a:rPr lang="fr-CH" sz="1900" b="1" dirty="0"/>
              <a:t>Abandon de l’exigence de convocation obligatoire de l’AG (cf. art. 725 al.1 aCO)</a:t>
            </a:r>
            <a:r>
              <a:rPr lang="fr-CH" sz="1900" b="0" dirty="0"/>
              <a:t> </a:t>
            </a:r>
          </a:p>
          <a:p>
            <a:pPr marL="357188" indent="0">
              <a:buNone/>
            </a:pPr>
            <a:r>
              <a:rPr lang="fr-CH" sz="1900" b="0" dirty="0"/>
              <a:t>«…</a:t>
            </a:r>
            <a:r>
              <a:rPr lang="fr-CH" sz="1900" b="0" i="1" dirty="0"/>
              <a:t>son coût en argent et en temps et l’obligation de publicité qui y serait liée la rendraient souvent inutile, voire contreproductive</a:t>
            </a:r>
            <a:r>
              <a:rPr lang="fr-CH" sz="1900" b="0" dirty="0"/>
              <a:t>»  (FF 2017, 522)</a:t>
            </a:r>
          </a:p>
          <a:p>
            <a:endParaRPr lang="fr-FR" dirty="0"/>
          </a:p>
        </p:txBody>
      </p:sp>
      <p:sp>
        <p:nvSpPr>
          <p:cNvPr id="3" name="Titre 2">
            <a:extLst>
              <a:ext uri="{FF2B5EF4-FFF2-40B4-BE49-F238E27FC236}">
                <a16:creationId xmlns:a16="http://schemas.microsoft.com/office/drawing/2014/main" id="{1B394481-65C1-FD3C-64B2-A4B2B20C6AD5}"/>
              </a:ext>
            </a:extLst>
          </p:cNvPr>
          <p:cNvSpPr>
            <a:spLocks noGrp="1"/>
          </p:cNvSpPr>
          <p:nvPr>
            <p:ph type="title"/>
          </p:nvPr>
        </p:nvSpPr>
        <p:spPr/>
        <p:txBody>
          <a:bodyPr/>
          <a:lstStyle/>
          <a:p>
            <a:r>
              <a:rPr lang="fr-FR" dirty="0"/>
              <a:t>Mesures abandonnées</a:t>
            </a:r>
          </a:p>
        </p:txBody>
      </p:sp>
    </p:spTree>
    <p:extLst>
      <p:ext uri="{BB962C8B-B14F-4D97-AF65-F5344CB8AC3E}">
        <p14:creationId xmlns:p14="http://schemas.microsoft.com/office/powerpoint/2010/main" val="4250957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F3EB910-85D2-C19A-EEF9-C1F0C69245DE}"/>
              </a:ext>
            </a:extLst>
          </p:cNvPr>
          <p:cNvSpPr>
            <a:spLocks noGrp="1"/>
          </p:cNvSpPr>
          <p:nvPr>
            <p:ph idx="1"/>
          </p:nvPr>
        </p:nvSpPr>
        <p:spPr/>
        <p:txBody>
          <a:bodyPr/>
          <a:lstStyle/>
          <a:p>
            <a:pPr marL="180975" lvl="1" indent="0">
              <a:buNone/>
              <a:tabLst>
                <a:tab pos="361950" algn="l"/>
              </a:tabLst>
            </a:pPr>
            <a:endParaRPr lang="fr-CH" sz="1900" b="0" dirty="0"/>
          </a:p>
          <a:p>
            <a:r>
              <a:rPr lang="fr-CH" sz="1900" b="0" dirty="0"/>
              <a:t>Mesures propres à </a:t>
            </a:r>
            <a:r>
              <a:rPr lang="fr-CH" sz="1900" dirty="0"/>
              <a:t>garantir la solvabilité </a:t>
            </a:r>
            <a:r>
              <a:rPr lang="fr-CH" sz="1900" b="0" dirty="0"/>
              <a:t>(vente d’actifs, suspension/souscription ou postposition de crédits, </a:t>
            </a:r>
            <a:r>
              <a:rPr lang="fr-CH" sz="1900" b="0" i="1" dirty="0"/>
              <a:t>factoring</a:t>
            </a:r>
            <a:r>
              <a:rPr lang="fr-CH" sz="1900" b="0" dirty="0"/>
              <a:t>, </a:t>
            </a:r>
            <a:r>
              <a:rPr lang="fr-CH" sz="1900" b="0" i="1" dirty="0"/>
              <a:t>sale</a:t>
            </a:r>
            <a:r>
              <a:rPr lang="fr-CH" sz="1900" b="0" dirty="0"/>
              <a:t> et </a:t>
            </a:r>
            <a:r>
              <a:rPr lang="fr-CH" sz="1900" b="0" i="1" dirty="0" err="1"/>
              <a:t>lease</a:t>
            </a:r>
            <a:r>
              <a:rPr lang="fr-CH" sz="1900" b="0" i="1" dirty="0"/>
              <a:t> back</a:t>
            </a:r>
            <a:r>
              <a:rPr lang="fr-CH" sz="1900" b="0" dirty="0"/>
              <a:t>…)</a:t>
            </a:r>
          </a:p>
          <a:p>
            <a:pPr marL="0" indent="0">
              <a:buNone/>
            </a:pPr>
            <a:endParaRPr lang="fr-CH" sz="1900" b="0" dirty="0"/>
          </a:p>
          <a:p>
            <a:r>
              <a:rPr lang="fr-CH" sz="1900" b="0" dirty="0"/>
              <a:t>«Au besoin», mesures supplémentaires </a:t>
            </a:r>
            <a:r>
              <a:rPr lang="fr-CH" sz="1900" dirty="0"/>
              <a:t>d’assainissement </a:t>
            </a:r>
            <a:r>
              <a:rPr lang="fr-CH" sz="1900" b="0" dirty="0"/>
              <a:t>(licenciements, réorganisation de la production ou distribution, refinancement,…)</a:t>
            </a:r>
          </a:p>
          <a:p>
            <a:endParaRPr lang="fr-CH" sz="1900" b="0" dirty="0"/>
          </a:p>
          <a:p>
            <a:r>
              <a:rPr lang="fr-CH" sz="1900" b="0" dirty="0"/>
              <a:t>Etablissement des comptes aux </a:t>
            </a:r>
            <a:r>
              <a:rPr lang="fr-CH" sz="1900" dirty="0"/>
              <a:t>valeurs de liquidation </a:t>
            </a:r>
            <a:r>
              <a:rPr lang="fr-CH" sz="1900" b="0" dirty="0"/>
              <a:t>si cessation de l’activité inévitable dans les douze mois (art. 958a al. 2 CO)</a:t>
            </a:r>
          </a:p>
          <a:p>
            <a:endParaRPr lang="fr-CH" sz="1900" b="0" dirty="0"/>
          </a:p>
          <a:p>
            <a:r>
              <a:rPr lang="fr-CH" sz="1900" b="0" dirty="0"/>
              <a:t>Notion de célérité: </a:t>
            </a:r>
            <a:r>
              <a:rPr lang="fr-CH" sz="1900" b="0" i="1" dirty="0"/>
              <a:t>Business </a:t>
            </a:r>
            <a:r>
              <a:rPr lang="fr-CH" sz="1900" b="0" i="1" dirty="0" err="1"/>
              <a:t>Judgment</a:t>
            </a:r>
            <a:r>
              <a:rPr lang="fr-CH" sz="1900" b="0" i="1" dirty="0"/>
              <a:t> Rule </a:t>
            </a:r>
          </a:p>
          <a:p>
            <a:endParaRPr lang="fr-FR" dirty="0"/>
          </a:p>
        </p:txBody>
      </p:sp>
      <p:sp>
        <p:nvSpPr>
          <p:cNvPr id="3" name="Titre 2">
            <a:extLst>
              <a:ext uri="{FF2B5EF4-FFF2-40B4-BE49-F238E27FC236}">
                <a16:creationId xmlns:a16="http://schemas.microsoft.com/office/drawing/2014/main" id="{1B394481-65C1-FD3C-64B2-A4B2B20C6AD5}"/>
              </a:ext>
            </a:extLst>
          </p:cNvPr>
          <p:cNvSpPr>
            <a:spLocks noGrp="1"/>
          </p:cNvSpPr>
          <p:nvPr>
            <p:ph type="title"/>
          </p:nvPr>
        </p:nvSpPr>
        <p:spPr/>
        <p:txBody>
          <a:bodyPr/>
          <a:lstStyle/>
          <a:p>
            <a:r>
              <a:rPr lang="fr-FR" dirty="0"/>
              <a:t>Mesures à entreprendre</a:t>
            </a:r>
          </a:p>
        </p:txBody>
      </p:sp>
    </p:spTree>
    <p:extLst>
      <p:ext uri="{BB962C8B-B14F-4D97-AF65-F5344CB8AC3E}">
        <p14:creationId xmlns:p14="http://schemas.microsoft.com/office/powerpoint/2010/main" val="1800721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F3EB910-85D2-C19A-EEF9-C1F0C69245DE}"/>
              </a:ext>
            </a:extLst>
          </p:cNvPr>
          <p:cNvSpPr>
            <a:spLocks noGrp="1"/>
          </p:cNvSpPr>
          <p:nvPr>
            <p:ph idx="1"/>
          </p:nvPr>
        </p:nvSpPr>
        <p:spPr>
          <a:xfrm>
            <a:off x="457200" y="1755212"/>
            <a:ext cx="8229600" cy="3665875"/>
          </a:xfrm>
        </p:spPr>
        <p:txBody>
          <a:bodyPr/>
          <a:lstStyle/>
          <a:p>
            <a:pPr marL="0" indent="0">
              <a:buNone/>
            </a:pPr>
            <a:r>
              <a:rPr lang="fr-CH" sz="2400" b="0" dirty="0"/>
              <a:t>Si nécessaires :</a:t>
            </a:r>
          </a:p>
          <a:p>
            <a:pPr marL="0" indent="0">
              <a:buNone/>
            </a:pPr>
            <a:endParaRPr lang="fr-CH" sz="2400" b="0" dirty="0"/>
          </a:p>
          <a:p>
            <a:r>
              <a:rPr lang="fr-CH" sz="2100" b="0" dirty="0"/>
              <a:t>Requête de sursis provisoire</a:t>
            </a:r>
          </a:p>
          <a:p>
            <a:r>
              <a:rPr lang="fr-CH" sz="2100" b="0" dirty="0"/>
              <a:t>Avis d’insolvabilité (art.  191 LP)</a:t>
            </a:r>
          </a:p>
          <a:p>
            <a:r>
              <a:rPr lang="fr-CH" sz="2100" b="0" dirty="0"/>
              <a:t>Avis de surendettement (art. 725b CO), notamment en cas de passage aux valeurs de liquidation</a:t>
            </a:r>
          </a:p>
          <a:p>
            <a:endParaRPr lang="fr-FR" dirty="0"/>
          </a:p>
        </p:txBody>
      </p:sp>
      <p:sp>
        <p:nvSpPr>
          <p:cNvPr id="3" name="Titre 2">
            <a:extLst>
              <a:ext uri="{FF2B5EF4-FFF2-40B4-BE49-F238E27FC236}">
                <a16:creationId xmlns:a16="http://schemas.microsoft.com/office/drawing/2014/main" id="{1B394481-65C1-FD3C-64B2-A4B2B20C6AD5}"/>
              </a:ext>
            </a:extLst>
          </p:cNvPr>
          <p:cNvSpPr>
            <a:spLocks noGrp="1"/>
          </p:cNvSpPr>
          <p:nvPr>
            <p:ph type="title"/>
          </p:nvPr>
        </p:nvSpPr>
        <p:spPr/>
        <p:txBody>
          <a:bodyPr>
            <a:normAutofit/>
          </a:bodyPr>
          <a:lstStyle/>
          <a:p>
            <a:r>
              <a:rPr lang="fr-FR" dirty="0"/>
              <a:t>Mesures Judiciaires</a:t>
            </a:r>
          </a:p>
        </p:txBody>
      </p:sp>
    </p:spTree>
    <p:extLst>
      <p:ext uri="{BB962C8B-B14F-4D97-AF65-F5344CB8AC3E}">
        <p14:creationId xmlns:p14="http://schemas.microsoft.com/office/powerpoint/2010/main" val="243915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034C6BCC-A782-BCFA-1B52-1961EE05D2FD}"/>
              </a:ext>
            </a:extLst>
          </p:cNvPr>
          <p:cNvGraphicFramePr>
            <a:graphicFrameLocks noGrp="1"/>
          </p:cNvGraphicFramePr>
          <p:nvPr>
            <p:ph idx="1"/>
            <p:extLst>
              <p:ext uri="{D42A27DB-BD31-4B8C-83A1-F6EECF244321}">
                <p14:modId xmlns:p14="http://schemas.microsoft.com/office/powerpoint/2010/main" val="3603646727"/>
              </p:ext>
            </p:extLst>
          </p:nvPr>
        </p:nvGraphicFramePr>
        <p:xfrm>
          <a:off x="457200" y="1512888"/>
          <a:ext cx="8229600" cy="4459183"/>
        </p:xfrm>
        <a:graphic>
          <a:graphicData uri="http://schemas.openxmlformats.org/drawingml/2006/table">
            <a:tbl>
              <a:tblPr firstRow="1" bandRow="1">
                <a:tableStyleId>{9D7B26C5-4107-4FEC-AEDC-1716B250A1EF}</a:tableStyleId>
              </a:tblPr>
              <a:tblGrid>
                <a:gridCol w="4114800">
                  <a:extLst>
                    <a:ext uri="{9D8B030D-6E8A-4147-A177-3AD203B41FA5}">
                      <a16:colId xmlns:a16="http://schemas.microsoft.com/office/drawing/2014/main" val="1044801486"/>
                    </a:ext>
                  </a:extLst>
                </a:gridCol>
                <a:gridCol w="4114800">
                  <a:extLst>
                    <a:ext uri="{9D8B030D-6E8A-4147-A177-3AD203B41FA5}">
                      <a16:colId xmlns:a16="http://schemas.microsoft.com/office/drawing/2014/main" val="2532043109"/>
                    </a:ext>
                  </a:extLst>
                </a:gridCol>
              </a:tblGrid>
              <a:tr h="355950">
                <a:tc>
                  <a:txBody>
                    <a:bodyPr/>
                    <a:lstStyle/>
                    <a:p>
                      <a:r>
                        <a:rPr lang="fr-FR" dirty="0"/>
                        <a:t>Art. 725 al. 1 aCO</a:t>
                      </a:r>
                    </a:p>
                  </a:txBody>
                  <a:tcPr/>
                </a:tc>
                <a:tc>
                  <a:txBody>
                    <a:bodyPr/>
                    <a:lstStyle/>
                    <a:p>
                      <a:r>
                        <a:rPr lang="fr-FR" dirty="0"/>
                        <a:t>Art. 725a al. 1CO</a:t>
                      </a:r>
                    </a:p>
                  </a:txBody>
                  <a:tcPr/>
                </a:tc>
                <a:extLst>
                  <a:ext uri="{0D108BD9-81ED-4DB2-BD59-A6C34878D82A}">
                    <a16:rowId xmlns:a16="http://schemas.microsoft.com/office/drawing/2014/main" val="882744803"/>
                  </a:ext>
                </a:extLst>
              </a:tr>
              <a:tr h="40934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sz="1800" kern="1200" dirty="0">
                          <a:effectLst/>
                        </a:rPr>
                        <a:t>S’il ressort du dernier bilan annuel que la moitié du capital-actions et des réserves légales n’est plus couverte, le conseil d’administration convoque immédiatement une assemblée générale et lui propose des mesures d’assainissement</a:t>
                      </a:r>
                      <a:endParaRPr lang="fr-CH" sz="1800" dirty="0"/>
                    </a:p>
                    <a:p>
                      <a:endParaRPr lang="fr-FR"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sz="1800" kern="1200" dirty="0">
                          <a:effectLst/>
                        </a:rPr>
                        <a:t>Lorsqu’il ressort des </a:t>
                      </a:r>
                      <a:r>
                        <a:rPr lang="fr-CH" sz="1800" b="1" kern="1200" dirty="0">
                          <a:effectLst/>
                        </a:rPr>
                        <a:t>derniers comptes </a:t>
                      </a:r>
                      <a:r>
                        <a:rPr lang="fr-CH" sz="1800" kern="1200" dirty="0">
                          <a:effectLst/>
                        </a:rPr>
                        <a:t>annuels que les </a:t>
                      </a:r>
                      <a:r>
                        <a:rPr lang="fr-CH" sz="1800" b="1" kern="1200" dirty="0">
                          <a:effectLst/>
                        </a:rPr>
                        <a:t>actifs, après déduction des dettes</a:t>
                      </a:r>
                      <a:r>
                        <a:rPr lang="fr-CH" sz="1800" kern="1200" dirty="0">
                          <a:effectLst/>
                        </a:rPr>
                        <a:t>, ne couvrent plus la moitié de la somme du capital-actions, </a:t>
                      </a:r>
                      <a:r>
                        <a:rPr lang="fr-CH" sz="1800" b="1" kern="1200" dirty="0">
                          <a:effectLst/>
                        </a:rPr>
                        <a:t>de la réserve légale issue du capital et de la réserve légale issue du bénéfice </a:t>
                      </a:r>
                      <a:r>
                        <a:rPr lang="fr-CH" sz="1800" b="1" kern="1200" dirty="0">
                          <a:solidFill>
                            <a:srgbClr val="FF0000"/>
                          </a:solidFill>
                          <a:effectLst/>
                        </a:rPr>
                        <a:t>qui ne sont pas remboursables aux actionnaires</a:t>
                      </a:r>
                      <a:r>
                        <a:rPr lang="fr-CH" sz="1800" kern="1200" dirty="0">
                          <a:effectLst/>
                        </a:rPr>
                        <a:t>, le conseil d’administration prend des </a:t>
                      </a:r>
                      <a:r>
                        <a:rPr lang="fr-CH" sz="1800" b="1" kern="1200" dirty="0">
                          <a:effectLst/>
                        </a:rPr>
                        <a:t>mesures propres à mettre un terme à la perte de capital. Au besoin, il prend d’autres mesures d’assainissement ou en pro­pose à l’assemblée générale</a:t>
                      </a:r>
                      <a:r>
                        <a:rPr lang="fr-CH" sz="1800" kern="1200" dirty="0">
                          <a:effectLst/>
                        </a:rPr>
                        <a:t>, pour autant qu’elles relèvent de la compétence de cette dernière</a:t>
                      </a:r>
                      <a:endParaRPr lang="fr-CH" sz="1800" dirty="0"/>
                    </a:p>
                  </a:txBody>
                  <a:tcPr/>
                </a:tc>
                <a:extLst>
                  <a:ext uri="{0D108BD9-81ED-4DB2-BD59-A6C34878D82A}">
                    <a16:rowId xmlns:a16="http://schemas.microsoft.com/office/drawing/2014/main" val="3546089706"/>
                  </a:ext>
                </a:extLst>
              </a:tr>
            </a:tbl>
          </a:graphicData>
        </a:graphic>
      </p:graphicFrame>
      <p:sp>
        <p:nvSpPr>
          <p:cNvPr id="3" name="Titre 2">
            <a:extLst>
              <a:ext uri="{FF2B5EF4-FFF2-40B4-BE49-F238E27FC236}">
                <a16:creationId xmlns:a16="http://schemas.microsoft.com/office/drawing/2014/main" id="{1B394481-65C1-FD3C-64B2-A4B2B20C6AD5}"/>
              </a:ext>
            </a:extLst>
          </p:cNvPr>
          <p:cNvSpPr>
            <a:spLocks noGrp="1"/>
          </p:cNvSpPr>
          <p:nvPr>
            <p:ph type="title"/>
          </p:nvPr>
        </p:nvSpPr>
        <p:spPr/>
        <p:txBody>
          <a:bodyPr>
            <a:normAutofit/>
          </a:bodyPr>
          <a:lstStyle/>
          <a:p>
            <a:r>
              <a:rPr lang="fr-FR" dirty="0"/>
              <a:t>Perte de capital</a:t>
            </a:r>
          </a:p>
        </p:txBody>
      </p:sp>
    </p:spTree>
    <p:extLst>
      <p:ext uri="{BB962C8B-B14F-4D97-AF65-F5344CB8AC3E}">
        <p14:creationId xmlns:p14="http://schemas.microsoft.com/office/powerpoint/2010/main" val="211397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B394481-65C1-FD3C-64B2-A4B2B20C6AD5}"/>
              </a:ext>
            </a:extLst>
          </p:cNvPr>
          <p:cNvSpPr>
            <a:spLocks noGrp="1"/>
          </p:cNvSpPr>
          <p:nvPr>
            <p:ph type="title"/>
          </p:nvPr>
        </p:nvSpPr>
        <p:spPr/>
        <p:txBody>
          <a:bodyPr>
            <a:normAutofit fontScale="90000"/>
          </a:bodyPr>
          <a:lstStyle/>
          <a:p>
            <a:r>
              <a:rPr lang="fr-FR" dirty="0"/>
              <a:t>Calcul de la perte </a:t>
            </a:r>
            <a:br>
              <a:rPr lang="fr-FR" dirty="0"/>
            </a:br>
            <a:r>
              <a:rPr lang="fr-FR" dirty="0"/>
              <a:t>(dernier bilan annuel)</a:t>
            </a:r>
          </a:p>
        </p:txBody>
      </p:sp>
      <p:sp>
        <p:nvSpPr>
          <p:cNvPr id="20" name="Rectangle 21">
            <a:extLst>
              <a:ext uri="{FF2B5EF4-FFF2-40B4-BE49-F238E27FC236}">
                <a16:creationId xmlns:a16="http://schemas.microsoft.com/office/drawing/2014/main" id="{C1997E1C-301C-37C1-6473-15E786DF987D}"/>
              </a:ext>
            </a:extLst>
          </p:cNvPr>
          <p:cNvSpPr>
            <a:spLocks noChangeArrowheads="1"/>
          </p:cNvSpPr>
          <p:nvPr/>
        </p:nvSpPr>
        <p:spPr bwMode="auto">
          <a:xfrm>
            <a:off x="2607540" y="1796758"/>
            <a:ext cx="1584325" cy="2447925"/>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a:r>
              <a:rPr lang="fr-CH" altLang="fr-FR" b="1">
                <a:latin typeface="Gellix"/>
                <a:cs typeface="Arial" panose="020B0604020202020204" pitchFamily="34" charset="0"/>
              </a:rPr>
              <a:t>Actifs</a:t>
            </a:r>
          </a:p>
          <a:p>
            <a:pPr algn="ctr"/>
            <a:endParaRPr lang="fr-CH" altLang="fr-FR" b="1">
              <a:latin typeface="Gellix"/>
              <a:cs typeface="Arial" panose="020B0604020202020204" pitchFamily="34" charset="0"/>
            </a:endParaRPr>
          </a:p>
          <a:p>
            <a:pPr algn="ctr"/>
            <a:r>
              <a:rPr lang="fr-CH" altLang="fr-FR" b="1">
                <a:latin typeface="Gellix"/>
                <a:cs typeface="Arial" panose="020B0604020202020204" pitchFamily="34" charset="0"/>
              </a:rPr>
              <a:t>6’500</a:t>
            </a:r>
            <a:endParaRPr lang="fr-FR" altLang="fr-FR" b="1">
              <a:latin typeface="Gellix"/>
              <a:cs typeface="Arial" panose="020B0604020202020204" pitchFamily="34" charset="0"/>
            </a:endParaRPr>
          </a:p>
        </p:txBody>
      </p:sp>
      <p:sp>
        <p:nvSpPr>
          <p:cNvPr id="21" name="Rectangle 22">
            <a:extLst>
              <a:ext uri="{FF2B5EF4-FFF2-40B4-BE49-F238E27FC236}">
                <a16:creationId xmlns:a16="http://schemas.microsoft.com/office/drawing/2014/main" id="{EAA9BAFD-A313-8E36-3A08-335D5B4966E9}"/>
              </a:ext>
            </a:extLst>
          </p:cNvPr>
          <p:cNvSpPr>
            <a:spLocks noChangeArrowheads="1"/>
          </p:cNvSpPr>
          <p:nvPr/>
        </p:nvSpPr>
        <p:spPr bwMode="auto">
          <a:xfrm>
            <a:off x="2607540" y="4244683"/>
            <a:ext cx="1584325" cy="1295400"/>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a:endParaRPr lang="fr-CH" altLang="fr-FR" b="1">
              <a:solidFill>
                <a:schemeClr val="bg1"/>
              </a:solidFill>
              <a:cs typeface="Arial" panose="020B0604020202020204" pitchFamily="34" charset="0"/>
            </a:endParaRPr>
          </a:p>
          <a:p>
            <a:pPr algn="ctr"/>
            <a:r>
              <a:rPr lang="fr-CH" altLang="fr-FR" b="1">
                <a:solidFill>
                  <a:schemeClr val="bg1"/>
                </a:solidFill>
                <a:cs typeface="Arial" panose="020B0604020202020204" pitchFamily="34" charset="0"/>
              </a:rPr>
              <a:t>PERTE</a:t>
            </a:r>
            <a:endParaRPr lang="fr-FR" altLang="fr-FR" b="1">
              <a:solidFill>
                <a:schemeClr val="bg1"/>
              </a:solidFill>
              <a:cs typeface="Arial" panose="020B0604020202020204" pitchFamily="34" charset="0"/>
            </a:endParaRPr>
          </a:p>
        </p:txBody>
      </p:sp>
      <p:sp>
        <p:nvSpPr>
          <p:cNvPr id="22" name="Rectangle 23">
            <a:extLst>
              <a:ext uri="{FF2B5EF4-FFF2-40B4-BE49-F238E27FC236}">
                <a16:creationId xmlns:a16="http://schemas.microsoft.com/office/drawing/2014/main" id="{B1DD83FF-402D-B2F0-475F-5641141B8760}"/>
              </a:ext>
            </a:extLst>
          </p:cNvPr>
          <p:cNvSpPr>
            <a:spLocks noChangeArrowheads="1"/>
          </p:cNvSpPr>
          <p:nvPr/>
        </p:nvSpPr>
        <p:spPr bwMode="auto">
          <a:xfrm>
            <a:off x="4191865" y="1792086"/>
            <a:ext cx="1584325" cy="1966225"/>
          </a:xfrm>
          <a:prstGeom prst="rect">
            <a:avLst/>
          </a:prstGeom>
          <a:solidFill>
            <a:srgbClr val="99CC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a:endParaRPr lang="fr-CH" altLang="fr-FR" b="1" dirty="0">
              <a:latin typeface="Gellix"/>
              <a:cs typeface="Arial" panose="020B0604020202020204" pitchFamily="34" charset="0"/>
            </a:endParaRPr>
          </a:p>
          <a:p>
            <a:pPr algn="ctr"/>
            <a:r>
              <a:rPr lang="fr-CH" altLang="fr-FR" b="1" dirty="0">
                <a:latin typeface="Gellix"/>
                <a:cs typeface="Arial" panose="020B0604020202020204" pitchFamily="34" charset="0"/>
              </a:rPr>
              <a:t>Fonds</a:t>
            </a:r>
          </a:p>
          <a:p>
            <a:pPr algn="ctr"/>
            <a:r>
              <a:rPr lang="fr-CH" altLang="fr-FR" b="1" dirty="0">
                <a:latin typeface="Gellix"/>
                <a:cs typeface="Arial" panose="020B0604020202020204" pitchFamily="34" charset="0"/>
              </a:rPr>
              <a:t>Étrangers</a:t>
            </a:r>
          </a:p>
          <a:p>
            <a:pPr algn="ctr"/>
            <a:r>
              <a:rPr lang="fr-CH" altLang="fr-FR" b="1" dirty="0">
                <a:latin typeface="Gellix"/>
                <a:cs typeface="Arial" panose="020B0604020202020204" pitchFamily="34" charset="0"/>
              </a:rPr>
              <a:t>5’000</a:t>
            </a:r>
            <a:endParaRPr lang="fr-FR" altLang="fr-FR" b="1" dirty="0">
              <a:latin typeface="Gellix"/>
              <a:cs typeface="Arial" panose="020B0604020202020204" pitchFamily="34" charset="0"/>
            </a:endParaRPr>
          </a:p>
        </p:txBody>
      </p:sp>
      <p:sp>
        <p:nvSpPr>
          <p:cNvPr id="23" name="Rectangle 24">
            <a:extLst>
              <a:ext uri="{FF2B5EF4-FFF2-40B4-BE49-F238E27FC236}">
                <a16:creationId xmlns:a16="http://schemas.microsoft.com/office/drawing/2014/main" id="{2EA49E0A-EE7A-8853-43CA-06EB8A602561}"/>
              </a:ext>
            </a:extLst>
          </p:cNvPr>
          <p:cNvSpPr>
            <a:spLocks noChangeArrowheads="1"/>
          </p:cNvSpPr>
          <p:nvPr/>
        </p:nvSpPr>
        <p:spPr bwMode="auto">
          <a:xfrm>
            <a:off x="4191865" y="3758311"/>
            <a:ext cx="1584325" cy="773709"/>
          </a:xfrm>
          <a:prstGeom prst="rect">
            <a:avLst/>
          </a:prstGeom>
          <a:solidFill>
            <a:srgbClr val="3366F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a:r>
              <a:rPr lang="fr-CH" altLang="fr-FR" sz="1600" b="1" dirty="0">
                <a:solidFill>
                  <a:schemeClr val="bg1"/>
                </a:solidFill>
                <a:latin typeface="Gellix"/>
                <a:cs typeface="Arial" panose="020B0604020202020204" pitchFamily="34" charset="0"/>
              </a:rPr>
              <a:t>Réserves</a:t>
            </a:r>
          </a:p>
          <a:p>
            <a:pPr algn="ctr"/>
            <a:r>
              <a:rPr lang="fr-CH" altLang="fr-FR" sz="1600" b="1" dirty="0">
                <a:solidFill>
                  <a:schemeClr val="bg1"/>
                </a:solidFill>
                <a:latin typeface="Gellix"/>
                <a:cs typeface="Arial" panose="020B0604020202020204" pitchFamily="34" charset="0"/>
              </a:rPr>
              <a:t>légales liées</a:t>
            </a:r>
            <a:endParaRPr lang="fr-FR" altLang="fr-FR" sz="1600" b="1" dirty="0">
              <a:solidFill>
                <a:schemeClr val="bg1"/>
              </a:solidFill>
              <a:latin typeface="Gellix"/>
              <a:cs typeface="Arial" panose="020B0604020202020204" pitchFamily="34" charset="0"/>
            </a:endParaRPr>
          </a:p>
        </p:txBody>
      </p:sp>
      <p:sp>
        <p:nvSpPr>
          <p:cNvPr id="24" name="Rectangle 25">
            <a:extLst>
              <a:ext uri="{FF2B5EF4-FFF2-40B4-BE49-F238E27FC236}">
                <a16:creationId xmlns:a16="http://schemas.microsoft.com/office/drawing/2014/main" id="{8BD768E0-0472-4C89-0EC6-6322356587EE}"/>
              </a:ext>
            </a:extLst>
          </p:cNvPr>
          <p:cNvSpPr>
            <a:spLocks noChangeArrowheads="1"/>
          </p:cNvSpPr>
          <p:nvPr/>
        </p:nvSpPr>
        <p:spPr bwMode="auto">
          <a:xfrm>
            <a:off x="4191865" y="4532020"/>
            <a:ext cx="1584325" cy="1009650"/>
          </a:xfrm>
          <a:prstGeom prst="rect">
            <a:avLst/>
          </a:prstGeom>
          <a:solidFill>
            <a:srgbClr val="FFFF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a:r>
              <a:rPr lang="fr-CH" altLang="fr-FR" b="1">
                <a:cs typeface="Arial" panose="020B0604020202020204" pitchFamily="34" charset="0"/>
              </a:rPr>
              <a:t>Capital-</a:t>
            </a:r>
          </a:p>
          <a:p>
            <a:pPr algn="ctr"/>
            <a:r>
              <a:rPr lang="fr-CH" altLang="fr-FR" b="1">
                <a:cs typeface="Arial" panose="020B0604020202020204" pitchFamily="34" charset="0"/>
              </a:rPr>
              <a:t>actions</a:t>
            </a:r>
            <a:endParaRPr lang="fr-FR" altLang="fr-FR" b="1">
              <a:cs typeface="Arial" panose="020B0604020202020204" pitchFamily="34" charset="0"/>
            </a:endParaRPr>
          </a:p>
        </p:txBody>
      </p:sp>
      <p:sp>
        <p:nvSpPr>
          <p:cNvPr id="25" name="AutoShape 26">
            <a:extLst>
              <a:ext uri="{FF2B5EF4-FFF2-40B4-BE49-F238E27FC236}">
                <a16:creationId xmlns:a16="http://schemas.microsoft.com/office/drawing/2014/main" id="{2523B741-8A93-E5C9-518C-76B15ABA56D9}"/>
              </a:ext>
            </a:extLst>
          </p:cNvPr>
          <p:cNvSpPr>
            <a:spLocks/>
          </p:cNvSpPr>
          <p:nvPr/>
        </p:nvSpPr>
        <p:spPr bwMode="auto">
          <a:xfrm>
            <a:off x="5992090" y="4674895"/>
            <a:ext cx="144462" cy="865188"/>
          </a:xfrm>
          <a:prstGeom prst="rightBrace">
            <a:avLst>
              <a:gd name="adj1" fmla="val 49909"/>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endParaRPr lang="fr-CH" altLang="fr-FR" sz="1600">
              <a:cs typeface="Arial" panose="020B0604020202020204" pitchFamily="34" charset="0"/>
            </a:endParaRPr>
          </a:p>
        </p:txBody>
      </p:sp>
      <p:sp>
        <p:nvSpPr>
          <p:cNvPr id="26" name="AutoShape 27">
            <a:extLst>
              <a:ext uri="{FF2B5EF4-FFF2-40B4-BE49-F238E27FC236}">
                <a16:creationId xmlns:a16="http://schemas.microsoft.com/office/drawing/2014/main" id="{A048C0C6-0048-B896-48B6-9E21DEFBD0DE}"/>
              </a:ext>
            </a:extLst>
          </p:cNvPr>
          <p:cNvSpPr>
            <a:spLocks/>
          </p:cNvSpPr>
          <p:nvPr/>
        </p:nvSpPr>
        <p:spPr bwMode="auto">
          <a:xfrm flipH="1">
            <a:off x="2248765" y="4244683"/>
            <a:ext cx="144462" cy="431800"/>
          </a:xfrm>
          <a:prstGeom prst="rightBrace">
            <a:avLst>
              <a:gd name="adj1" fmla="val 24909"/>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endParaRPr lang="fr-CH" altLang="fr-FR" sz="1600">
              <a:latin typeface="Gellix"/>
              <a:cs typeface="Arial" panose="020B0604020202020204" pitchFamily="34" charset="0"/>
            </a:endParaRPr>
          </a:p>
        </p:txBody>
      </p:sp>
      <p:sp>
        <p:nvSpPr>
          <p:cNvPr id="27" name="Line 28">
            <a:extLst>
              <a:ext uri="{FF2B5EF4-FFF2-40B4-BE49-F238E27FC236}">
                <a16:creationId xmlns:a16="http://schemas.microsoft.com/office/drawing/2014/main" id="{3752092D-194B-CA7E-D97B-3D638B359B13}"/>
              </a:ext>
            </a:extLst>
          </p:cNvPr>
          <p:cNvSpPr>
            <a:spLocks noChangeShapeType="1"/>
          </p:cNvSpPr>
          <p:nvPr/>
        </p:nvSpPr>
        <p:spPr bwMode="auto">
          <a:xfrm>
            <a:off x="4191865" y="4676483"/>
            <a:ext cx="1584325"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CH">
              <a:latin typeface="Gellix"/>
            </a:endParaRPr>
          </a:p>
        </p:txBody>
      </p:sp>
      <p:sp>
        <p:nvSpPr>
          <p:cNvPr id="28" name="Line 29">
            <a:extLst>
              <a:ext uri="{FF2B5EF4-FFF2-40B4-BE49-F238E27FC236}">
                <a16:creationId xmlns:a16="http://schemas.microsoft.com/office/drawing/2014/main" id="{97A6D634-42C2-E396-73FD-55865B2F40AC}"/>
              </a:ext>
            </a:extLst>
          </p:cNvPr>
          <p:cNvSpPr>
            <a:spLocks noChangeShapeType="1"/>
          </p:cNvSpPr>
          <p:nvPr/>
        </p:nvSpPr>
        <p:spPr bwMode="auto">
          <a:xfrm>
            <a:off x="2607540" y="4676483"/>
            <a:ext cx="1584325" cy="0"/>
          </a:xfrm>
          <a:prstGeom prst="line">
            <a:avLst/>
          </a:prstGeom>
          <a:noFill/>
          <a:ln w="2540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fr-CH">
              <a:latin typeface="Gellix"/>
            </a:endParaRPr>
          </a:p>
        </p:txBody>
      </p:sp>
      <p:sp>
        <p:nvSpPr>
          <p:cNvPr id="29" name="AutoShape 30">
            <a:extLst>
              <a:ext uri="{FF2B5EF4-FFF2-40B4-BE49-F238E27FC236}">
                <a16:creationId xmlns:a16="http://schemas.microsoft.com/office/drawing/2014/main" id="{CF30B2F5-974F-704E-B4AE-CD72F7F5D87C}"/>
              </a:ext>
            </a:extLst>
          </p:cNvPr>
          <p:cNvSpPr>
            <a:spLocks/>
          </p:cNvSpPr>
          <p:nvPr/>
        </p:nvSpPr>
        <p:spPr bwMode="auto">
          <a:xfrm>
            <a:off x="5849215" y="3812883"/>
            <a:ext cx="144462" cy="1728787"/>
          </a:xfrm>
          <a:prstGeom prst="rightBrace">
            <a:avLst>
              <a:gd name="adj1" fmla="val 99726"/>
              <a:gd name="adj2" fmla="val 2699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endParaRPr lang="fr-CH" altLang="fr-FR" sz="1600">
              <a:cs typeface="Arial" panose="020B0604020202020204" pitchFamily="34" charset="0"/>
            </a:endParaRPr>
          </a:p>
        </p:txBody>
      </p:sp>
      <p:sp>
        <p:nvSpPr>
          <p:cNvPr id="30" name="AutoShape 31">
            <a:extLst>
              <a:ext uri="{FF2B5EF4-FFF2-40B4-BE49-F238E27FC236}">
                <a16:creationId xmlns:a16="http://schemas.microsoft.com/office/drawing/2014/main" id="{49367DE0-0EDF-B731-8A3E-83C4DE890E9D}"/>
              </a:ext>
            </a:extLst>
          </p:cNvPr>
          <p:cNvSpPr>
            <a:spLocks/>
          </p:cNvSpPr>
          <p:nvPr/>
        </p:nvSpPr>
        <p:spPr bwMode="auto">
          <a:xfrm flipH="1">
            <a:off x="2391640" y="4244683"/>
            <a:ext cx="144462" cy="1296987"/>
          </a:xfrm>
          <a:prstGeom prst="rightBrace">
            <a:avLst>
              <a:gd name="adj1" fmla="val 74817"/>
              <a:gd name="adj2" fmla="val 6744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endParaRPr lang="fr-CH" altLang="fr-FR" sz="1600">
              <a:cs typeface="Arial" panose="020B0604020202020204" pitchFamily="34" charset="0"/>
            </a:endParaRPr>
          </a:p>
        </p:txBody>
      </p:sp>
      <p:sp>
        <p:nvSpPr>
          <p:cNvPr id="31" name="Text Box 32">
            <a:extLst>
              <a:ext uri="{FF2B5EF4-FFF2-40B4-BE49-F238E27FC236}">
                <a16:creationId xmlns:a16="http://schemas.microsoft.com/office/drawing/2014/main" id="{32F04DC3-EB66-5B8B-C513-5FB1E60835DB}"/>
              </a:ext>
            </a:extLst>
          </p:cNvPr>
          <p:cNvSpPr txBox="1">
            <a:spLocks noChangeArrowheads="1"/>
          </p:cNvSpPr>
          <p:nvPr/>
        </p:nvSpPr>
        <p:spPr bwMode="auto">
          <a:xfrm>
            <a:off x="1528040" y="4892383"/>
            <a:ext cx="712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har char="•"/>
              <a:defRPr sz="2400">
                <a:solidFill>
                  <a:schemeClr val="tx1"/>
                </a:solidFill>
                <a:latin typeface="Verdana" panose="020B0604030504040204" pitchFamily="34" charset="0"/>
                <a:ea typeface="ヒラギノ角ゴ Pro W3" pitchFamily="1" charset="-128"/>
              </a:defRPr>
            </a:lvl1pPr>
            <a:lvl2pPr marL="742950" indent="-285750">
              <a:spcBef>
                <a:spcPct val="15000"/>
              </a:spcBef>
              <a:buChar char="–"/>
              <a:defRPr>
                <a:solidFill>
                  <a:schemeClr val="tx1"/>
                </a:solidFill>
                <a:latin typeface="Verdana" panose="020B0604030504040204" pitchFamily="34" charset="0"/>
                <a:ea typeface="ヒラギノ角ゴ Pro W3" pitchFamily="1" charset="-128"/>
              </a:defRPr>
            </a:lvl2pPr>
            <a:lvl3pPr marL="1143000" indent="-228600">
              <a:spcBef>
                <a:spcPct val="20000"/>
              </a:spcBef>
              <a:buChar char="•"/>
              <a:defRPr sz="1200">
                <a:solidFill>
                  <a:schemeClr val="tx1"/>
                </a:solidFill>
                <a:latin typeface="Verdana" panose="020B0604030504040204" pitchFamily="34" charset="0"/>
                <a:ea typeface="ヒラギノ角ゴ Pro W3" pitchFamily="1" charset="-128"/>
              </a:defRPr>
            </a:lvl3pPr>
            <a:lvl4pPr marL="1600200" indent="-228600">
              <a:spcBef>
                <a:spcPct val="20000"/>
              </a:spcBef>
              <a:buChar char="–"/>
              <a:defRPr sz="2000">
                <a:solidFill>
                  <a:schemeClr val="tx1"/>
                </a:solidFill>
                <a:latin typeface="Verdana" panose="020B0604030504040204" pitchFamily="34" charset="0"/>
                <a:ea typeface="ヒラギノ角ゴ Pro W3" pitchFamily="1" charset="-128"/>
              </a:defRPr>
            </a:lvl4pPr>
            <a:lvl5pPr marL="2057400" indent="-228600">
              <a:spcBef>
                <a:spcPct val="20000"/>
              </a:spcBef>
              <a:buChar char="»"/>
              <a:defRPr sz="2000">
                <a:solidFill>
                  <a:schemeClr val="tx1"/>
                </a:solidFill>
                <a:latin typeface="Verdana" panose="020B0604030504040204"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9pPr>
          </a:lstStyle>
          <a:p>
            <a:pPr eaLnBrk="1" hangingPunct="1">
              <a:spcBef>
                <a:spcPct val="0"/>
              </a:spcBef>
              <a:buFontTx/>
              <a:buNone/>
            </a:pPr>
            <a:r>
              <a:rPr lang="fr-CH" altLang="fr-FR" sz="1800" b="1">
                <a:latin typeface="Gellix"/>
                <a:cs typeface="Arial" panose="020B0604020202020204" pitchFamily="34" charset="0"/>
              </a:rPr>
              <a:t>3’500</a:t>
            </a:r>
            <a:endParaRPr lang="fr-FR" altLang="fr-FR" sz="1800" b="1">
              <a:latin typeface="Gellix"/>
              <a:cs typeface="Arial" panose="020B0604020202020204" pitchFamily="34" charset="0"/>
            </a:endParaRPr>
          </a:p>
        </p:txBody>
      </p:sp>
      <p:sp>
        <p:nvSpPr>
          <p:cNvPr id="32" name="Text Box 33">
            <a:extLst>
              <a:ext uri="{FF2B5EF4-FFF2-40B4-BE49-F238E27FC236}">
                <a16:creationId xmlns:a16="http://schemas.microsoft.com/office/drawing/2014/main" id="{3F0ABE20-F93B-91CB-19DA-88BF42AB7E47}"/>
              </a:ext>
            </a:extLst>
          </p:cNvPr>
          <p:cNvSpPr txBox="1">
            <a:spLocks noChangeArrowheads="1"/>
          </p:cNvSpPr>
          <p:nvPr/>
        </p:nvSpPr>
        <p:spPr bwMode="auto">
          <a:xfrm>
            <a:off x="470631" y="4243095"/>
            <a:ext cx="1674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har char="•"/>
              <a:defRPr sz="2400">
                <a:solidFill>
                  <a:schemeClr val="tx1"/>
                </a:solidFill>
                <a:latin typeface="Verdana" panose="020B0604030504040204" pitchFamily="34" charset="0"/>
                <a:ea typeface="ヒラギノ角ゴ Pro W3" pitchFamily="1" charset="-128"/>
              </a:defRPr>
            </a:lvl1pPr>
            <a:lvl2pPr marL="742950" indent="-285750">
              <a:spcBef>
                <a:spcPct val="15000"/>
              </a:spcBef>
              <a:buChar char="–"/>
              <a:defRPr>
                <a:solidFill>
                  <a:schemeClr val="tx1"/>
                </a:solidFill>
                <a:latin typeface="Verdana" panose="020B0604030504040204" pitchFamily="34" charset="0"/>
                <a:ea typeface="ヒラギノ角ゴ Pro W3" pitchFamily="1" charset="-128"/>
              </a:defRPr>
            </a:lvl2pPr>
            <a:lvl3pPr marL="1143000" indent="-228600">
              <a:spcBef>
                <a:spcPct val="20000"/>
              </a:spcBef>
              <a:buChar char="•"/>
              <a:defRPr sz="1200">
                <a:solidFill>
                  <a:schemeClr val="tx1"/>
                </a:solidFill>
                <a:latin typeface="Verdana" panose="020B0604030504040204" pitchFamily="34" charset="0"/>
                <a:ea typeface="ヒラギノ角ゴ Pro W3" pitchFamily="1" charset="-128"/>
              </a:defRPr>
            </a:lvl3pPr>
            <a:lvl4pPr marL="1600200" indent="-228600">
              <a:spcBef>
                <a:spcPct val="20000"/>
              </a:spcBef>
              <a:buChar char="–"/>
              <a:defRPr sz="2000">
                <a:solidFill>
                  <a:schemeClr val="tx1"/>
                </a:solidFill>
                <a:latin typeface="Verdana" panose="020B0604030504040204" pitchFamily="34" charset="0"/>
                <a:ea typeface="ヒラギノ角ゴ Pro W3" pitchFamily="1" charset="-128"/>
              </a:defRPr>
            </a:lvl4pPr>
            <a:lvl5pPr marL="2057400" indent="-228600">
              <a:spcBef>
                <a:spcPct val="20000"/>
              </a:spcBef>
              <a:buChar char="»"/>
              <a:defRPr sz="2000">
                <a:solidFill>
                  <a:schemeClr val="tx1"/>
                </a:solidFill>
                <a:latin typeface="Verdana" panose="020B0604030504040204"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9pPr>
          </a:lstStyle>
          <a:p>
            <a:pPr algn="r" eaLnBrk="1" hangingPunct="1">
              <a:spcBef>
                <a:spcPct val="0"/>
              </a:spcBef>
              <a:buFontTx/>
              <a:buNone/>
            </a:pPr>
            <a:r>
              <a:rPr lang="fr-CH" altLang="fr-FR" sz="1800" b="1">
                <a:latin typeface="Gellix"/>
                <a:cs typeface="Arial" panose="020B0604020202020204" pitchFamily="34" charset="0"/>
              </a:rPr>
              <a:t>Perte de capital</a:t>
            </a:r>
            <a:endParaRPr lang="fr-FR" altLang="fr-FR" sz="1800" b="1">
              <a:latin typeface="Gellix"/>
              <a:cs typeface="Arial" panose="020B0604020202020204" pitchFamily="34" charset="0"/>
            </a:endParaRPr>
          </a:p>
        </p:txBody>
      </p:sp>
      <p:sp>
        <p:nvSpPr>
          <p:cNvPr id="33" name="Text Box 34">
            <a:extLst>
              <a:ext uri="{FF2B5EF4-FFF2-40B4-BE49-F238E27FC236}">
                <a16:creationId xmlns:a16="http://schemas.microsoft.com/office/drawing/2014/main" id="{21D889A7-205C-3D12-4456-4A380ADBA3F0}"/>
              </a:ext>
            </a:extLst>
          </p:cNvPr>
          <p:cNvSpPr txBox="1">
            <a:spLocks noChangeArrowheads="1"/>
          </p:cNvSpPr>
          <p:nvPr/>
        </p:nvSpPr>
        <p:spPr bwMode="auto">
          <a:xfrm>
            <a:off x="6063527" y="3977330"/>
            <a:ext cx="2553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har char="•"/>
              <a:defRPr sz="2400">
                <a:solidFill>
                  <a:schemeClr val="tx1"/>
                </a:solidFill>
                <a:latin typeface="Verdana" panose="020B0604030504040204" pitchFamily="34" charset="0"/>
                <a:ea typeface="ヒラギノ角ゴ Pro W3" pitchFamily="1" charset="-128"/>
              </a:defRPr>
            </a:lvl1pPr>
            <a:lvl2pPr marL="742950" indent="-285750">
              <a:spcBef>
                <a:spcPct val="15000"/>
              </a:spcBef>
              <a:buChar char="–"/>
              <a:defRPr>
                <a:solidFill>
                  <a:schemeClr val="tx1"/>
                </a:solidFill>
                <a:latin typeface="Verdana" panose="020B0604030504040204" pitchFamily="34" charset="0"/>
                <a:ea typeface="ヒラギノ角ゴ Pro W3" pitchFamily="1" charset="-128"/>
              </a:defRPr>
            </a:lvl2pPr>
            <a:lvl3pPr marL="1143000" indent="-228600">
              <a:spcBef>
                <a:spcPct val="20000"/>
              </a:spcBef>
              <a:buChar char="•"/>
              <a:defRPr sz="1200">
                <a:solidFill>
                  <a:schemeClr val="tx1"/>
                </a:solidFill>
                <a:latin typeface="Verdana" panose="020B0604030504040204" pitchFamily="34" charset="0"/>
                <a:ea typeface="ヒラギノ角ゴ Pro W3" pitchFamily="1" charset="-128"/>
              </a:defRPr>
            </a:lvl3pPr>
            <a:lvl4pPr marL="1600200" indent="-228600">
              <a:spcBef>
                <a:spcPct val="20000"/>
              </a:spcBef>
              <a:buChar char="–"/>
              <a:defRPr sz="2000">
                <a:solidFill>
                  <a:schemeClr val="tx1"/>
                </a:solidFill>
                <a:latin typeface="Verdana" panose="020B0604030504040204" pitchFamily="34" charset="0"/>
                <a:ea typeface="ヒラギノ角ゴ Pro W3" pitchFamily="1" charset="-128"/>
              </a:defRPr>
            </a:lvl4pPr>
            <a:lvl5pPr marL="2057400" indent="-228600">
              <a:spcBef>
                <a:spcPct val="20000"/>
              </a:spcBef>
              <a:buChar char="»"/>
              <a:defRPr sz="2000">
                <a:solidFill>
                  <a:schemeClr val="tx1"/>
                </a:solidFill>
                <a:latin typeface="Verdana" panose="020B0604030504040204"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9pPr>
          </a:lstStyle>
          <a:p>
            <a:pPr eaLnBrk="1" hangingPunct="1">
              <a:spcBef>
                <a:spcPct val="0"/>
              </a:spcBef>
              <a:buFontTx/>
              <a:buNone/>
            </a:pPr>
            <a:r>
              <a:rPr lang="fr-CH" altLang="fr-FR" sz="1800" b="1" dirty="0">
                <a:latin typeface="Gellix"/>
                <a:cs typeface="Arial" panose="020B0604020202020204" pitchFamily="34" charset="0"/>
              </a:rPr>
              <a:t>Fonds propres </a:t>
            </a:r>
            <a:r>
              <a:rPr lang="fr-CH" altLang="fr-FR" sz="1800" b="1" dirty="0">
                <a:solidFill>
                  <a:srgbClr val="FF0000"/>
                </a:solidFill>
                <a:latin typeface="Gellix"/>
                <a:cs typeface="Arial" panose="020B0604020202020204" pitchFamily="34" charset="0"/>
              </a:rPr>
              <a:t>liés</a:t>
            </a:r>
            <a:r>
              <a:rPr lang="fr-CH" altLang="fr-FR" sz="1800" b="1" dirty="0">
                <a:latin typeface="Gellix"/>
                <a:cs typeface="Arial" panose="020B0604020202020204" pitchFamily="34" charset="0"/>
              </a:rPr>
              <a:t>: 5’000</a:t>
            </a:r>
            <a:endParaRPr lang="fr-FR" altLang="fr-FR" sz="1800" b="1" dirty="0">
              <a:latin typeface="Gellix"/>
              <a:cs typeface="Arial" panose="020B0604020202020204" pitchFamily="34" charset="0"/>
            </a:endParaRPr>
          </a:p>
        </p:txBody>
      </p:sp>
      <p:sp>
        <p:nvSpPr>
          <p:cNvPr id="34" name="Text Box 35">
            <a:extLst>
              <a:ext uri="{FF2B5EF4-FFF2-40B4-BE49-F238E27FC236}">
                <a16:creationId xmlns:a16="http://schemas.microsoft.com/office/drawing/2014/main" id="{8DFCFB6B-55B7-5289-7AC7-9847DCB2BD3C}"/>
              </a:ext>
            </a:extLst>
          </p:cNvPr>
          <p:cNvSpPr txBox="1">
            <a:spLocks noChangeArrowheads="1"/>
          </p:cNvSpPr>
          <p:nvPr/>
        </p:nvSpPr>
        <p:spPr bwMode="auto">
          <a:xfrm>
            <a:off x="6207990" y="4697120"/>
            <a:ext cx="2016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2400">
                <a:solidFill>
                  <a:schemeClr val="tx1"/>
                </a:solidFill>
                <a:latin typeface="Verdana" panose="020B0604030504040204" pitchFamily="34" charset="0"/>
                <a:ea typeface="ヒラギノ角ゴ Pro W3" pitchFamily="1" charset="-128"/>
              </a:defRPr>
            </a:lvl1pPr>
            <a:lvl2pPr marL="742950" indent="-285750">
              <a:spcBef>
                <a:spcPct val="15000"/>
              </a:spcBef>
              <a:buChar char="–"/>
              <a:defRPr>
                <a:solidFill>
                  <a:schemeClr val="tx1"/>
                </a:solidFill>
                <a:latin typeface="Verdana" panose="020B0604030504040204" pitchFamily="34" charset="0"/>
                <a:ea typeface="ヒラギノ角ゴ Pro W3" pitchFamily="1" charset="-128"/>
              </a:defRPr>
            </a:lvl2pPr>
            <a:lvl3pPr marL="1143000" indent="-228600">
              <a:spcBef>
                <a:spcPct val="20000"/>
              </a:spcBef>
              <a:buChar char="•"/>
              <a:defRPr sz="1200">
                <a:solidFill>
                  <a:schemeClr val="tx1"/>
                </a:solidFill>
                <a:latin typeface="Verdana" panose="020B0604030504040204" pitchFamily="34" charset="0"/>
                <a:ea typeface="ヒラギノ角ゴ Pro W3" pitchFamily="1" charset="-128"/>
              </a:defRPr>
            </a:lvl3pPr>
            <a:lvl4pPr marL="1600200" indent="-228600">
              <a:spcBef>
                <a:spcPct val="20000"/>
              </a:spcBef>
              <a:buChar char="–"/>
              <a:defRPr sz="2000">
                <a:solidFill>
                  <a:schemeClr val="tx1"/>
                </a:solidFill>
                <a:latin typeface="Verdana" panose="020B0604030504040204" pitchFamily="34" charset="0"/>
                <a:ea typeface="ヒラギノ角ゴ Pro W3" pitchFamily="1" charset="-128"/>
              </a:defRPr>
            </a:lvl4pPr>
            <a:lvl5pPr marL="2057400" indent="-228600">
              <a:spcBef>
                <a:spcPct val="20000"/>
              </a:spcBef>
              <a:buChar char="»"/>
              <a:defRPr sz="2000">
                <a:solidFill>
                  <a:schemeClr val="tx1"/>
                </a:solidFill>
                <a:latin typeface="Verdana" panose="020B0604030504040204"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9pPr>
          </a:lstStyle>
          <a:p>
            <a:pPr eaLnBrk="1" hangingPunct="1">
              <a:spcBef>
                <a:spcPct val="0"/>
              </a:spcBef>
              <a:buFontTx/>
              <a:buNone/>
            </a:pPr>
            <a:r>
              <a:rPr lang="fr-CH" altLang="fr-FR" sz="1600" b="1" dirty="0">
                <a:latin typeface="Gellix"/>
                <a:cs typeface="Arial" panose="020B0604020202020204" pitchFamily="34" charset="0"/>
              </a:rPr>
              <a:t>50% du capital et des réserves légales</a:t>
            </a:r>
            <a:endParaRPr lang="fr-FR" altLang="fr-FR" sz="1600" b="1" dirty="0">
              <a:latin typeface="Gellix"/>
              <a:cs typeface="Arial" panose="020B0604020202020204" pitchFamily="34" charset="0"/>
            </a:endParaRPr>
          </a:p>
        </p:txBody>
      </p:sp>
      <p:sp>
        <p:nvSpPr>
          <p:cNvPr id="35" name="Text Box 36">
            <a:extLst>
              <a:ext uri="{FF2B5EF4-FFF2-40B4-BE49-F238E27FC236}">
                <a16:creationId xmlns:a16="http://schemas.microsoft.com/office/drawing/2014/main" id="{B189C1A1-8B10-C0C7-99D7-5742A07974DC}"/>
              </a:ext>
            </a:extLst>
          </p:cNvPr>
          <p:cNvSpPr txBox="1">
            <a:spLocks noChangeArrowheads="1"/>
          </p:cNvSpPr>
          <p:nvPr/>
        </p:nvSpPr>
        <p:spPr bwMode="auto">
          <a:xfrm>
            <a:off x="2929802" y="5532914"/>
            <a:ext cx="89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har char="•"/>
              <a:defRPr sz="2400">
                <a:solidFill>
                  <a:schemeClr val="tx1"/>
                </a:solidFill>
                <a:latin typeface="Verdana" panose="020B0604030504040204" pitchFamily="34" charset="0"/>
                <a:ea typeface="ヒラギノ角ゴ Pro W3" pitchFamily="1" charset="-128"/>
              </a:defRPr>
            </a:lvl1pPr>
            <a:lvl2pPr marL="742950" indent="-285750">
              <a:spcBef>
                <a:spcPct val="15000"/>
              </a:spcBef>
              <a:buChar char="–"/>
              <a:defRPr>
                <a:solidFill>
                  <a:schemeClr val="tx1"/>
                </a:solidFill>
                <a:latin typeface="Verdana" panose="020B0604030504040204" pitchFamily="34" charset="0"/>
                <a:ea typeface="ヒラギノ角ゴ Pro W3" pitchFamily="1" charset="-128"/>
              </a:defRPr>
            </a:lvl2pPr>
            <a:lvl3pPr marL="1143000" indent="-228600">
              <a:spcBef>
                <a:spcPct val="20000"/>
              </a:spcBef>
              <a:buChar char="•"/>
              <a:defRPr sz="1200">
                <a:solidFill>
                  <a:schemeClr val="tx1"/>
                </a:solidFill>
                <a:latin typeface="Verdana" panose="020B0604030504040204" pitchFamily="34" charset="0"/>
                <a:ea typeface="ヒラギノ角ゴ Pro W3" pitchFamily="1" charset="-128"/>
              </a:defRPr>
            </a:lvl3pPr>
            <a:lvl4pPr marL="1600200" indent="-228600">
              <a:spcBef>
                <a:spcPct val="20000"/>
              </a:spcBef>
              <a:buChar char="–"/>
              <a:defRPr sz="2000">
                <a:solidFill>
                  <a:schemeClr val="tx1"/>
                </a:solidFill>
                <a:latin typeface="Verdana" panose="020B0604030504040204" pitchFamily="34" charset="0"/>
                <a:ea typeface="ヒラギノ角ゴ Pro W3" pitchFamily="1" charset="-128"/>
              </a:defRPr>
            </a:lvl4pPr>
            <a:lvl5pPr marL="2057400" indent="-228600">
              <a:spcBef>
                <a:spcPct val="20000"/>
              </a:spcBef>
              <a:buChar char="»"/>
              <a:defRPr sz="2000">
                <a:solidFill>
                  <a:schemeClr val="tx1"/>
                </a:solidFill>
                <a:latin typeface="Verdana" panose="020B0604030504040204"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9pPr>
          </a:lstStyle>
          <a:p>
            <a:pPr algn="ctr" eaLnBrk="1" hangingPunct="1">
              <a:spcBef>
                <a:spcPct val="0"/>
              </a:spcBef>
              <a:buFontTx/>
              <a:buNone/>
            </a:pPr>
            <a:r>
              <a:rPr lang="fr-CH" altLang="fr-FR" sz="1800" b="1">
                <a:latin typeface="Arial" panose="020B0604020202020204" pitchFamily="34" charset="0"/>
                <a:cs typeface="Arial" panose="020B0604020202020204" pitchFamily="34" charset="0"/>
              </a:rPr>
              <a:t>10’000</a:t>
            </a:r>
            <a:endParaRPr lang="fr-FR" altLang="fr-FR" sz="1800" b="1">
              <a:latin typeface="Arial" panose="020B0604020202020204" pitchFamily="34" charset="0"/>
              <a:cs typeface="Arial" panose="020B0604020202020204" pitchFamily="34" charset="0"/>
            </a:endParaRPr>
          </a:p>
        </p:txBody>
      </p:sp>
      <p:sp>
        <p:nvSpPr>
          <p:cNvPr id="36" name="Text Box 37">
            <a:extLst>
              <a:ext uri="{FF2B5EF4-FFF2-40B4-BE49-F238E27FC236}">
                <a16:creationId xmlns:a16="http://schemas.microsoft.com/office/drawing/2014/main" id="{EC1F55E5-570A-4C47-D1C0-5075329F2AB3}"/>
              </a:ext>
            </a:extLst>
          </p:cNvPr>
          <p:cNvSpPr txBox="1">
            <a:spLocks noChangeArrowheads="1"/>
          </p:cNvSpPr>
          <p:nvPr/>
        </p:nvSpPr>
        <p:spPr bwMode="auto">
          <a:xfrm>
            <a:off x="4633190" y="5541174"/>
            <a:ext cx="890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har char="•"/>
              <a:defRPr sz="2400">
                <a:solidFill>
                  <a:schemeClr val="tx1"/>
                </a:solidFill>
                <a:latin typeface="Verdana" panose="020B0604030504040204" pitchFamily="34" charset="0"/>
                <a:ea typeface="ヒラギノ角ゴ Pro W3" pitchFamily="1" charset="-128"/>
              </a:defRPr>
            </a:lvl1pPr>
            <a:lvl2pPr marL="742950" indent="-285750">
              <a:spcBef>
                <a:spcPct val="15000"/>
              </a:spcBef>
              <a:buChar char="–"/>
              <a:defRPr>
                <a:solidFill>
                  <a:schemeClr val="tx1"/>
                </a:solidFill>
                <a:latin typeface="Verdana" panose="020B0604030504040204" pitchFamily="34" charset="0"/>
                <a:ea typeface="ヒラギノ角ゴ Pro W3" pitchFamily="1" charset="-128"/>
              </a:defRPr>
            </a:lvl2pPr>
            <a:lvl3pPr marL="1143000" indent="-228600">
              <a:spcBef>
                <a:spcPct val="20000"/>
              </a:spcBef>
              <a:buChar char="•"/>
              <a:defRPr sz="1200">
                <a:solidFill>
                  <a:schemeClr val="tx1"/>
                </a:solidFill>
                <a:latin typeface="Verdana" panose="020B0604030504040204" pitchFamily="34" charset="0"/>
                <a:ea typeface="ヒラギノ角ゴ Pro W3" pitchFamily="1" charset="-128"/>
              </a:defRPr>
            </a:lvl3pPr>
            <a:lvl4pPr marL="1600200" indent="-228600">
              <a:spcBef>
                <a:spcPct val="20000"/>
              </a:spcBef>
              <a:buChar char="–"/>
              <a:defRPr sz="2000">
                <a:solidFill>
                  <a:schemeClr val="tx1"/>
                </a:solidFill>
                <a:latin typeface="Verdana" panose="020B0604030504040204" pitchFamily="34" charset="0"/>
                <a:ea typeface="ヒラギノ角ゴ Pro W3" pitchFamily="1" charset="-128"/>
              </a:defRPr>
            </a:lvl4pPr>
            <a:lvl5pPr marL="2057400" indent="-228600">
              <a:spcBef>
                <a:spcPct val="20000"/>
              </a:spcBef>
              <a:buChar char="»"/>
              <a:defRPr sz="2000">
                <a:solidFill>
                  <a:schemeClr val="tx1"/>
                </a:solidFill>
                <a:latin typeface="Verdana" panose="020B0604030504040204" pitchFamily="34" charset="0"/>
                <a:ea typeface="ヒラギノ角ゴ Pro W3" pitchFamily="1"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ヒラギノ角ゴ Pro W3" pitchFamily="1" charset="-128"/>
              </a:defRPr>
            </a:lvl9pPr>
          </a:lstStyle>
          <a:p>
            <a:pPr algn="ctr" eaLnBrk="1" hangingPunct="1">
              <a:spcBef>
                <a:spcPct val="0"/>
              </a:spcBef>
              <a:buFontTx/>
              <a:buNone/>
            </a:pPr>
            <a:r>
              <a:rPr lang="fr-CH" altLang="fr-FR" sz="1800" b="1" dirty="0">
                <a:latin typeface="Arial" panose="020B0604020202020204" pitchFamily="34" charset="0"/>
                <a:cs typeface="Arial" panose="020B0604020202020204" pitchFamily="34" charset="0"/>
              </a:rPr>
              <a:t>10’000</a:t>
            </a:r>
            <a:endParaRPr lang="fr-FR" altLang="fr-FR" sz="1800" b="1" dirty="0">
              <a:latin typeface="Arial" panose="020B0604020202020204" pitchFamily="34" charset="0"/>
              <a:cs typeface="Arial" panose="020B0604020202020204" pitchFamily="34" charset="0"/>
            </a:endParaRPr>
          </a:p>
        </p:txBody>
      </p:sp>
      <p:sp>
        <p:nvSpPr>
          <p:cNvPr id="37" name="Rectangle 38">
            <a:extLst>
              <a:ext uri="{FF2B5EF4-FFF2-40B4-BE49-F238E27FC236}">
                <a16:creationId xmlns:a16="http://schemas.microsoft.com/office/drawing/2014/main" id="{2246C7AB-6E55-8E34-1C02-8AA1C85B56D0}"/>
              </a:ext>
            </a:extLst>
          </p:cNvPr>
          <p:cNvSpPr>
            <a:spLocks noChangeArrowheads="1"/>
          </p:cNvSpPr>
          <p:nvPr/>
        </p:nvSpPr>
        <p:spPr bwMode="auto">
          <a:xfrm>
            <a:off x="4190277" y="3806533"/>
            <a:ext cx="1584325" cy="1709737"/>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endParaRPr lang="fr-CH" altLang="fr-FR" sz="1600">
              <a:latin typeface="Gellix"/>
              <a:cs typeface="Arial" panose="020B0604020202020204" pitchFamily="34" charset="0"/>
            </a:endParaRPr>
          </a:p>
        </p:txBody>
      </p:sp>
    </p:spTree>
    <p:extLst>
      <p:ext uri="{BB962C8B-B14F-4D97-AF65-F5344CB8AC3E}">
        <p14:creationId xmlns:p14="http://schemas.microsoft.com/office/powerpoint/2010/main" val="185121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2000"/>
                                        <p:tgtEl>
                                          <p:spTgt spid="20"/>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slide(fromBottom)">
                                      <p:cBhvr>
                                        <p:cTn id="11" dur="2000"/>
                                        <p:tgtEl>
                                          <p:spTgt spid="22"/>
                                        </p:tgtEl>
                                      </p:cBhvr>
                                    </p:animEffect>
                                  </p:childTnLst>
                                </p:cTn>
                              </p:par>
                            </p:childTnLst>
                          </p:cTn>
                        </p:par>
                        <p:par>
                          <p:cTn id="12" fill="hold">
                            <p:stCondLst>
                              <p:cond delay="400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slide(fromBottom)">
                                      <p:cBhvr>
                                        <p:cTn id="15" dur="2000"/>
                                        <p:tgtEl>
                                          <p:spTgt spid="23"/>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slide(fromBottom)">
                                      <p:cBhvr>
                                        <p:cTn id="18" dur="2000"/>
                                        <p:tgtEl>
                                          <p:spTgt spid="24"/>
                                        </p:tgtEl>
                                      </p:cBhvr>
                                    </p:animEffect>
                                  </p:childTnLst>
                                </p:cTn>
                              </p:par>
                            </p:childTnLst>
                          </p:cTn>
                        </p:par>
                        <p:par>
                          <p:cTn id="19" fill="hold">
                            <p:stCondLst>
                              <p:cond delay="6000"/>
                            </p:stCondLst>
                            <p:childTnLst>
                              <p:par>
                                <p:cTn id="20" presetID="2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2000"/>
                                        <p:tgtEl>
                                          <p:spTgt spid="29"/>
                                        </p:tgtEl>
                                      </p:cBhvr>
                                    </p:animEffect>
                                  </p:childTnLst>
                                </p:cTn>
                              </p:par>
                            </p:childTnLst>
                          </p:cTn>
                        </p:par>
                        <p:par>
                          <p:cTn id="23" fill="hold">
                            <p:stCondLst>
                              <p:cond delay="8000"/>
                            </p:stCondLst>
                            <p:childTnLst>
                              <p:par>
                                <p:cTn id="24" presetID="53"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2000" fill="hold"/>
                                        <p:tgtEl>
                                          <p:spTgt spid="33"/>
                                        </p:tgtEl>
                                        <p:attrNameLst>
                                          <p:attrName>ppt_w</p:attrName>
                                        </p:attrNameLst>
                                      </p:cBhvr>
                                      <p:tavLst>
                                        <p:tav tm="0">
                                          <p:val>
                                            <p:fltVal val="0"/>
                                          </p:val>
                                        </p:tav>
                                        <p:tav tm="100000">
                                          <p:val>
                                            <p:strVal val="#ppt_w"/>
                                          </p:val>
                                        </p:tav>
                                      </p:tavLst>
                                    </p:anim>
                                    <p:anim calcmode="lin" valueType="num">
                                      <p:cBhvr>
                                        <p:cTn id="27" dur="2000" fill="hold"/>
                                        <p:tgtEl>
                                          <p:spTgt spid="33"/>
                                        </p:tgtEl>
                                        <p:attrNameLst>
                                          <p:attrName>ppt_h</p:attrName>
                                        </p:attrNameLst>
                                      </p:cBhvr>
                                      <p:tavLst>
                                        <p:tav tm="0">
                                          <p:val>
                                            <p:fltVal val="0"/>
                                          </p:val>
                                        </p:tav>
                                        <p:tav tm="100000">
                                          <p:val>
                                            <p:strVal val="#ppt_h"/>
                                          </p:val>
                                        </p:tav>
                                      </p:tavLst>
                                    </p:anim>
                                    <p:animEffect transition="in" filter="fade">
                                      <p:cBhvr>
                                        <p:cTn id="28" dur="2000"/>
                                        <p:tgtEl>
                                          <p:spTgt spid="33"/>
                                        </p:tgtEl>
                                      </p:cBhvr>
                                    </p:animEffect>
                                  </p:childTnLst>
                                </p:cTn>
                              </p:par>
                            </p:childTnLst>
                          </p:cTn>
                        </p:par>
                        <p:par>
                          <p:cTn id="29" fill="hold">
                            <p:stCondLst>
                              <p:cond delay="10000"/>
                            </p:stCondLst>
                            <p:childTnLst>
                              <p:par>
                                <p:cTn id="30" presetID="1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slide(fromBottom)">
                                      <p:cBhvr>
                                        <p:cTn id="32" dur="2000"/>
                                        <p:tgtEl>
                                          <p:spTgt spid="21"/>
                                        </p:tgtEl>
                                      </p:cBhvr>
                                    </p:animEffect>
                                  </p:childTnLst>
                                </p:cTn>
                              </p:par>
                            </p:childTnLst>
                          </p:cTn>
                        </p:par>
                        <p:par>
                          <p:cTn id="33" fill="hold">
                            <p:stCondLst>
                              <p:cond delay="12000"/>
                            </p:stCondLst>
                            <p:childTnLst>
                              <p:par>
                                <p:cTn id="34" presetID="22" presetClass="entr" presetSubtype="4"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2000"/>
                                        <p:tgtEl>
                                          <p:spTgt spid="30"/>
                                        </p:tgtEl>
                                      </p:cBhvr>
                                    </p:animEffect>
                                  </p:childTnLst>
                                </p:cTn>
                              </p:par>
                            </p:childTnLst>
                          </p:cTn>
                        </p:par>
                        <p:par>
                          <p:cTn id="37" fill="hold">
                            <p:stCondLst>
                              <p:cond delay="14000"/>
                            </p:stCondLst>
                            <p:childTnLst>
                              <p:par>
                                <p:cTn id="38" presetID="53"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2000" fill="hold"/>
                                        <p:tgtEl>
                                          <p:spTgt spid="31"/>
                                        </p:tgtEl>
                                        <p:attrNameLst>
                                          <p:attrName>ppt_w</p:attrName>
                                        </p:attrNameLst>
                                      </p:cBhvr>
                                      <p:tavLst>
                                        <p:tav tm="0">
                                          <p:val>
                                            <p:fltVal val="0"/>
                                          </p:val>
                                        </p:tav>
                                        <p:tav tm="100000">
                                          <p:val>
                                            <p:strVal val="#ppt_w"/>
                                          </p:val>
                                        </p:tav>
                                      </p:tavLst>
                                    </p:anim>
                                    <p:anim calcmode="lin" valueType="num">
                                      <p:cBhvr>
                                        <p:cTn id="41" dur="2000" fill="hold"/>
                                        <p:tgtEl>
                                          <p:spTgt spid="31"/>
                                        </p:tgtEl>
                                        <p:attrNameLst>
                                          <p:attrName>ppt_h</p:attrName>
                                        </p:attrNameLst>
                                      </p:cBhvr>
                                      <p:tavLst>
                                        <p:tav tm="0">
                                          <p:val>
                                            <p:fltVal val="0"/>
                                          </p:val>
                                        </p:tav>
                                        <p:tav tm="100000">
                                          <p:val>
                                            <p:strVal val="#ppt_h"/>
                                          </p:val>
                                        </p:tav>
                                      </p:tavLst>
                                    </p:anim>
                                    <p:animEffect transition="in" filter="fade">
                                      <p:cBhvr>
                                        <p:cTn id="42" dur="2000"/>
                                        <p:tgtEl>
                                          <p:spTgt spid="31"/>
                                        </p:tgtEl>
                                      </p:cBhvr>
                                    </p:animEffect>
                                  </p:childTnLst>
                                </p:cTn>
                              </p:par>
                            </p:childTnLst>
                          </p:cTn>
                        </p:par>
                        <p:par>
                          <p:cTn id="43" fill="hold">
                            <p:stCondLst>
                              <p:cond delay="16000"/>
                            </p:stCondLst>
                            <p:childTnLst>
                              <p:par>
                                <p:cTn id="44" presetID="53"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2000" fill="hold"/>
                                        <p:tgtEl>
                                          <p:spTgt spid="35"/>
                                        </p:tgtEl>
                                        <p:attrNameLst>
                                          <p:attrName>ppt_w</p:attrName>
                                        </p:attrNameLst>
                                      </p:cBhvr>
                                      <p:tavLst>
                                        <p:tav tm="0">
                                          <p:val>
                                            <p:fltVal val="0"/>
                                          </p:val>
                                        </p:tav>
                                        <p:tav tm="100000">
                                          <p:val>
                                            <p:strVal val="#ppt_w"/>
                                          </p:val>
                                        </p:tav>
                                      </p:tavLst>
                                    </p:anim>
                                    <p:anim calcmode="lin" valueType="num">
                                      <p:cBhvr>
                                        <p:cTn id="47" dur="2000" fill="hold"/>
                                        <p:tgtEl>
                                          <p:spTgt spid="35"/>
                                        </p:tgtEl>
                                        <p:attrNameLst>
                                          <p:attrName>ppt_h</p:attrName>
                                        </p:attrNameLst>
                                      </p:cBhvr>
                                      <p:tavLst>
                                        <p:tav tm="0">
                                          <p:val>
                                            <p:fltVal val="0"/>
                                          </p:val>
                                        </p:tav>
                                        <p:tav tm="100000">
                                          <p:val>
                                            <p:strVal val="#ppt_h"/>
                                          </p:val>
                                        </p:tav>
                                      </p:tavLst>
                                    </p:anim>
                                    <p:animEffect transition="in" filter="fade">
                                      <p:cBhvr>
                                        <p:cTn id="48" dur="2000"/>
                                        <p:tgtEl>
                                          <p:spTgt spid="35"/>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2000" fill="hold"/>
                                        <p:tgtEl>
                                          <p:spTgt spid="36"/>
                                        </p:tgtEl>
                                        <p:attrNameLst>
                                          <p:attrName>ppt_w</p:attrName>
                                        </p:attrNameLst>
                                      </p:cBhvr>
                                      <p:tavLst>
                                        <p:tav tm="0">
                                          <p:val>
                                            <p:fltVal val="0"/>
                                          </p:val>
                                        </p:tav>
                                        <p:tav tm="100000">
                                          <p:val>
                                            <p:strVal val="#ppt_w"/>
                                          </p:val>
                                        </p:tav>
                                      </p:tavLst>
                                    </p:anim>
                                    <p:anim calcmode="lin" valueType="num">
                                      <p:cBhvr>
                                        <p:cTn id="52" dur="2000" fill="hold"/>
                                        <p:tgtEl>
                                          <p:spTgt spid="36"/>
                                        </p:tgtEl>
                                        <p:attrNameLst>
                                          <p:attrName>ppt_h</p:attrName>
                                        </p:attrNameLst>
                                      </p:cBhvr>
                                      <p:tavLst>
                                        <p:tav tm="0">
                                          <p:val>
                                            <p:fltVal val="0"/>
                                          </p:val>
                                        </p:tav>
                                        <p:tav tm="100000">
                                          <p:val>
                                            <p:strVal val="#ppt_h"/>
                                          </p:val>
                                        </p:tav>
                                      </p:tavLst>
                                    </p:anim>
                                    <p:animEffect transition="in" filter="fade">
                                      <p:cBhvr>
                                        <p:cTn id="53" dur="20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heel(1)">
                                      <p:cBhvr>
                                        <p:cTn id="58" dur="2000"/>
                                        <p:tgtEl>
                                          <p:spTgt spid="37"/>
                                        </p:tgtEl>
                                      </p:cBhvr>
                                    </p:animEffect>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2000"/>
                                        <p:tgtEl>
                                          <p:spTgt spid="27"/>
                                        </p:tgtEl>
                                      </p:cBhvr>
                                    </p:animEffect>
                                  </p:childTnLst>
                                </p:cTn>
                              </p:par>
                              <p:par>
                                <p:cTn id="63" presetID="22" presetClass="entr" presetSubtype="2"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right)">
                                      <p:cBhvr>
                                        <p:cTn id="65" dur="2000"/>
                                        <p:tgtEl>
                                          <p:spTgt spid="28"/>
                                        </p:tgtEl>
                                      </p:cBhvr>
                                    </p:animEffect>
                                  </p:childTnLst>
                                </p:cTn>
                              </p:par>
                            </p:childTnLst>
                          </p:cTn>
                        </p:par>
                        <p:par>
                          <p:cTn id="66" fill="hold">
                            <p:stCondLst>
                              <p:cond delay="4000"/>
                            </p:stCondLst>
                            <p:childTnLst>
                              <p:par>
                                <p:cTn id="67" presetID="53"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2000" fill="hold"/>
                                        <p:tgtEl>
                                          <p:spTgt spid="25"/>
                                        </p:tgtEl>
                                        <p:attrNameLst>
                                          <p:attrName>ppt_w</p:attrName>
                                        </p:attrNameLst>
                                      </p:cBhvr>
                                      <p:tavLst>
                                        <p:tav tm="0">
                                          <p:val>
                                            <p:fltVal val="0"/>
                                          </p:val>
                                        </p:tav>
                                        <p:tav tm="100000">
                                          <p:val>
                                            <p:strVal val="#ppt_w"/>
                                          </p:val>
                                        </p:tav>
                                      </p:tavLst>
                                    </p:anim>
                                    <p:anim calcmode="lin" valueType="num">
                                      <p:cBhvr>
                                        <p:cTn id="70" dur="2000" fill="hold"/>
                                        <p:tgtEl>
                                          <p:spTgt spid="25"/>
                                        </p:tgtEl>
                                        <p:attrNameLst>
                                          <p:attrName>ppt_h</p:attrName>
                                        </p:attrNameLst>
                                      </p:cBhvr>
                                      <p:tavLst>
                                        <p:tav tm="0">
                                          <p:val>
                                            <p:fltVal val="0"/>
                                          </p:val>
                                        </p:tav>
                                        <p:tav tm="100000">
                                          <p:val>
                                            <p:strVal val="#ppt_h"/>
                                          </p:val>
                                        </p:tav>
                                      </p:tavLst>
                                    </p:anim>
                                    <p:animEffect transition="in" filter="fade">
                                      <p:cBhvr>
                                        <p:cTn id="71" dur="2000"/>
                                        <p:tgtEl>
                                          <p:spTgt spid="25"/>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2000" fill="hold"/>
                                        <p:tgtEl>
                                          <p:spTgt spid="34"/>
                                        </p:tgtEl>
                                        <p:attrNameLst>
                                          <p:attrName>ppt_w</p:attrName>
                                        </p:attrNameLst>
                                      </p:cBhvr>
                                      <p:tavLst>
                                        <p:tav tm="0">
                                          <p:val>
                                            <p:fltVal val="0"/>
                                          </p:val>
                                        </p:tav>
                                        <p:tav tm="100000">
                                          <p:val>
                                            <p:strVal val="#ppt_w"/>
                                          </p:val>
                                        </p:tav>
                                      </p:tavLst>
                                    </p:anim>
                                    <p:anim calcmode="lin" valueType="num">
                                      <p:cBhvr>
                                        <p:cTn id="75" dur="2000" fill="hold"/>
                                        <p:tgtEl>
                                          <p:spTgt spid="34"/>
                                        </p:tgtEl>
                                        <p:attrNameLst>
                                          <p:attrName>ppt_h</p:attrName>
                                        </p:attrNameLst>
                                      </p:cBhvr>
                                      <p:tavLst>
                                        <p:tav tm="0">
                                          <p:val>
                                            <p:fltVal val="0"/>
                                          </p:val>
                                        </p:tav>
                                        <p:tav tm="100000">
                                          <p:val>
                                            <p:strVal val="#ppt_h"/>
                                          </p:val>
                                        </p:tav>
                                      </p:tavLst>
                                    </p:anim>
                                    <p:animEffect transition="in" filter="fade">
                                      <p:cBhvr>
                                        <p:cTn id="76" dur="2000"/>
                                        <p:tgtEl>
                                          <p:spTgt spid="34"/>
                                        </p:tgtEl>
                                      </p:cBhvr>
                                    </p:animEffect>
                                  </p:childTnLst>
                                </p:cTn>
                              </p:par>
                            </p:childTnLst>
                          </p:cTn>
                        </p:par>
                        <p:par>
                          <p:cTn id="77" fill="hold">
                            <p:stCondLst>
                              <p:cond delay="6000"/>
                            </p:stCondLst>
                            <p:childTnLst>
                              <p:par>
                                <p:cTn id="78" presetID="53"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2000" fill="hold"/>
                                        <p:tgtEl>
                                          <p:spTgt spid="26"/>
                                        </p:tgtEl>
                                        <p:attrNameLst>
                                          <p:attrName>ppt_w</p:attrName>
                                        </p:attrNameLst>
                                      </p:cBhvr>
                                      <p:tavLst>
                                        <p:tav tm="0">
                                          <p:val>
                                            <p:fltVal val="0"/>
                                          </p:val>
                                        </p:tav>
                                        <p:tav tm="100000">
                                          <p:val>
                                            <p:strVal val="#ppt_w"/>
                                          </p:val>
                                        </p:tav>
                                      </p:tavLst>
                                    </p:anim>
                                    <p:anim calcmode="lin" valueType="num">
                                      <p:cBhvr>
                                        <p:cTn id="81" dur="2000" fill="hold"/>
                                        <p:tgtEl>
                                          <p:spTgt spid="26"/>
                                        </p:tgtEl>
                                        <p:attrNameLst>
                                          <p:attrName>ppt_h</p:attrName>
                                        </p:attrNameLst>
                                      </p:cBhvr>
                                      <p:tavLst>
                                        <p:tav tm="0">
                                          <p:val>
                                            <p:fltVal val="0"/>
                                          </p:val>
                                        </p:tav>
                                        <p:tav tm="100000">
                                          <p:val>
                                            <p:strVal val="#ppt_h"/>
                                          </p:val>
                                        </p:tav>
                                      </p:tavLst>
                                    </p:anim>
                                    <p:animEffect transition="in" filter="fade">
                                      <p:cBhvr>
                                        <p:cTn id="82" dur="2000"/>
                                        <p:tgtEl>
                                          <p:spTgt spid="26"/>
                                        </p:tgtEl>
                                      </p:cBhvr>
                                    </p:animEffect>
                                  </p:childTnLst>
                                </p:cTn>
                              </p:par>
                              <p:par>
                                <p:cTn id="83" presetID="53"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p:cTn id="85" dur="2000" fill="hold"/>
                                        <p:tgtEl>
                                          <p:spTgt spid="32"/>
                                        </p:tgtEl>
                                        <p:attrNameLst>
                                          <p:attrName>ppt_w</p:attrName>
                                        </p:attrNameLst>
                                      </p:cBhvr>
                                      <p:tavLst>
                                        <p:tav tm="0">
                                          <p:val>
                                            <p:fltVal val="0"/>
                                          </p:val>
                                        </p:tav>
                                        <p:tav tm="100000">
                                          <p:val>
                                            <p:strVal val="#ppt_w"/>
                                          </p:val>
                                        </p:tav>
                                      </p:tavLst>
                                    </p:anim>
                                    <p:anim calcmode="lin" valueType="num">
                                      <p:cBhvr>
                                        <p:cTn id="86" dur="2000" fill="hold"/>
                                        <p:tgtEl>
                                          <p:spTgt spid="32"/>
                                        </p:tgtEl>
                                        <p:attrNameLst>
                                          <p:attrName>ppt_h</p:attrName>
                                        </p:attrNameLst>
                                      </p:cBhvr>
                                      <p:tavLst>
                                        <p:tav tm="0">
                                          <p:val>
                                            <p:fltVal val="0"/>
                                          </p:val>
                                        </p:tav>
                                        <p:tav tm="100000">
                                          <p:val>
                                            <p:strVal val="#ppt_h"/>
                                          </p:val>
                                        </p:tav>
                                      </p:tavLst>
                                    </p:anim>
                                    <p:animEffect transition="in" filter="fade">
                                      <p:cBhvr>
                                        <p:cTn id="8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9" grpId="0" animBg="1"/>
      <p:bldP spid="30" grpId="0" animBg="1"/>
      <p:bldP spid="31" grpId="0"/>
      <p:bldP spid="32" grpId="0"/>
      <p:bldP spid="33" grpId="0"/>
      <p:bldP spid="34" grpId="0"/>
      <p:bldP spid="35" grpId="0"/>
      <p:bldP spid="36" grpId="0"/>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B0F1D52-4803-3AFB-AF2E-DE7521EF94DD}"/>
              </a:ext>
            </a:extLst>
          </p:cNvPr>
          <p:cNvSpPr>
            <a:spLocks noGrp="1"/>
          </p:cNvSpPr>
          <p:nvPr>
            <p:ph type="title"/>
          </p:nvPr>
        </p:nvSpPr>
        <p:spPr/>
        <p:txBody>
          <a:bodyPr>
            <a:normAutofit fontScale="90000"/>
          </a:bodyPr>
          <a:lstStyle/>
          <a:p>
            <a:r>
              <a:rPr lang="fr-FR" dirty="0"/>
              <a:t>Désignation réviseur par CA si </a:t>
            </a:r>
            <a:r>
              <a:rPr lang="fr-FR" i="1" dirty="0" err="1"/>
              <a:t>opting</a:t>
            </a:r>
            <a:r>
              <a:rPr lang="fr-FR" i="1" dirty="0"/>
              <a:t> out </a:t>
            </a:r>
          </a:p>
        </p:txBody>
      </p:sp>
      <p:graphicFrame>
        <p:nvGraphicFramePr>
          <p:cNvPr id="8" name="Tableau 7">
            <a:extLst>
              <a:ext uri="{FF2B5EF4-FFF2-40B4-BE49-F238E27FC236}">
                <a16:creationId xmlns:a16="http://schemas.microsoft.com/office/drawing/2014/main" id="{31C5296F-465F-85E5-6E64-DB487FC072BA}"/>
              </a:ext>
            </a:extLst>
          </p:cNvPr>
          <p:cNvGraphicFramePr>
            <a:graphicFrameLocks noGrp="1"/>
          </p:cNvGraphicFramePr>
          <p:nvPr>
            <p:extLst>
              <p:ext uri="{D42A27DB-BD31-4B8C-83A1-F6EECF244321}">
                <p14:modId xmlns:p14="http://schemas.microsoft.com/office/powerpoint/2010/main" val="1131491030"/>
              </p:ext>
            </p:extLst>
          </p:nvPr>
        </p:nvGraphicFramePr>
        <p:xfrm>
          <a:off x="569171" y="1512611"/>
          <a:ext cx="5906274" cy="4294651"/>
        </p:xfrm>
        <a:graphic>
          <a:graphicData uri="http://schemas.openxmlformats.org/drawingml/2006/table">
            <a:tbl>
              <a:tblPr firstRow="1" bandRow="1">
                <a:tableStyleId>{9D7B26C5-4107-4FEC-AEDC-1716B250A1EF}</a:tableStyleId>
              </a:tblPr>
              <a:tblGrid>
                <a:gridCol w="1007702">
                  <a:extLst>
                    <a:ext uri="{9D8B030D-6E8A-4147-A177-3AD203B41FA5}">
                      <a16:colId xmlns:a16="http://schemas.microsoft.com/office/drawing/2014/main" val="2016289269"/>
                    </a:ext>
                  </a:extLst>
                </a:gridCol>
                <a:gridCol w="4898572">
                  <a:extLst>
                    <a:ext uri="{9D8B030D-6E8A-4147-A177-3AD203B41FA5}">
                      <a16:colId xmlns:a16="http://schemas.microsoft.com/office/drawing/2014/main" val="3373541828"/>
                    </a:ext>
                  </a:extLst>
                </a:gridCol>
              </a:tblGrid>
              <a:tr h="789037">
                <a:tc>
                  <a:txBody>
                    <a:bodyPr/>
                    <a:lstStyle/>
                    <a:p>
                      <a:pPr algn="ctr"/>
                      <a:r>
                        <a:rPr lang="fr-CH" sz="1700" dirty="0">
                          <a:solidFill>
                            <a:schemeClr val="tx1"/>
                          </a:solidFill>
                        </a:rPr>
                        <a:t>Art. 725 </a:t>
                      </a:r>
                      <a:r>
                        <a:rPr lang="fr-CH" sz="1700" baseline="0" dirty="0">
                          <a:solidFill>
                            <a:schemeClr val="tx1"/>
                          </a:solidFill>
                        </a:rPr>
                        <a:t> </a:t>
                      </a:r>
                      <a:r>
                        <a:rPr lang="fr-CH" sz="1700" baseline="0" dirty="0" err="1">
                          <a:solidFill>
                            <a:schemeClr val="tx1"/>
                          </a:solidFill>
                        </a:rPr>
                        <a:t>aCO</a:t>
                      </a:r>
                      <a:endParaRPr lang="fr-CH" sz="1700" dirty="0">
                        <a:solidFill>
                          <a:schemeClr val="tx1"/>
                        </a:solidFill>
                        <a:latin typeface="Gellix"/>
                      </a:endParaRPr>
                    </a:p>
                  </a:txBody>
                  <a:tcPr marL="78985" marR="78985" marT="39493" marB="3949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CH" sz="1700" dirty="0">
                          <a:solidFill>
                            <a:schemeClr val="tx1"/>
                          </a:solidFill>
                        </a:rPr>
                        <a:t>Art. 725a al.</a:t>
                      </a:r>
                      <a:r>
                        <a:rPr lang="fr-CH" sz="1700" baseline="0" dirty="0">
                          <a:solidFill>
                            <a:schemeClr val="tx1"/>
                          </a:solidFill>
                        </a:rPr>
                        <a:t> 3-4 CO</a:t>
                      </a:r>
                      <a:endParaRPr lang="fr-CH" sz="1700" dirty="0">
                        <a:solidFill>
                          <a:schemeClr val="tx1"/>
                        </a:solidFill>
                        <a:latin typeface="Gellix"/>
                      </a:endParaRPr>
                    </a:p>
                  </a:txBody>
                  <a:tcPr marL="78985" marR="78985" marT="39493" marB="3949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3042987"/>
                  </a:ext>
                </a:extLst>
              </a:tr>
              <a:tr h="3505614">
                <a:tc>
                  <a:txBody>
                    <a:bodyPr/>
                    <a:lstStyle/>
                    <a:p>
                      <a:pPr algn="l"/>
                      <a:r>
                        <a:rPr lang="fr-CH" sz="1600" dirty="0"/>
                        <a:t>N.A.</a:t>
                      </a:r>
                      <a:endParaRPr lang="fr-CH" sz="1600" dirty="0">
                        <a:latin typeface="Gellix"/>
                      </a:endParaRPr>
                    </a:p>
                  </a:txBody>
                  <a:tcPr marL="78985" marR="78985" marT="39493" marB="3949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CH" sz="1600" kern="1200" baseline="30000" dirty="0">
                          <a:effectLst/>
                        </a:rPr>
                        <a:t>2</a:t>
                      </a:r>
                      <a:r>
                        <a:rPr lang="fr-CH" sz="1600" kern="1200" dirty="0">
                          <a:effectLst/>
                        </a:rPr>
                        <a:t> Les derniers comptes annuels doivent être soumis à un </a:t>
                      </a:r>
                      <a:r>
                        <a:rPr lang="fr-CH" sz="1600" b="1" kern="1200" dirty="0">
                          <a:effectLst/>
                        </a:rPr>
                        <a:t>contrôle restreint </a:t>
                      </a:r>
                      <a:r>
                        <a:rPr lang="fr-CH" sz="1600" kern="1200" dirty="0">
                          <a:effectLst/>
                        </a:rPr>
                        <a:t>par un </a:t>
                      </a:r>
                      <a:r>
                        <a:rPr lang="fr-CH" sz="1600" b="1" kern="1200" dirty="0">
                          <a:effectLst/>
                        </a:rPr>
                        <a:t>réviseur agréé </a:t>
                      </a:r>
                      <a:r>
                        <a:rPr lang="fr-CH" sz="1600" kern="1200" dirty="0">
                          <a:effectLst/>
                        </a:rPr>
                        <a:t>avant leur approbation par l’assemblée générale </a:t>
                      </a:r>
                      <a:r>
                        <a:rPr lang="fr-CH" sz="1600" b="1" kern="1200" dirty="0">
                          <a:effectLst/>
                        </a:rPr>
                        <a:t>si la société n’a pas d’organe de révision</a:t>
                      </a:r>
                      <a:r>
                        <a:rPr lang="fr-CH" sz="1600" kern="1200" dirty="0">
                          <a:effectLst/>
                        </a:rPr>
                        <a:t>. Le </a:t>
                      </a:r>
                      <a:r>
                        <a:rPr lang="fr-CH" sz="1600" b="1" kern="1200" dirty="0">
                          <a:effectLst/>
                        </a:rPr>
                        <a:t>conseil d’administration nomme </a:t>
                      </a:r>
                      <a:r>
                        <a:rPr lang="fr-CH" sz="1600" kern="1200" dirty="0">
                          <a:effectLst/>
                        </a:rPr>
                        <a:t>le réviseur agréé.</a:t>
                      </a:r>
                    </a:p>
                    <a:p>
                      <a:pPr algn="l"/>
                      <a:r>
                        <a:rPr lang="fr-CH" sz="1600" kern="1200" baseline="30000" dirty="0">
                          <a:effectLst/>
                        </a:rPr>
                        <a:t>3</a:t>
                      </a:r>
                      <a:r>
                        <a:rPr lang="fr-CH" sz="1600" kern="1200" dirty="0">
                          <a:effectLst/>
                        </a:rPr>
                        <a:t> L’obligation de révision s’éteint lorsque le conseil d’administration dépose une demande de sursis concordataire.</a:t>
                      </a:r>
                    </a:p>
                    <a:p>
                      <a:pPr algn="l"/>
                      <a:r>
                        <a:rPr lang="fr-CH" sz="1600" kern="1200" baseline="30000" dirty="0">
                          <a:effectLst/>
                        </a:rPr>
                        <a:t>4</a:t>
                      </a:r>
                      <a:r>
                        <a:rPr lang="fr-CH" sz="1600" kern="1200" dirty="0">
                          <a:effectLst/>
                        </a:rPr>
                        <a:t> Le conseil d’administration et l’organe de révision ou le réviseur agréé agissent avec </a:t>
                      </a:r>
                      <a:r>
                        <a:rPr lang="fr-CH" sz="1600" b="1" kern="1200" dirty="0">
                          <a:effectLst/>
                        </a:rPr>
                        <a:t>célérité</a:t>
                      </a:r>
                      <a:r>
                        <a:rPr lang="fr-CH" sz="1600" b="0" kern="1200" dirty="0">
                          <a:effectLst/>
                        </a:rPr>
                        <a:t>.</a:t>
                      </a:r>
                      <a:endParaRPr lang="fr-CH" sz="1600" kern="1200" dirty="0">
                        <a:effectLst/>
                        <a:latin typeface="Gellix"/>
                      </a:endParaRPr>
                    </a:p>
                  </a:txBody>
                  <a:tcPr marL="78985" marR="78985" marT="39493" marB="39493"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8984628"/>
                  </a:ext>
                </a:extLst>
              </a:tr>
            </a:tbl>
          </a:graphicData>
        </a:graphic>
      </p:graphicFrame>
      <p:graphicFrame>
        <p:nvGraphicFramePr>
          <p:cNvPr id="4" name="Tableau 4">
            <a:extLst>
              <a:ext uri="{FF2B5EF4-FFF2-40B4-BE49-F238E27FC236}">
                <a16:creationId xmlns:a16="http://schemas.microsoft.com/office/drawing/2014/main" id="{18F5A276-5405-58CA-EAE2-EBD0F2E695C0}"/>
              </a:ext>
            </a:extLst>
          </p:cNvPr>
          <p:cNvGraphicFramePr>
            <a:graphicFrameLocks noGrp="1"/>
          </p:cNvGraphicFramePr>
          <p:nvPr>
            <p:extLst>
              <p:ext uri="{D42A27DB-BD31-4B8C-83A1-F6EECF244321}">
                <p14:modId xmlns:p14="http://schemas.microsoft.com/office/powerpoint/2010/main" val="249373703"/>
              </p:ext>
            </p:extLst>
          </p:nvPr>
        </p:nvGraphicFramePr>
        <p:xfrm>
          <a:off x="6735337" y="2274848"/>
          <a:ext cx="1839492" cy="3532413"/>
        </p:xfrm>
        <a:graphic>
          <a:graphicData uri="http://schemas.openxmlformats.org/drawingml/2006/table">
            <a:tbl>
              <a:tblPr firstRow="1" bandRow="1">
                <a:tableStyleId>{68D230F3-CF80-4859-8CE7-A43EE81993B5}</a:tableStyleId>
              </a:tblPr>
              <a:tblGrid>
                <a:gridCol w="1839492">
                  <a:extLst>
                    <a:ext uri="{9D8B030D-6E8A-4147-A177-3AD203B41FA5}">
                      <a16:colId xmlns:a16="http://schemas.microsoft.com/office/drawing/2014/main" val="1397754754"/>
                    </a:ext>
                  </a:extLst>
                </a:gridCol>
              </a:tblGrid>
              <a:tr h="35324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1800" b="0" dirty="0">
                        <a:latin typeface="+mn-lt"/>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800" b="0" dirty="0">
                        <a:latin typeface="+mn-lt"/>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800" b="0" dirty="0">
                        <a:latin typeface="+mn-lt"/>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800" b="0" dirty="0">
                        <a:latin typeface="+mn-lt"/>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800" b="0" dirty="0">
                          <a:latin typeface="+mn-lt"/>
                          <a:ea typeface="+mn-ea"/>
                        </a:rPr>
                        <a:t>Nullité des décisions AG à défaut de révision </a:t>
                      </a:r>
                      <a:r>
                        <a:rPr lang="en-US" sz="1800" b="0" dirty="0">
                          <a:latin typeface="+mn-lt"/>
                          <a:ea typeface="+mn-ea"/>
                        </a:rPr>
                        <a:t>(art. 731 al. 3 CO) </a:t>
                      </a:r>
                    </a:p>
                    <a:p>
                      <a:pPr algn="l"/>
                      <a:endParaRPr lang="fr-FR"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550904664"/>
                  </a:ext>
                </a:extLst>
              </a:tr>
            </a:tbl>
          </a:graphicData>
        </a:graphic>
      </p:graphicFrame>
    </p:spTree>
    <p:extLst>
      <p:ext uri="{BB962C8B-B14F-4D97-AF65-F5344CB8AC3E}">
        <p14:creationId xmlns:p14="http://schemas.microsoft.com/office/powerpoint/2010/main" val="361197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B0F1D52-4803-3AFB-AF2E-DE7521EF94DD}"/>
              </a:ext>
            </a:extLst>
          </p:cNvPr>
          <p:cNvSpPr>
            <a:spLocks noGrp="1"/>
          </p:cNvSpPr>
          <p:nvPr>
            <p:ph type="title"/>
          </p:nvPr>
        </p:nvSpPr>
        <p:spPr/>
        <p:txBody>
          <a:bodyPr>
            <a:normAutofit fontScale="90000"/>
          </a:bodyPr>
          <a:lstStyle/>
          <a:p>
            <a:r>
              <a:rPr lang="fr-FR" dirty="0"/>
              <a:t>Mesures propres à « mettre un terme » à la perte</a:t>
            </a:r>
            <a:endParaRPr lang="fr-FR" i="1" dirty="0"/>
          </a:p>
        </p:txBody>
      </p:sp>
      <p:sp>
        <p:nvSpPr>
          <p:cNvPr id="4" name="Rectangle 3">
            <a:extLst>
              <a:ext uri="{FF2B5EF4-FFF2-40B4-BE49-F238E27FC236}">
                <a16:creationId xmlns:a16="http://schemas.microsoft.com/office/drawing/2014/main" id="{9F81A374-084B-D215-13FD-64FA2354A982}"/>
              </a:ext>
            </a:extLst>
          </p:cNvPr>
          <p:cNvSpPr>
            <a:spLocks noChangeArrowheads="1"/>
          </p:cNvSpPr>
          <p:nvPr/>
        </p:nvSpPr>
        <p:spPr bwMode="auto">
          <a:xfrm>
            <a:off x="3360072" y="1806266"/>
            <a:ext cx="2122632" cy="699587"/>
          </a:xfrm>
          <a:prstGeom prst="roundRect">
            <a:avLst/>
          </a:prstGeom>
          <a:solidFill>
            <a:srgbClr val="004C7D"/>
          </a:solidFill>
          <a:ln w="9525">
            <a:noFill/>
            <a:miter lim="800000"/>
            <a:headEnd/>
            <a:tailEnd/>
          </a:ln>
          <a:effectLst>
            <a:innerShdw blurRad="63500" dist="50800" dir="2700000">
              <a:prstClr val="black">
                <a:alpha val="50000"/>
              </a:prstClr>
            </a:innerShdw>
          </a:effectLst>
        </p:spPr>
        <p:txBody>
          <a:bodyPr anchor="ctr"/>
          <a:lstStyle/>
          <a:p>
            <a:pPr algn="ctr"/>
            <a:r>
              <a:rPr lang="fr-CH" sz="2000" b="1" dirty="0">
                <a:solidFill>
                  <a:schemeClr val="bg1"/>
                </a:solidFill>
                <a:effectLst>
                  <a:outerShdw blurRad="38100" dist="38100" dir="2700000" algn="tl">
                    <a:srgbClr val="000000">
                      <a:alpha val="43137"/>
                    </a:srgbClr>
                  </a:outerShdw>
                </a:effectLst>
                <a:latin typeface="Gellix"/>
                <a:cs typeface="Arial" pitchFamily="34" charset="0"/>
              </a:rPr>
              <a:t>CA</a:t>
            </a:r>
          </a:p>
        </p:txBody>
      </p:sp>
      <p:sp>
        <p:nvSpPr>
          <p:cNvPr id="5" name="Rectangle 6">
            <a:extLst>
              <a:ext uri="{FF2B5EF4-FFF2-40B4-BE49-F238E27FC236}">
                <a16:creationId xmlns:a16="http://schemas.microsoft.com/office/drawing/2014/main" id="{BC588544-5A95-660B-C779-2C197D72E4CF}"/>
              </a:ext>
            </a:extLst>
          </p:cNvPr>
          <p:cNvSpPr>
            <a:spLocks noChangeArrowheads="1"/>
          </p:cNvSpPr>
          <p:nvPr/>
        </p:nvSpPr>
        <p:spPr bwMode="auto">
          <a:xfrm>
            <a:off x="443655" y="3265364"/>
            <a:ext cx="8290770" cy="2288936"/>
          </a:xfrm>
          <a:prstGeom prst="roundRect">
            <a:avLst/>
          </a:prstGeom>
          <a:solidFill>
            <a:srgbClr val="004C7D"/>
          </a:solidFill>
          <a:ln w="9525">
            <a:noFill/>
            <a:miter lim="800000"/>
            <a:headEnd/>
            <a:tailEnd/>
          </a:ln>
          <a:effectLst>
            <a:innerShdw blurRad="63500" dist="50800" dir="2700000">
              <a:prstClr val="black">
                <a:alpha val="50000"/>
              </a:prstClr>
            </a:innerShdw>
          </a:effectLst>
        </p:spPr>
        <p:txBody>
          <a:bodyPr anchor="ctr"/>
          <a:lstStyle/>
          <a:p>
            <a:pPr marL="361950" lvl="1" indent="-180975">
              <a:spcAft>
                <a:spcPts val="600"/>
              </a:spcAft>
              <a:buFontTx/>
              <a:buChar char="-"/>
            </a:pPr>
            <a:r>
              <a:rPr lang="fr-CH" sz="1900" dirty="0">
                <a:solidFill>
                  <a:schemeClr val="bg1"/>
                </a:solidFill>
              </a:rPr>
              <a:t>réévaluation d’actifs ayant un prix courant observable (art. 960b CO)</a:t>
            </a:r>
          </a:p>
          <a:p>
            <a:pPr marL="361950" lvl="1" indent="-180975">
              <a:spcAft>
                <a:spcPts val="600"/>
              </a:spcAft>
              <a:buFontTx/>
              <a:buChar char="-"/>
            </a:pPr>
            <a:r>
              <a:rPr lang="fr-CH" sz="1900" dirty="0">
                <a:solidFill>
                  <a:schemeClr val="bg1"/>
                </a:solidFill>
              </a:rPr>
              <a:t>réévaluation d’immeubles et participations (art. 725c CO)</a:t>
            </a:r>
          </a:p>
          <a:p>
            <a:pPr marL="361950" lvl="1" indent="-180975">
              <a:spcAft>
                <a:spcPts val="600"/>
              </a:spcAft>
              <a:buFontTx/>
              <a:buChar char="-"/>
            </a:pPr>
            <a:r>
              <a:rPr lang="fr-CH" sz="1900" dirty="0">
                <a:solidFill>
                  <a:schemeClr val="bg1"/>
                </a:solidFill>
              </a:rPr>
              <a:t>dissolution de provisions (art. 960e al. 4 CO)</a:t>
            </a:r>
          </a:p>
          <a:p>
            <a:pPr marL="361950" lvl="1" indent="-180975">
              <a:spcAft>
                <a:spcPts val="600"/>
              </a:spcAft>
              <a:buFontTx/>
              <a:buChar char="-"/>
            </a:pPr>
            <a:r>
              <a:rPr lang="fr-CH" sz="1900" dirty="0">
                <a:solidFill>
                  <a:schemeClr val="bg1"/>
                </a:solidFill>
              </a:rPr>
              <a:t>réduction déclarative autorisée (marge de fluctuation: art. 653u CO)</a:t>
            </a:r>
          </a:p>
        </p:txBody>
      </p:sp>
      <p:sp>
        <p:nvSpPr>
          <p:cNvPr id="6" name="Flèche vers le bas 5">
            <a:extLst>
              <a:ext uri="{FF2B5EF4-FFF2-40B4-BE49-F238E27FC236}">
                <a16:creationId xmlns:a16="http://schemas.microsoft.com/office/drawing/2014/main" id="{6C442E7F-DE07-8FB6-8F4A-29B4DD046A30}"/>
              </a:ext>
            </a:extLst>
          </p:cNvPr>
          <p:cNvSpPr/>
          <p:nvPr/>
        </p:nvSpPr>
        <p:spPr>
          <a:xfrm>
            <a:off x="4258176" y="2650152"/>
            <a:ext cx="313824" cy="426408"/>
          </a:xfrm>
          <a:prstGeom prst="downArrow">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334647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BC9A786-4AB2-C671-C4DD-BFEC450C6904}"/>
              </a:ext>
            </a:extLst>
          </p:cNvPr>
          <p:cNvSpPr>
            <a:spLocks noGrp="1"/>
          </p:cNvSpPr>
          <p:nvPr>
            <p:ph type="title"/>
          </p:nvPr>
        </p:nvSpPr>
        <p:spPr/>
        <p:txBody>
          <a:bodyPr>
            <a:normAutofit fontScale="90000"/>
          </a:bodyPr>
          <a:lstStyle/>
          <a:p>
            <a:r>
              <a:rPr lang="fr-FR" dirty="0"/>
              <a:t>autres MESURES D’ASSAINISSEMENT « AU BESOIN »</a:t>
            </a:r>
          </a:p>
        </p:txBody>
      </p:sp>
      <p:sp>
        <p:nvSpPr>
          <p:cNvPr id="7" name="Rectangle 4">
            <a:extLst>
              <a:ext uri="{FF2B5EF4-FFF2-40B4-BE49-F238E27FC236}">
                <a16:creationId xmlns:a16="http://schemas.microsoft.com/office/drawing/2014/main" id="{6DDEB973-444C-C08D-E544-A400FBAA2956}"/>
              </a:ext>
            </a:extLst>
          </p:cNvPr>
          <p:cNvSpPr>
            <a:spLocks noChangeArrowheads="1"/>
          </p:cNvSpPr>
          <p:nvPr/>
        </p:nvSpPr>
        <p:spPr bwMode="auto">
          <a:xfrm>
            <a:off x="3085624" y="1695779"/>
            <a:ext cx="2133702" cy="637897"/>
          </a:xfrm>
          <a:prstGeom prst="roundRect">
            <a:avLst/>
          </a:prstGeom>
          <a:solidFill>
            <a:schemeClr val="accent5">
              <a:lumMod val="75000"/>
              <a:lumOff val="25000"/>
            </a:schemeClr>
          </a:solidFill>
          <a:ln w="9525">
            <a:noFill/>
            <a:miter lim="800000"/>
            <a:headEnd/>
            <a:tailEnd/>
          </a:ln>
          <a:effectLst>
            <a:innerShdw blurRad="63500" dist="50800" dir="2700000">
              <a:prstClr val="black">
                <a:alpha val="50000"/>
              </a:prstClr>
            </a:innerShdw>
          </a:effectLst>
        </p:spPr>
        <p:txBody>
          <a:bodyPr anchor="ctr"/>
          <a:lstStyle/>
          <a:p>
            <a:pPr algn="ctr"/>
            <a:r>
              <a:rPr lang="fr-CH" sz="2000" b="1" dirty="0">
                <a:solidFill>
                  <a:schemeClr val="bg1"/>
                </a:solidFill>
                <a:effectLst>
                  <a:outerShdw blurRad="38100" dist="38100" dir="2700000" algn="tl">
                    <a:srgbClr val="000000">
                      <a:alpha val="43137"/>
                    </a:srgbClr>
                  </a:outerShdw>
                </a:effectLst>
                <a:latin typeface="Gellix"/>
                <a:cs typeface="Arial" pitchFamily="34" charset="0"/>
              </a:rPr>
              <a:t>AG/actionnaires</a:t>
            </a:r>
            <a:endParaRPr lang="fr-FR" sz="2000" b="1" dirty="0">
              <a:solidFill>
                <a:schemeClr val="bg1"/>
              </a:solidFill>
              <a:effectLst>
                <a:outerShdw blurRad="38100" dist="38100" dir="2700000" algn="tl">
                  <a:srgbClr val="000000">
                    <a:alpha val="43137"/>
                  </a:srgbClr>
                </a:outerShdw>
              </a:effectLst>
              <a:latin typeface="Gellix"/>
              <a:cs typeface="Arial" pitchFamily="34" charset="0"/>
            </a:endParaRPr>
          </a:p>
        </p:txBody>
      </p:sp>
      <p:sp>
        <p:nvSpPr>
          <p:cNvPr id="8" name="Rectangle 5">
            <a:extLst>
              <a:ext uri="{FF2B5EF4-FFF2-40B4-BE49-F238E27FC236}">
                <a16:creationId xmlns:a16="http://schemas.microsoft.com/office/drawing/2014/main" id="{83DCD2C6-3573-3E41-2A81-954C68DDDFE2}"/>
              </a:ext>
            </a:extLst>
          </p:cNvPr>
          <p:cNvSpPr>
            <a:spLocks noChangeArrowheads="1"/>
          </p:cNvSpPr>
          <p:nvPr/>
        </p:nvSpPr>
        <p:spPr bwMode="auto">
          <a:xfrm>
            <a:off x="6116437" y="1692032"/>
            <a:ext cx="2179364" cy="637897"/>
          </a:xfrm>
          <a:prstGeom prst="roundRect">
            <a:avLst/>
          </a:prstGeom>
          <a:solidFill>
            <a:srgbClr val="FFC000"/>
          </a:solidFill>
          <a:ln w="9525">
            <a:noFill/>
            <a:miter lim="800000"/>
            <a:headEnd/>
            <a:tailEnd/>
          </a:ln>
          <a:effectLst>
            <a:innerShdw blurRad="63500" dist="50800" dir="2700000">
              <a:prstClr val="black">
                <a:alpha val="50000"/>
              </a:prstClr>
            </a:innerShdw>
          </a:effectLst>
        </p:spPr>
        <p:txBody>
          <a:bodyPr anchor="ctr"/>
          <a:lstStyle/>
          <a:p>
            <a:pPr algn="ctr"/>
            <a:r>
              <a:rPr lang="fr-CH" sz="2000" b="1" dirty="0">
                <a:effectLst>
                  <a:outerShdw blurRad="38100" dist="38100" dir="2700000" algn="tl">
                    <a:srgbClr val="000000">
                      <a:alpha val="43137"/>
                    </a:srgbClr>
                  </a:outerShdw>
                </a:effectLst>
                <a:latin typeface="Gellix"/>
                <a:cs typeface="Arial" pitchFamily="34" charset="0"/>
              </a:rPr>
              <a:t>Créanciers</a:t>
            </a:r>
            <a:endParaRPr lang="fr-FR" sz="2000" b="1" dirty="0">
              <a:effectLst>
                <a:outerShdw blurRad="38100" dist="38100" dir="2700000" algn="tl">
                  <a:srgbClr val="000000">
                    <a:alpha val="43137"/>
                  </a:srgbClr>
                </a:outerShdw>
              </a:effectLst>
              <a:latin typeface="Gellix"/>
              <a:cs typeface="Arial" pitchFamily="34" charset="0"/>
            </a:endParaRPr>
          </a:p>
        </p:txBody>
      </p:sp>
      <p:sp>
        <p:nvSpPr>
          <p:cNvPr id="9" name="Rectangle 9">
            <a:extLst>
              <a:ext uri="{FF2B5EF4-FFF2-40B4-BE49-F238E27FC236}">
                <a16:creationId xmlns:a16="http://schemas.microsoft.com/office/drawing/2014/main" id="{285DFC9D-CB04-5C9B-2B28-1224ADCA4E1A}"/>
              </a:ext>
            </a:extLst>
          </p:cNvPr>
          <p:cNvSpPr>
            <a:spLocks noChangeArrowheads="1"/>
          </p:cNvSpPr>
          <p:nvPr/>
        </p:nvSpPr>
        <p:spPr bwMode="auto">
          <a:xfrm>
            <a:off x="5508104" y="2919471"/>
            <a:ext cx="3396030" cy="2473589"/>
          </a:xfrm>
          <a:prstGeom prst="roundRect">
            <a:avLst/>
          </a:prstGeom>
          <a:solidFill>
            <a:srgbClr val="FFC000"/>
          </a:solidFill>
          <a:ln w="9525">
            <a:noFill/>
            <a:miter lim="800000"/>
            <a:headEnd/>
            <a:tailEnd/>
          </a:ln>
          <a:effectLst>
            <a:innerShdw blurRad="63500" dist="50800" dir="2700000">
              <a:prstClr val="black">
                <a:alpha val="50000"/>
              </a:prstClr>
            </a:innerShdw>
          </a:effectLst>
        </p:spPr>
        <p:txBody>
          <a:bodyPr anchor="ctr"/>
          <a:lstStyle/>
          <a:p>
            <a:pPr marL="180975" indent="-180975">
              <a:buFont typeface="Wingdings" pitchFamily="2" charset="2"/>
              <a:buChar char="§"/>
            </a:pPr>
            <a:endParaRPr lang="fr-CH" sz="1800" dirty="0">
              <a:solidFill>
                <a:schemeClr val="bg1"/>
              </a:solidFill>
              <a:effectLst>
                <a:outerShdw blurRad="38100" dist="38100" dir="2700000" algn="tl">
                  <a:srgbClr val="000000">
                    <a:alpha val="43137"/>
                  </a:srgbClr>
                </a:outerShdw>
              </a:effectLst>
              <a:cs typeface="Arial" panose="020B0604020202020204" pitchFamily="34" charset="0"/>
            </a:endParaRPr>
          </a:p>
          <a:p>
            <a:r>
              <a:rPr lang="fr-CH" sz="1800" dirty="0">
                <a:cs typeface="Arial" panose="020B0604020202020204" pitchFamily="34" charset="0"/>
              </a:rPr>
              <a:t>Restructuration dettes</a:t>
            </a:r>
          </a:p>
          <a:p>
            <a:r>
              <a:rPr lang="fr-CH" sz="1800" dirty="0">
                <a:cs typeface="Arial" panose="020B0604020202020204" pitchFamily="34" charset="0"/>
              </a:rPr>
              <a:t>Moratoire</a:t>
            </a:r>
          </a:p>
          <a:p>
            <a:r>
              <a:rPr lang="fr-CH" sz="1800" dirty="0">
                <a:cs typeface="Arial" panose="020B0604020202020204" pitchFamily="34" charset="0"/>
              </a:rPr>
              <a:t>Abandon de créances</a:t>
            </a:r>
          </a:p>
          <a:p>
            <a:r>
              <a:rPr lang="fr-CH" sz="1800" dirty="0">
                <a:cs typeface="Arial" panose="020B0604020202020204" pitchFamily="34" charset="0"/>
              </a:rPr>
              <a:t>Conversion de créances en capital (</a:t>
            </a:r>
            <a:r>
              <a:rPr lang="fr-CH" sz="1800" i="1" dirty="0" err="1">
                <a:cs typeface="Arial" panose="020B0604020202020204" pitchFamily="34" charset="0"/>
              </a:rPr>
              <a:t>Debt-Equity</a:t>
            </a:r>
            <a:r>
              <a:rPr lang="fr-CH" sz="1800" i="1" dirty="0">
                <a:cs typeface="Arial" panose="020B0604020202020204" pitchFamily="34" charset="0"/>
              </a:rPr>
              <a:t> Swap</a:t>
            </a:r>
            <a:r>
              <a:rPr lang="fr-CH" sz="1800" dirty="0">
                <a:cs typeface="Arial" panose="020B0604020202020204" pitchFamily="34" charset="0"/>
              </a:rPr>
              <a:t>)</a:t>
            </a:r>
          </a:p>
          <a:p>
            <a:r>
              <a:rPr lang="fr-CH" sz="1800" dirty="0">
                <a:cs typeface="Arial" panose="020B0604020202020204" pitchFamily="34" charset="0"/>
              </a:rPr>
              <a:t>Financement additionnel </a:t>
            </a:r>
          </a:p>
          <a:p>
            <a:pPr marL="180975" indent="-180975">
              <a:buFont typeface="Wingdings" pitchFamily="2" charset="2"/>
              <a:buChar char="§"/>
            </a:pPr>
            <a:endParaRPr lang="fr-FR" dirty="0">
              <a:solidFill>
                <a:schemeClr val="bg1"/>
              </a:solidFill>
              <a:effectLst>
                <a:outerShdw blurRad="38100" dist="38100" dir="2700000" algn="tl">
                  <a:srgbClr val="000000">
                    <a:alpha val="43137"/>
                  </a:srgbClr>
                </a:outerShdw>
              </a:effectLst>
              <a:latin typeface="Gellix"/>
              <a:cs typeface="Arial" pitchFamily="34" charset="0"/>
            </a:endParaRPr>
          </a:p>
        </p:txBody>
      </p:sp>
      <p:sp>
        <p:nvSpPr>
          <p:cNvPr id="10" name="Rectangle 10">
            <a:extLst>
              <a:ext uri="{FF2B5EF4-FFF2-40B4-BE49-F238E27FC236}">
                <a16:creationId xmlns:a16="http://schemas.microsoft.com/office/drawing/2014/main" id="{761E02F5-0985-5841-1C16-BC5431732C1A}"/>
              </a:ext>
            </a:extLst>
          </p:cNvPr>
          <p:cNvSpPr>
            <a:spLocks noChangeArrowheads="1"/>
          </p:cNvSpPr>
          <p:nvPr/>
        </p:nvSpPr>
        <p:spPr bwMode="auto">
          <a:xfrm>
            <a:off x="2856331" y="2938262"/>
            <a:ext cx="2592288" cy="2473589"/>
          </a:xfrm>
          <a:prstGeom prst="roundRect">
            <a:avLst/>
          </a:prstGeom>
          <a:solidFill>
            <a:schemeClr val="accent5">
              <a:lumMod val="75000"/>
              <a:lumOff val="25000"/>
            </a:schemeClr>
          </a:solidFill>
          <a:ln w="9525">
            <a:noFill/>
            <a:miter lim="800000"/>
            <a:headEnd/>
            <a:tailEnd/>
          </a:ln>
          <a:effectLst>
            <a:innerShdw blurRad="63500" dist="50800" dir="2700000">
              <a:prstClr val="black">
                <a:alpha val="50000"/>
              </a:prstClr>
            </a:innerShdw>
          </a:effectLst>
        </p:spPr>
        <p:txBody>
          <a:bodyPr anchor="ctr"/>
          <a:lstStyle/>
          <a:p>
            <a:pPr marL="180975" lvl="1"/>
            <a:r>
              <a:rPr lang="fr-CH" sz="1800" dirty="0">
                <a:solidFill>
                  <a:schemeClr val="bg1"/>
                </a:solidFill>
              </a:rPr>
              <a:t>Augmentation de capital (au pair ou avec agio)</a:t>
            </a:r>
          </a:p>
          <a:p>
            <a:pPr marL="180975" lvl="1"/>
            <a:r>
              <a:rPr lang="fr-CH" sz="1800" dirty="0">
                <a:solidFill>
                  <a:schemeClr val="bg1"/>
                </a:solidFill>
              </a:rPr>
              <a:t>«Accordéon» (art. 653q CO)</a:t>
            </a:r>
          </a:p>
          <a:p>
            <a:pPr marL="180975" lvl="1"/>
            <a:r>
              <a:rPr lang="fr-CH" sz="1800" dirty="0">
                <a:solidFill>
                  <a:schemeClr val="bg1"/>
                </a:solidFill>
              </a:rPr>
              <a:t>Contributions à fonds perdus</a:t>
            </a:r>
          </a:p>
        </p:txBody>
      </p:sp>
      <p:sp>
        <p:nvSpPr>
          <p:cNvPr id="11" name="Flèche vers le bas 10">
            <a:extLst>
              <a:ext uri="{FF2B5EF4-FFF2-40B4-BE49-F238E27FC236}">
                <a16:creationId xmlns:a16="http://schemas.microsoft.com/office/drawing/2014/main" id="{921203BF-D05D-AE83-C050-4AC03AE83A86}"/>
              </a:ext>
            </a:extLst>
          </p:cNvPr>
          <p:cNvSpPr/>
          <p:nvPr/>
        </p:nvSpPr>
        <p:spPr>
          <a:xfrm>
            <a:off x="7049207" y="2384448"/>
            <a:ext cx="313824" cy="426408"/>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bas 11">
            <a:extLst>
              <a:ext uri="{FF2B5EF4-FFF2-40B4-BE49-F238E27FC236}">
                <a16:creationId xmlns:a16="http://schemas.microsoft.com/office/drawing/2014/main" id="{5FEDA65D-8B7F-BB8F-A0D7-F61EC2136336}"/>
              </a:ext>
            </a:extLst>
          </p:cNvPr>
          <p:cNvSpPr/>
          <p:nvPr/>
        </p:nvSpPr>
        <p:spPr>
          <a:xfrm>
            <a:off x="3968441" y="2384448"/>
            <a:ext cx="313824" cy="426408"/>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0">
            <a:extLst>
              <a:ext uri="{FF2B5EF4-FFF2-40B4-BE49-F238E27FC236}">
                <a16:creationId xmlns:a16="http://schemas.microsoft.com/office/drawing/2014/main" id="{565F6214-6DAB-B37E-DFAC-900B454FA654}"/>
              </a:ext>
            </a:extLst>
          </p:cNvPr>
          <p:cNvSpPr>
            <a:spLocks noChangeArrowheads="1"/>
          </p:cNvSpPr>
          <p:nvPr/>
        </p:nvSpPr>
        <p:spPr bwMode="auto">
          <a:xfrm>
            <a:off x="134410" y="2947594"/>
            <a:ext cx="2592288" cy="2473589"/>
          </a:xfrm>
          <a:prstGeom prst="roundRect">
            <a:avLst/>
          </a:prstGeom>
          <a:solidFill>
            <a:srgbClr val="004C7D"/>
          </a:solidFill>
          <a:ln w="9525">
            <a:noFill/>
            <a:miter lim="800000"/>
            <a:headEnd/>
            <a:tailEnd/>
          </a:ln>
          <a:effectLst>
            <a:innerShdw blurRad="63500" dist="50800" dir="2700000">
              <a:prstClr val="black">
                <a:alpha val="50000"/>
              </a:prstClr>
            </a:innerShdw>
          </a:effectLst>
        </p:spPr>
        <p:txBody>
          <a:bodyPr anchor="ctr"/>
          <a:lstStyle/>
          <a:p>
            <a:pPr marL="180975" lvl="1"/>
            <a:r>
              <a:rPr lang="fr-CH" sz="1600" dirty="0">
                <a:solidFill>
                  <a:schemeClr val="bg1"/>
                </a:solidFill>
              </a:rPr>
              <a:t>Dissolution de réserves latentes par aliénation d’actifs</a:t>
            </a:r>
          </a:p>
          <a:p>
            <a:pPr marL="180975" lvl="1"/>
            <a:r>
              <a:rPr lang="fr-CH" sz="1600" dirty="0">
                <a:solidFill>
                  <a:schemeClr val="bg1"/>
                </a:solidFill>
              </a:rPr>
              <a:t>Mesures opérationnelles</a:t>
            </a:r>
          </a:p>
          <a:p>
            <a:pPr marL="180975" lvl="1"/>
            <a:r>
              <a:rPr lang="fr-CH" sz="1400" dirty="0">
                <a:solidFill>
                  <a:schemeClr val="bg1"/>
                </a:solidFill>
              </a:rPr>
              <a:t>(licenciements, réorganisation secteurs production ou distribution, …)</a:t>
            </a:r>
          </a:p>
        </p:txBody>
      </p:sp>
      <p:sp>
        <p:nvSpPr>
          <p:cNvPr id="14" name="Flèche vers le bas 14">
            <a:extLst>
              <a:ext uri="{FF2B5EF4-FFF2-40B4-BE49-F238E27FC236}">
                <a16:creationId xmlns:a16="http://schemas.microsoft.com/office/drawing/2014/main" id="{FC25C437-DA85-67BB-3662-329A852F9C97}"/>
              </a:ext>
            </a:extLst>
          </p:cNvPr>
          <p:cNvSpPr/>
          <p:nvPr/>
        </p:nvSpPr>
        <p:spPr>
          <a:xfrm>
            <a:off x="1201500" y="2411994"/>
            <a:ext cx="313824" cy="426408"/>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5">
            <a:extLst>
              <a:ext uri="{FF2B5EF4-FFF2-40B4-BE49-F238E27FC236}">
                <a16:creationId xmlns:a16="http://schemas.microsoft.com/office/drawing/2014/main" id="{6E2CF951-2C97-218D-3EFE-B7D08E000E8E}"/>
              </a:ext>
            </a:extLst>
          </p:cNvPr>
          <p:cNvSpPr>
            <a:spLocks noChangeArrowheads="1"/>
          </p:cNvSpPr>
          <p:nvPr/>
        </p:nvSpPr>
        <p:spPr bwMode="auto">
          <a:xfrm>
            <a:off x="268730" y="1703594"/>
            <a:ext cx="2179364" cy="637897"/>
          </a:xfrm>
          <a:prstGeom prst="roundRect">
            <a:avLst/>
          </a:prstGeom>
          <a:solidFill>
            <a:srgbClr val="004C7D"/>
          </a:solidFill>
          <a:ln w="9525">
            <a:noFill/>
            <a:miter lim="800000"/>
            <a:headEnd/>
            <a:tailEnd/>
          </a:ln>
          <a:effectLst>
            <a:innerShdw blurRad="63500" dist="50800" dir="2700000">
              <a:prstClr val="black">
                <a:alpha val="50000"/>
              </a:prstClr>
            </a:innerShdw>
          </a:effectLst>
        </p:spPr>
        <p:txBody>
          <a:bodyPr anchor="ctr"/>
          <a:lstStyle/>
          <a:p>
            <a:pPr algn="ctr"/>
            <a:r>
              <a:rPr lang="fr-CH" sz="2000" b="1" dirty="0">
                <a:solidFill>
                  <a:schemeClr val="bg1"/>
                </a:solidFill>
                <a:effectLst>
                  <a:outerShdw blurRad="38100" dist="38100" dir="2700000" algn="tl">
                    <a:srgbClr val="000000">
                      <a:alpha val="43137"/>
                    </a:srgbClr>
                  </a:outerShdw>
                </a:effectLst>
                <a:latin typeface="Gellix"/>
                <a:cs typeface="Arial" pitchFamily="34" charset="0"/>
              </a:rPr>
              <a:t>CA</a:t>
            </a:r>
            <a:endParaRPr lang="fr-FR" sz="2000" b="1" dirty="0">
              <a:solidFill>
                <a:schemeClr val="bg1"/>
              </a:solidFill>
              <a:effectLst>
                <a:outerShdw blurRad="38100" dist="38100" dir="2700000" algn="tl">
                  <a:srgbClr val="000000">
                    <a:alpha val="43137"/>
                  </a:srgbClr>
                </a:outerShdw>
              </a:effectLst>
              <a:latin typeface="Gellix"/>
              <a:cs typeface="Arial" pitchFamily="34" charset="0"/>
            </a:endParaRPr>
          </a:p>
        </p:txBody>
      </p:sp>
    </p:spTree>
    <p:extLst>
      <p:ext uri="{BB962C8B-B14F-4D97-AF65-F5344CB8AC3E}">
        <p14:creationId xmlns:p14="http://schemas.microsoft.com/office/powerpoint/2010/main" val="8458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p:stCondLst>
                              <p:cond delay="65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p:stCondLst>
                              <p:cond delay="9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par>
                          <p:cTn id="32" fill="hold">
                            <p:stCondLst>
                              <p:cond delay="1100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par>
                          <p:cTn id="36" fill="hold">
                            <p:stCondLst>
                              <p:cond delay="115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B3F75E-D595-A603-335D-39478AD2F8F8}"/>
              </a:ext>
            </a:extLst>
          </p:cNvPr>
          <p:cNvSpPr>
            <a:spLocks noGrp="1"/>
          </p:cNvSpPr>
          <p:nvPr>
            <p:ph type="title"/>
          </p:nvPr>
        </p:nvSpPr>
        <p:spPr>
          <a:xfrm>
            <a:off x="457200" y="273050"/>
            <a:ext cx="3008313" cy="1162050"/>
          </a:xfrm>
        </p:spPr>
        <p:txBody>
          <a:bodyPr/>
          <a:lstStyle/>
          <a:p>
            <a:r>
              <a:rPr lang="en-US" dirty="0"/>
              <a:t>PLAN </a:t>
            </a:r>
          </a:p>
        </p:txBody>
      </p:sp>
      <p:graphicFrame>
        <p:nvGraphicFramePr>
          <p:cNvPr id="5" name="Espace réservé du contenu 1">
            <a:extLst>
              <a:ext uri="{FF2B5EF4-FFF2-40B4-BE49-F238E27FC236}">
                <a16:creationId xmlns:a16="http://schemas.microsoft.com/office/drawing/2014/main" id="{11C5EB28-0A6C-D8A4-24E5-2AD8DF67A7C5}"/>
              </a:ext>
            </a:extLst>
          </p:cNvPr>
          <p:cNvGraphicFramePr>
            <a:graphicFrameLocks noGrp="1"/>
          </p:cNvGraphicFramePr>
          <p:nvPr>
            <p:ph idx="1"/>
            <p:extLst>
              <p:ext uri="{D42A27DB-BD31-4B8C-83A1-F6EECF244321}">
                <p14:modId xmlns:p14="http://schemas.microsoft.com/office/powerpoint/2010/main" val="157000025"/>
              </p:ext>
            </p:extLst>
          </p:nvPr>
        </p:nvGraphicFramePr>
        <p:xfrm>
          <a:off x="1971273" y="416888"/>
          <a:ext cx="6576826" cy="5559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8111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C77D87-6230-5577-98A5-FC99A9EE6D8C}"/>
              </a:ext>
            </a:extLst>
          </p:cNvPr>
          <p:cNvSpPr>
            <a:spLocks noGrp="1"/>
          </p:cNvSpPr>
          <p:nvPr>
            <p:ph idx="1"/>
          </p:nvPr>
        </p:nvSpPr>
        <p:spPr>
          <a:xfrm>
            <a:off x="457200" y="1815153"/>
            <a:ext cx="8229600" cy="3603986"/>
          </a:xfrm>
        </p:spPr>
        <p:txBody>
          <a:bodyPr>
            <a:normAutofit/>
          </a:bodyPr>
          <a:lstStyle/>
          <a:p>
            <a:pPr>
              <a:spcBef>
                <a:spcPts val="600"/>
              </a:spcBef>
            </a:pPr>
            <a:r>
              <a:rPr lang="fr-FR" sz="2100" b="1" dirty="0"/>
              <a:t>Art. 725</a:t>
            </a:r>
            <a:r>
              <a:rPr lang="fr-FR" sz="2100" b="1" i="1" dirty="0"/>
              <a:t>b</a:t>
            </a:r>
            <a:r>
              <a:rPr lang="fr-FR" sz="2100" b="1" dirty="0"/>
              <a:t> al. 1 CO: </a:t>
            </a:r>
            <a:r>
              <a:rPr lang="fr-FR" sz="2100" dirty="0"/>
              <a:t>« </a:t>
            </a:r>
            <a:r>
              <a:rPr lang="fr-FR" sz="2100" i="1" dirty="0"/>
              <a:t>S’il existe des raisons sérieuses d’admettre que les </a:t>
            </a:r>
            <a:r>
              <a:rPr lang="fr-FR" sz="2100" i="1" dirty="0">
                <a:solidFill>
                  <a:srgbClr val="FF0000"/>
                </a:solidFill>
              </a:rPr>
              <a:t>dettes de la société ne sont plus couvertes par les actifs, </a:t>
            </a:r>
            <a:r>
              <a:rPr lang="fr-FR" sz="2100" i="1" dirty="0"/>
              <a:t>le conseil d’administration établit </a:t>
            </a:r>
            <a:r>
              <a:rPr lang="fr-FR" sz="2100" i="1" dirty="0">
                <a:solidFill>
                  <a:srgbClr val="FF0000"/>
                </a:solidFill>
              </a:rPr>
              <a:t>immédiatement</a:t>
            </a:r>
            <a:r>
              <a:rPr lang="fr-FR" sz="2100" i="1" dirty="0"/>
              <a:t> des </a:t>
            </a:r>
            <a:r>
              <a:rPr lang="fr-FR" sz="2100" i="1" dirty="0">
                <a:solidFill>
                  <a:srgbClr val="FF0000"/>
                </a:solidFill>
              </a:rPr>
              <a:t>comptes intermédiaires à la valeur d’exploitation et à la valeur de liquidation </a:t>
            </a:r>
            <a:r>
              <a:rPr lang="fr-FR" sz="2100" i="1" dirty="0"/>
              <a:t>(…) »</a:t>
            </a:r>
          </a:p>
          <a:p>
            <a:pPr>
              <a:spcBef>
                <a:spcPts val="600"/>
              </a:spcBef>
            </a:pPr>
            <a:r>
              <a:rPr lang="fr-FR" sz="2100" dirty="0"/>
              <a:t>Modifications uniquement terminologiques</a:t>
            </a:r>
          </a:p>
          <a:p>
            <a:pPr marL="0" indent="0">
              <a:spcBef>
                <a:spcPts val="600"/>
              </a:spcBef>
              <a:buNone/>
            </a:pPr>
            <a:endParaRPr lang="fr-FR" sz="2100" dirty="0"/>
          </a:p>
          <a:p>
            <a:pPr marL="0" indent="0">
              <a:spcBef>
                <a:spcPts val="600"/>
              </a:spcBef>
              <a:buNone/>
            </a:pPr>
            <a:endParaRPr lang="fr-FR" sz="2100" dirty="0"/>
          </a:p>
          <a:p>
            <a:pPr marL="0" indent="0">
              <a:buNone/>
            </a:pPr>
            <a:endParaRPr lang="fr-FR" dirty="0"/>
          </a:p>
          <a:p>
            <a:pPr lvl="1"/>
            <a:endParaRPr lang="fr-FR" dirty="0"/>
          </a:p>
        </p:txBody>
      </p:sp>
      <p:sp>
        <p:nvSpPr>
          <p:cNvPr id="3" name="Titre 2">
            <a:extLst>
              <a:ext uri="{FF2B5EF4-FFF2-40B4-BE49-F238E27FC236}">
                <a16:creationId xmlns:a16="http://schemas.microsoft.com/office/drawing/2014/main" id="{27A2161C-4470-FCD1-5D3B-4B3863123E52}"/>
              </a:ext>
            </a:extLst>
          </p:cNvPr>
          <p:cNvSpPr>
            <a:spLocks noGrp="1"/>
          </p:cNvSpPr>
          <p:nvPr>
            <p:ph type="title"/>
          </p:nvPr>
        </p:nvSpPr>
        <p:spPr/>
        <p:txBody>
          <a:bodyPr/>
          <a:lstStyle/>
          <a:p>
            <a:r>
              <a:rPr lang="fr-FR" dirty="0"/>
              <a:t>Notion de Surendettement</a:t>
            </a:r>
          </a:p>
        </p:txBody>
      </p:sp>
    </p:spTree>
    <p:extLst>
      <p:ext uri="{BB962C8B-B14F-4D97-AF65-F5344CB8AC3E}">
        <p14:creationId xmlns:p14="http://schemas.microsoft.com/office/powerpoint/2010/main" val="2808647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C77D87-6230-5577-98A5-FC99A9EE6D8C}"/>
              </a:ext>
            </a:extLst>
          </p:cNvPr>
          <p:cNvSpPr>
            <a:spLocks noGrp="1"/>
          </p:cNvSpPr>
          <p:nvPr>
            <p:ph idx="1"/>
          </p:nvPr>
        </p:nvSpPr>
        <p:spPr>
          <a:xfrm>
            <a:off x="129812" y="1405274"/>
            <a:ext cx="8229600" cy="3603986"/>
          </a:xfrm>
        </p:spPr>
        <p:txBody>
          <a:bodyPr>
            <a:normAutofit/>
          </a:bodyPr>
          <a:lstStyle/>
          <a:p>
            <a:pPr marL="0" indent="0">
              <a:spcBef>
                <a:spcPts val="600"/>
              </a:spcBef>
              <a:buNone/>
            </a:pPr>
            <a:endParaRPr lang="fr-FR" sz="2100" dirty="0"/>
          </a:p>
          <a:p>
            <a:pPr marL="0" indent="0">
              <a:buNone/>
            </a:pPr>
            <a:endParaRPr lang="fr-FR" dirty="0"/>
          </a:p>
          <a:p>
            <a:pPr lvl="1"/>
            <a:endParaRPr lang="fr-FR" dirty="0"/>
          </a:p>
        </p:txBody>
      </p:sp>
      <p:sp>
        <p:nvSpPr>
          <p:cNvPr id="3" name="Titre 2">
            <a:extLst>
              <a:ext uri="{FF2B5EF4-FFF2-40B4-BE49-F238E27FC236}">
                <a16:creationId xmlns:a16="http://schemas.microsoft.com/office/drawing/2014/main" id="{27A2161C-4470-FCD1-5D3B-4B3863123E52}"/>
              </a:ext>
            </a:extLst>
          </p:cNvPr>
          <p:cNvSpPr>
            <a:spLocks noGrp="1"/>
          </p:cNvSpPr>
          <p:nvPr>
            <p:ph type="title"/>
          </p:nvPr>
        </p:nvSpPr>
        <p:spPr/>
        <p:txBody>
          <a:bodyPr/>
          <a:lstStyle/>
          <a:p>
            <a:r>
              <a:rPr lang="fr-FR" dirty="0"/>
              <a:t>Calcul du Surendettement</a:t>
            </a:r>
          </a:p>
        </p:txBody>
      </p:sp>
      <p:sp>
        <p:nvSpPr>
          <p:cNvPr id="4" name="Rectangle 17">
            <a:extLst>
              <a:ext uri="{FF2B5EF4-FFF2-40B4-BE49-F238E27FC236}">
                <a16:creationId xmlns:a16="http://schemas.microsoft.com/office/drawing/2014/main" id="{0942359B-1A03-9042-719C-C2CB4D1E4A91}"/>
              </a:ext>
            </a:extLst>
          </p:cNvPr>
          <p:cNvSpPr>
            <a:spLocks noChangeArrowheads="1"/>
          </p:cNvSpPr>
          <p:nvPr/>
        </p:nvSpPr>
        <p:spPr bwMode="auto">
          <a:xfrm>
            <a:off x="1896249" y="2074496"/>
            <a:ext cx="2093912" cy="1001713"/>
          </a:xfrm>
          <a:prstGeom prst="rect">
            <a:avLst/>
          </a:prstGeom>
          <a:solidFill>
            <a:schemeClr val="bg1"/>
          </a:solidFill>
          <a:ln w="9525">
            <a:solidFill>
              <a:schemeClr val="tx1"/>
            </a:solidFill>
            <a:miter lim="800000"/>
            <a:headEnd/>
            <a:tailEnd/>
          </a:ln>
        </p:spPr>
        <p:txBody>
          <a:bodyPr wrap="none" anchor="ctr"/>
          <a:lstStyle/>
          <a:p>
            <a:pPr algn="ctr"/>
            <a:r>
              <a:rPr lang="fr-CH" b="1">
                <a:latin typeface="Arial" pitchFamily="34" charset="0"/>
                <a:cs typeface="Arial" pitchFamily="34" charset="0"/>
              </a:rPr>
              <a:t>Actifs</a:t>
            </a:r>
          </a:p>
          <a:p>
            <a:pPr algn="ctr"/>
            <a:r>
              <a:rPr lang="fr-CH" b="1">
                <a:latin typeface="Arial" pitchFamily="34" charset="0"/>
                <a:cs typeface="Arial" pitchFamily="34" charset="0"/>
              </a:rPr>
              <a:t>3’500</a:t>
            </a:r>
            <a:endParaRPr lang="fr-FR" b="1">
              <a:latin typeface="Arial" pitchFamily="34" charset="0"/>
              <a:cs typeface="Arial" pitchFamily="34" charset="0"/>
            </a:endParaRPr>
          </a:p>
        </p:txBody>
      </p:sp>
      <p:sp>
        <p:nvSpPr>
          <p:cNvPr id="5" name="Rectangle 18">
            <a:extLst>
              <a:ext uri="{FF2B5EF4-FFF2-40B4-BE49-F238E27FC236}">
                <a16:creationId xmlns:a16="http://schemas.microsoft.com/office/drawing/2014/main" id="{16057A1E-5C1F-CAAC-0D21-D2DD8CEAEA49}"/>
              </a:ext>
            </a:extLst>
          </p:cNvPr>
          <p:cNvSpPr>
            <a:spLocks noChangeArrowheads="1"/>
          </p:cNvSpPr>
          <p:nvPr/>
        </p:nvSpPr>
        <p:spPr bwMode="auto">
          <a:xfrm>
            <a:off x="1896249" y="3076209"/>
            <a:ext cx="2093912" cy="2616200"/>
          </a:xfrm>
          <a:prstGeom prst="rect">
            <a:avLst/>
          </a:prstGeom>
          <a:solidFill>
            <a:srgbClr val="000000"/>
          </a:solidFill>
          <a:ln w="9525">
            <a:solidFill>
              <a:schemeClr val="tx1"/>
            </a:solidFill>
            <a:miter lim="800000"/>
            <a:headEnd/>
            <a:tailEnd/>
          </a:ln>
        </p:spPr>
        <p:txBody>
          <a:bodyPr wrap="none" anchor="ctr"/>
          <a:lstStyle/>
          <a:p>
            <a:pPr algn="ctr"/>
            <a:r>
              <a:rPr lang="fr-CH" b="1">
                <a:solidFill>
                  <a:schemeClr val="bg1"/>
                </a:solidFill>
                <a:latin typeface="Arial" pitchFamily="34" charset="0"/>
                <a:cs typeface="Arial" pitchFamily="34" charset="0"/>
              </a:rPr>
              <a:t>PERTE</a:t>
            </a:r>
            <a:endParaRPr lang="fr-FR" b="1">
              <a:solidFill>
                <a:schemeClr val="bg1"/>
              </a:solidFill>
              <a:latin typeface="Arial" pitchFamily="34" charset="0"/>
              <a:cs typeface="Arial" pitchFamily="34" charset="0"/>
            </a:endParaRPr>
          </a:p>
        </p:txBody>
      </p:sp>
      <p:sp>
        <p:nvSpPr>
          <p:cNvPr id="6" name="Rectangle 19">
            <a:extLst>
              <a:ext uri="{FF2B5EF4-FFF2-40B4-BE49-F238E27FC236}">
                <a16:creationId xmlns:a16="http://schemas.microsoft.com/office/drawing/2014/main" id="{74BD9479-1D76-85AA-B872-B46320A218D5}"/>
              </a:ext>
            </a:extLst>
          </p:cNvPr>
          <p:cNvSpPr>
            <a:spLocks noChangeArrowheads="1"/>
          </p:cNvSpPr>
          <p:nvPr/>
        </p:nvSpPr>
        <p:spPr bwMode="auto">
          <a:xfrm>
            <a:off x="3990161" y="2074496"/>
            <a:ext cx="2093913" cy="1809750"/>
          </a:xfrm>
          <a:prstGeom prst="rect">
            <a:avLst/>
          </a:prstGeom>
          <a:solidFill>
            <a:srgbClr val="99CCFF"/>
          </a:solidFill>
          <a:ln w="9525">
            <a:solidFill>
              <a:schemeClr val="tx1"/>
            </a:solidFill>
            <a:miter lim="800000"/>
            <a:headEnd/>
            <a:tailEnd/>
          </a:ln>
        </p:spPr>
        <p:txBody>
          <a:bodyPr wrap="none" anchor="ctr"/>
          <a:lstStyle/>
          <a:p>
            <a:pPr algn="ctr"/>
            <a:r>
              <a:rPr lang="fr-CH" b="1">
                <a:latin typeface="Arial" pitchFamily="34" charset="0"/>
                <a:cs typeface="Arial" pitchFamily="34" charset="0"/>
              </a:rPr>
              <a:t>Fonds</a:t>
            </a:r>
          </a:p>
          <a:p>
            <a:pPr algn="ctr"/>
            <a:r>
              <a:rPr lang="fr-CH" b="1">
                <a:latin typeface="Arial" pitchFamily="34" charset="0"/>
                <a:cs typeface="Arial" pitchFamily="34" charset="0"/>
              </a:rPr>
              <a:t>étrangers</a:t>
            </a:r>
          </a:p>
          <a:p>
            <a:pPr algn="ctr"/>
            <a:endParaRPr lang="fr-CH" b="1">
              <a:latin typeface="Arial" pitchFamily="34" charset="0"/>
              <a:cs typeface="Arial" pitchFamily="34" charset="0"/>
            </a:endParaRPr>
          </a:p>
          <a:p>
            <a:pPr algn="ctr"/>
            <a:r>
              <a:rPr lang="fr-CH" b="1">
                <a:latin typeface="Arial" pitchFamily="34" charset="0"/>
                <a:cs typeface="Arial" pitchFamily="34" charset="0"/>
              </a:rPr>
              <a:t>5’000</a:t>
            </a:r>
            <a:endParaRPr lang="fr-FR" b="1">
              <a:latin typeface="Arial" pitchFamily="34" charset="0"/>
              <a:cs typeface="Arial" pitchFamily="34" charset="0"/>
            </a:endParaRPr>
          </a:p>
        </p:txBody>
      </p:sp>
      <p:sp>
        <p:nvSpPr>
          <p:cNvPr id="7" name="Rectangle 20">
            <a:extLst>
              <a:ext uri="{FF2B5EF4-FFF2-40B4-BE49-F238E27FC236}">
                <a16:creationId xmlns:a16="http://schemas.microsoft.com/office/drawing/2014/main" id="{A6901857-826F-F237-648F-B7600A0F678D}"/>
              </a:ext>
            </a:extLst>
          </p:cNvPr>
          <p:cNvSpPr>
            <a:spLocks noChangeArrowheads="1"/>
          </p:cNvSpPr>
          <p:nvPr/>
        </p:nvSpPr>
        <p:spPr bwMode="auto">
          <a:xfrm>
            <a:off x="3990161" y="3884246"/>
            <a:ext cx="2093913" cy="903288"/>
          </a:xfrm>
          <a:prstGeom prst="rect">
            <a:avLst/>
          </a:prstGeom>
          <a:solidFill>
            <a:srgbClr val="3366FF"/>
          </a:solidFill>
          <a:ln w="9525">
            <a:solidFill>
              <a:schemeClr val="tx1"/>
            </a:solidFill>
            <a:miter lim="800000"/>
            <a:headEnd/>
            <a:tailEnd/>
          </a:ln>
        </p:spPr>
        <p:txBody>
          <a:bodyPr wrap="none" anchor="ctr"/>
          <a:lstStyle/>
          <a:p>
            <a:pPr algn="ctr"/>
            <a:r>
              <a:rPr lang="fr-CH" b="1">
                <a:solidFill>
                  <a:schemeClr val="bg1"/>
                </a:solidFill>
                <a:latin typeface="Arial" pitchFamily="34" charset="0"/>
                <a:cs typeface="Arial" pitchFamily="34" charset="0"/>
              </a:rPr>
              <a:t>Réserves</a:t>
            </a:r>
          </a:p>
          <a:p>
            <a:pPr algn="ctr"/>
            <a:r>
              <a:rPr lang="fr-CH" b="1">
                <a:solidFill>
                  <a:schemeClr val="bg1"/>
                </a:solidFill>
                <a:latin typeface="Arial" pitchFamily="34" charset="0"/>
                <a:cs typeface="Arial" pitchFamily="34" charset="0"/>
              </a:rPr>
              <a:t>légales</a:t>
            </a:r>
            <a:endParaRPr lang="fr-FR" b="1">
              <a:solidFill>
                <a:schemeClr val="bg1"/>
              </a:solidFill>
              <a:latin typeface="Arial" pitchFamily="34" charset="0"/>
              <a:cs typeface="Arial" pitchFamily="34" charset="0"/>
            </a:endParaRPr>
          </a:p>
        </p:txBody>
      </p:sp>
      <p:sp>
        <p:nvSpPr>
          <p:cNvPr id="8" name="Rectangle 21">
            <a:extLst>
              <a:ext uri="{FF2B5EF4-FFF2-40B4-BE49-F238E27FC236}">
                <a16:creationId xmlns:a16="http://schemas.microsoft.com/office/drawing/2014/main" id="{1707F07C-2AE6-B487-9048-9E4466866AA9}"/>
              </a:ext>
            </a:extLst>
          </p:cNvPr>
          <p:cNvSpPr>
            <a:spLocks noChangeArrowheads="1"/>
          </p:cNvSpPr>
          <p:nvPr/>
        </p:nvSpPr>
        <p:spPr bwMode="auto">
          <a:xfrm>
            <a:off x="3990161" y="4787534"/>
            <a:ext cx="2093913" cy="904875"/>
          </a:xfrm>
          <a:prstGeom prst="rect">
            <a:avLst/>
          </a:prstGeom>
          <a:solidFill>
            <a:srgbClr val="FFFF00"/>
          </a:solidFill>
          <a:ln w="9525">
            <a:solidFill>
              <a:schemeClr val="tx1"/>
            </a:solidFill>
            <a:miter lim="800000"/>
            <a:headEnd/>
            <a:tailEnd/>
          </a:ln>
        </p:spPr>
        <p:txBody>
          <a:bodyPr wrap="none" anchor="ctr"/>
          <a:lstStyle/>
          <a:p>
            <a:pPr algn="ctr"/>
            <a:r>
              <a:rPr lang="fr-CH" b="1">
                <a:latin typeface="Arial" pitchFamily="34" charset="0"/>
                <a:cs typeface="Arial" pitchFamily="34" charset="0"/>
              </a:rPr>
              <a:t>Capital-</a:t>
            </a:r>
          </a:p>
          <a:p>
            <a:pPr algn="ctr"/>
            <a:r>
              <a:rPr lang="fr-CH" b="1">
                <a:latin typeface="Arial" pitchFamily="34" charset="0"/>
                <a:cs typeface="Arial" pitchFamily="34" charset="0"/>
              </a:rPr>
              <a:t>actions</a:t>
            </a:r>
            <a:endParaRPr lang="fr-FR" b="1">
              <a:latin typeface="Arial" pitchFamily="34" charset="0"/>
              <a:cs typeface="Arial" pitchFamily="34" charset="0"/>
            </a:endParaRPr>
          </a:p>
        </p:txBody>
      </p:sp>
      <p:sp>
        <p:nvSpPr>
          <p:cNvPr id="9" name="Text Box 24">
            <a:extLst>
              <a:ext uri="{FF2B5EF4-FFF2-40B4-BE49-F238E27FC236}">
                <a16:creationId xmlns:a16="http://schemas.microsoft.com/office/drawing/2014/main" id="{74DD7EA7-3402-7532-0B74-DB1262827F59}"/>
              </a:ext>
            </a:extLst>
          </p:cNvPr>
          <p:cNvSpPr txBox="1">
            <a:spLocks noChangeArrowheads="1"/>
          </p:cNvSpPr>
          <p:nvPr/>
        </p:nvSpPr>
        <p:spPr bwMode="auto">
          <a:xfrm>
            <a:off x="6369824" y="3182239"/>
            <a:ext cx="19415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fr-CH" sz="1800" b="1" dirty="0">
                <a:latin typeface="Arial" pitchFamily="34" charset="0"/>
                <a:cs typeface="Arial" pitchFamily="34" charset="0"/>
              </a:rPr>
              <a:t>Surendettement</a:t>
            </a:r>
          </a:p>
          <a:p>
            <a:pPr eaLnBrk="1" hangingPunct="1"/>
            <a:r>
              <a:rPr lang="fr-CH" sz="1800" b="1" dirty="0">
                <a:latin typeface="Arial" pitchFamily="34" charset="0"/>
                <a:cs typeface="Arial" pitchFamily="34" charset="0"/>
              </a:rPr>
              <a:t>= 1’500</a:t>
            </a:r>
            <a:endParaRPr lang="fr-FR" sz="1800" b="1" dirty="0">
              <a:latin typeface="Arial" pitchFamily="34" charset="0"/>
              <a:cs typeface="Arial" pitchFamily="34" charset="0"/>
            </a:endParaRPr>
          </a:p>
        </p:txBody>
      </p:sp>
      <p:sp>
        <p:nvSpPr>
          <p:cNvPr id="10" name="AutoShape 25">
            <a:extLst>
              <a:ext uri="{FF2B5EF4-FFF2-40B4-BE49-F238E27FC236}">
                <a16:creationId xmlns:a16="http://schemas.microsoft.com/office/drawing/2014/main" id="{22E23449-519A-BAA2-BF4C-83245322DEE1}"/>
              </a:ext>
            </a:extLst>
          </p:cNvPr>
          <p:cNvSpPr>
            <a:spLocks/>
          </p:cNvSpPr>
          <p:nvPr/>
        </p:nvSpPr>
        <p:spPr bwMode="auto">
          <a:xfrm>
            <a:off x="6177736" y="3122246"/>
            <a:ext cx="192088" cy="762000"/>
          </a:xfrm>
          <a:prstGeom prst="rightBrace">
            <a:avLst>
              <a:gd name="adj1" fmla="val 33039"/>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sz="1600">
              <a:latin typeface="Arial" pitchFamily="34" charset="0"/>
              <a:cs typeface="Arial" pitchFamily="34" charset="0"/>
            </a:endParaRPr>
          </a:p>
        </p:txBody>
      </p:sp>
      <p:sp>
        <p:nvSpPr>
          <p:cNvPr id="11" name="AutoShape 26">
            <a:extLst>
              <a:ext uri="{FF2B5EF4-FFF2-40B4-BE49-F238E27FC236}">
                <a16:creationId xmlns:a16="http://schemas.microsoft.com/office/drawing/2014/main" id="{A0BB2FFE-FB44-390E-FACA-40562336C41A}"/>
              </a:ext>
            </a:extLst>
          </p:cNvPr>
          <p:cNvSpPr>
            <a:spLocks/>
          </p:cNvSpPr>
          <p:nvPr/>
        </p:nvSpPr>
        <p:spPr bwMode="auto">
          <a:xfrm flipH="1">
            <a:off x="1516836" y="3122246"/>
            <a:ext cx="190500" cy="2570163"/>
          </a:xfrm>
          <a:prstGeom prst="rightBrace">
            <a:avLst>
              <a:gd name="adj1" fmla="val 112368"/>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sz="1600">
              <a:latin typeface="Arial" pitchFamily="34" charset="0"/>
              <a:cs typeface="Arial" pitchFamily="34" charset="0"/>
            </a:endParaRPr>
          </a:p>
        </p:txBody>
      </p:sp>
      <p:sp>
        <p:nvSpPr>
          <p:cNvPr id="12" name="Line 27">
            <a:extLst>
              <a:ext uri="{FF2B5EF4-FFF2-40B4-BE49-F238E27FC236}">
                <a16:creationId xmlns:a16="http://schemas.microsoft.com/office/drawing/2014/main" id="{539DF13E-BE67-E202-C4C4-48C44BD5E6E5}"/>
              </a:ext>
            </a:extLst>
          </p:cNvPr>
          <p:cNvSpPr>
            <a:spLocks noChangeShapeType="1"/>
          </p:cNvSpPr>
          <p:nvPr/>
        </p:nvSpPr>
        <p:spPr bwMode="auto">
          <a:xfrm>
            <a:off x="3990161" y="3084146"/>
            <a:ext cx="2093913" cy="158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CH" sz="1600">
              <a:latin typeface="Arial" pitchFamily="34" charset="0"/>
              <a:cs typeface="Arial" pitchFamily="34" charset="0"/>
            </a:endParaRPr>
          </a:p>
        </p:txBody>
      </p:sp>
      <p:sp>
        <p:nvSpPr>
          <p:cNvPr id="13" name="Rectangle 28">
            <a:extLst>
              <a:ext uri="{FF2B5EF4-FFF2-40B4-BE49-F238E27FC236}">
                <a16:creationId xmlns:a16="http://schemas.microsoft.com/office/drawing/2014/main" id="{B74478A3-EB5B-09F8-2FB9-14AFEA8482D6}"/>
              </a:ext>
            </a:extLst>
          </p:cNvPr>
          <p:cNvSpPr>
            <a:spLocks noChangeArrowheads="1"/>
          </p:cNvSpPr>
          <p:nvPr/>
        </p:nvSpPr>
        <p:spPr bwMode="auto">
          <a:xfrm>
            <a:off x="1896249" y="3076209"/>
            <a:ext cx="2093912" cy="808037"/>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sz="1600">
              <a:latin typeface="Arial" pitchFamily="34" charset="0"/>
              <a:cs typeface="Arial" pitchFamily="34" charset="0"/>
            </a:endParaRPr>
          </a:p>
        </p:txBody>
      </p:sp>
      <p:sp>
        <p:nvSpPr>
          <p:cNvPr id="14" name="Text Box 29">
            <a:extLst>
              <a:ext uri="{FF2B5EF4-FFF2-40B4-BE49-F238E27FC236}">
                <a16:creationId xmlns:a16="http://schemas.microsoft.com/office/drawing/2014/main" id="{9C5D2DC4-5964-7EBB-6CED-39BA1362EDF7}"/>
              </a:ext>
            </a:extLst>
          </p:cNvPr>
          <p:cNvSpPr txBox="1">
            <a:spLocks noChangeArrowheads="1"/>
          </p:cNvSpPr>
          <p:nvPr/>
        </p:nvSpPr>
        <p:spPr bwMode="auto">
          <a:xfrm>
            <a:off x="659839" y="4209352"/>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r>
              <a:rPr lang="fr-CH" sz="1800" b="1">
                <a:latin typeface="Arial" pitchFamily="34" charset="0"/>
                <a:cs typeface="Arial" pitchFamily="34" charset="0"/>
              </a:rPr>
              <a:t>6’500</a:t>
            </a:r>
            <a:endParaRPr lang="fr-FR" sz="1800" b="1">
              <a:latin typeface="Arial" pitchFamily="34" charset="0"/>
              <a:cs typeface="Arial" pitchFamily="34" charset="0"/>
            </a:endParaRPr>
          </a:p>
        </p:txBody>
      </p:sp>
      <p:sp>
        <p:nvSpPr>
          <p:cNvPr id="15" name="Text Box 30">
            <a:extLst>
              <a:ext uri="{FF2B5EF4-FFF2-40B4-BE49-F238E27FC236}">
                <a16:creationId xmlns:a16="http://schemas.microsoft.com/office/drawing/2014/main" id="{7E323E0E-18C2-D965-E05E-C056B0278072}"/>
              </a:ext>
            </a:extLst>
          </p:cNvPr>
          <p:cNvSpPr txBox="1">
            <a:spLocks noChangeArrowheads="1"/>
          </p:cNvSpPr>
          <p:nvPr/>
        </p:nvSpPr>
        <p:spPr bwMode="auto">
          <a:xfrm>
            <a:off x="2435505" y="5765741"/>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fr-CH" sz="1800" b="1">
                <a:latin typeface="Arial" pitchFamily="34" charset="0"/>
                <a:cs typeface="Arial" pitchFamily="34" charset="0"/>
              </a:rPr>
              <a:t>10’000</a:t>
            </a:r>
            <a:endParaRPr lang="fr-FR" sz="1800" b="1">
              <a:latin typeface="Arial" pitchFamily="34" charset="0"/>
              <a:cs typeface="Arial" pitchFamily="34" charset="0"/>
            </a:endParaRPr>
          </a:p>
        </p:txBody>
      </p:sp>
      <p:sp>
        <p:nvSpPr>
          <p:cNvPr id="16" name="Text Box 31">
            <a:extLst>
              <a:ext uri="{FF2B5EF4-FFF2-40B4-BE49-F238E27FC236}">
                <a16:creationId xmlns:a16="http://schemas.microsoft.com/office/drawing/2014/main" id="{6FB277D6-27C0-E8F6-4FB2-241A267CE8CB}"/>
              </a:ext>
            </a:extLst>
          </p:cNvPr>
          <p:cNvSpPr txBox="1">
            <a:spLocks noChangeArrowheads="1"/>
          </p:cNvSpPr>
          <p:nvPr/>
        </p:nvSpPr>
        <p:spPr bwMode="auto">
          <a:xfrm>
            <a:off x="4623874" y="5765741"/>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fr-CH" sz="1800" b="1">
                <a:latin typeface="Arial" pitchFamily="34" charset="0"/>
                <a:cs typeface="Arial" pitchFamily="34" charset="0"/>
              </a:rPr>
              <a:t>10’000</a:t>
            </a:r>
            <a:endParaRPr lang="fr-FR" sz="1800" b="1">
              <a:latin typeface="Arial" pitchFamily="34" charset="0"/>
              <a:cs typeface="Arial" pitchFamily="34" charset="0"/>
            </a:endParaRPr>
          </a:p>
        </p:txBody>
      </p:sp>
      <p:sp>
        <p:nvSpPr>
          <p:cNvPr id="17" name="Text Box 24">
            <a:extLst>
              <a:ext uri="{FF2B5EF4-FFF2-40B4-BE49-F238E27FC236}">
                <a16:creationId xmlns:a16="http://schemas.microsoft.com/office/drawing/2014/main" id="{54F5D46E-9CE6-5B48-A1E9-054E0E646B48}"/>
              </a:ext>
            </a:extLst>
          </p:cNvPr>
          <p:cNvSpPr txBox="1">
            <a:spLocks noChangeArrowheads="1"/>
          </p:cNvSpPr>
          <p:nvPr/>
        </p:nvSpPr>
        <p:spPr bwMode="auto">
          <a:xfrm>
            <a:off x="6369824" y="4565284"/>
            <a:ext cx="761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fr-CH" sz="1800" b="1">
                <a:latin typeface="Arial" pitchFamily="34" charset="0"/>
                <a:cs typeface="Arial" pitchFamily="34" charset="0"/>
              </a:rPr>
              <a:t>5’000</a:t>
            </a:r>
            <a:endParaRPr lang="fr-FR" sz="1800" b="1">
              <a:latin typeface="Arial" pitchFamily="34" charset="0"/>
              <a:cs typeface="Arial" pitchFamily="34" charset="0"/>
            </a:endParaRPr>
          </a:p>
        </p:txBody>
      </p:sp>
      <p:sp>
        <p:nvSpPr>
          <p:cNvPr id="18" name="AutoShape 25">
            <a:extLst>
              <a:ext uri="{FF2B5EF4-FFF2-40B4-BE49-F238E27FC236}">
                <a16:creationId xmlns:a16="http://schemas.microsoft.com/office/drawing/2014/main" id="{77F8944F-957C-8E54-5A0E-54A130DBAB42}"/>
              </a:ext>
            </a:extLst>
          </p:cNvPr>
          <p:cNvSpPr>
            <a:spLocks/>
          </p:cNvSpPr>
          <p:nvPr/>
        </p:nvSpPr>
        <p:spPr bwMode="auto">
          <a:xfrm>
            <a:off x="6177736" y="3884246"/>
            <a:ext cx="192088" cy="1808163"/>
          </a:xfrm>
          <a:prstGeom prst="rightBrace">
            <a:avLst>
              <a:gd name="adj1" fmla="val 330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sz="1600">
              <a:latin typeface="Arial" pitchFamily="34" charset="0"/>
              <a:cs typeface="Arial" pitchFamily="34" charset="0"/>
            </a:endParaRPr>
          </a:p>
        </p:txBody>
      </p:sp>
      <p:sp>
        <p:nvSpPr>
          <p:cNvPr id="20" name="Espace réservé du texte 1">
            <a:extLst>
              <a:ext uri="{FF2B5EF4-FFF2-40B4-BE49-F238E27FC236}">
                <a16:creationId xmlns:a16="http://schemas.microsoft.com/office/drawing/2014/main" id="{5425B77A-185E-E86F-FB4D-7A28F701306B}"/>
              </a:ext>
            </a:extLst>
          </p:cNvPr>
          <p:cNvSpPr txBox="1">
            <a:spLocks/>
          </p:cNvSpPr>
          <p:nvPr/>
        </p:nvSpPr>
        <p:spPr>
          <a:xfrm>
            <a:off x="457200" y="1233975"/>
            <a:ext cx="8064500" cy="287337"/>
          </a:xfrm>
          <a:prstGeom prst="rect">
            <a:avLst/>
          </a:prstGeom>
        </p:spPr>
        <p:txBody>
          <a:bodyPr/>
          <a:lstStyle>
            <a:lvl1pPr marL="342900" indent="-342900" algn="l" defTabSz="457200" rtl="0" eaLnBrk="1" latinLnBrk="0" hangingPunct="1">
              <a:spcBef>
                <a:spcPct val="20000"/>
              </a:spcBef>
              <a:buClr>
                <a:schemeClr val="bg2"/>
              </a:buClr>
              <a:buFont typeface="Arial"/>
              <a:buChar char="•"/>
              <a:defRPr sz="3000" kern="1200">
                <a:solidFill>
                  <a:schemeClr val="tx1"/>
                </a:solidFill>
                <a:latin typeface="Arial"/>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Clr>
                <a:schemeClr val="bg2"/>
              </a:buClr>
              <a:buSzPct val="90000"/>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Clr>
                <a:schemeClr val="bg2"/>
              </a:buClr>
              <a:buFont typeface="Arial"/>
              <a:buChar char="•"/>
              <a:defRPr sz="1400" kern="1200">
                <a:solidFill>
                  <a:schemeClr val="tx1"/>
                </a:solidFill>
                <a:latin typeface="Arial"/>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H" sz="1600" b="1" dirty="0"/>
              <a:t>Surendettement</a:t>
            </a:r>
            <a:r>
              <a:rPr lang="it-IT" sz="1600" b="1" dirty="0"/>
              <a:t> (aCO 725 II = 725b CO </a:t>
            </a:r>
            <a:r>
              <a:rPr lang="fr-CH" sz="1600" b="1" dirty="0"/>
              <a:t>révisé</a:t>
            </a:r>
            <a:r>
              <a:rPr lang="it-IT" sz="1600" b="1" dirty="0"/>
              <a:t>)</a:t>
            </a:r>
          </a:p>
          <a:p>
            <a:endParaRPr lang="fr-CH" dirty="0"/>
          </a:p>
        </p:txBody>
      </p:sp>
    </p:spTree>
    <p:extLst>
      <p:ext uri="{BB962C8B-B14F-4D97-AF65-F5344CB8AC3E}">
        <p14:creationId xmlns:p14="http://schemas.microsoft.com/office/powerpoint/2010/main" val="147860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2000"/>
                                        <p:tgtEl>
                                          <p:spTgt spid="4"/>
                                        </p:tgtEl>
                                      </p:cBhvr>
                                    </p:animEffect>
                                  </p:childTnLst>
                                </p:cTn>
                              </p:par>
                            </p:childTnLst>
                          </p:cTn>
                        </p:par>
                        <p:par>
                          <p:cTn id="8" fill="hold">
                            <p:stCondLst>
                              <p:cond delay="2000"/>
                            </p:stCondLst>
                            <p:childTnLst>
                              <p:par>
                                <p:cTn id="9" presetID="1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Top)">
                                      <p:cBhvr>
                                        <p:cTn id="11" dur="2000"/>
                                        <p:tgtEl>
                                          <p:spTgt spid="6"/>
                                        </p:tgtEl>
                                      </p:cBhvr>
                                    </p:animEffect>
                                  </p:childTnLst>
                                </p:cTn>
                              </p:par>
                            </p:childTnLst>
                          </p:cTn>
                        </p:par>
                        <p:par>
                          <p:cTn id="12" fill="hold">
                            <p:stCondLst>
                              <p:cond delay="4000"/>
                            </p:stCondLst>
                            <p:childTnLst>
                              <p:par>
                                <p:cTn id="13" presetID="1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Top)">
                                      <p:cBhvr>
                                        <p:cTn id="15" dur="2000"/>
                                        <p:tgtEl>
                                          <p:spTgt spid="7"/>
                                        </p:tgtEl>
                                      </p:cBhvr>
                                    </p:animEffect>
                                  </p:childTnLst>
                                </p:cTn>
                              </p:par>
                            </p:childTnLst>
                          </p:cTn>
                        </p:par>
                        <p:par>
                          <p:cTn id="16" fill="hold">
                            <p:stCondLst>
                              <p:cond delay="6000"/>
                            </p:stCondLst>
                            <p:childTnLst>
                              <p:par>
                                <p:cTn id="17" presetID="1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Top)">
                                      <p:cBhvr>
                                        <p:cTn id="19" dur="2000"/>
                                        <p:tgtEl>
                                          <p:spTgt spid="8"/>
                                        </p:tgtEl>
                                      </p:cBhvr>
                                    </p:animEffect>
                                  </p:childTnLst>
                                </p:cTn>
                              </p:par>
                            </p:childTnLst>
                          </p:cTn>
                        </p:par>
                        <p:par>
                          <p:cTn id="20" fill="hold">
                            <p:stCondLst>
                              <p:cond delay="8000"/>
                            </p:stCondLst>
                            <p:childTnLst>
                              <p:par>
                                <p:cTn id="21" presetID="53"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2000" fill="hold"/>
                                        <p:tgtEl>
                                          <p:spTgt spid="18"/>
                                        </p:tgtEl>
                                        <p:attrNameLst>
                                          <p:attrName>ppt_w</p:attrName>
                                        </p:attrNameLst>
                                      </p:cBhvr>
                                      <p:tavLst>
                                        <p:tav tm="0">
                                          <p:val>
                                            <p:fltVal val="0"/>
                                          </p:val>
                                        </p:tav>
                                        <p:tav tm="100000">
                                          <p:val>
                                            <p:strVal val="#ppt_w"/>
                                          </p:val>
                                        </p:tav>
                                      </p:tavLst>
                                    </p:anim>
                                    <p:anim calcmode="lin" valueType="num">
                                      <p:cBhvr>
                                        <p:cTn id="24" dur="2000" fill="hold"/>
                                        <p:tgtEl>
                                          <p:spTgt spid="18"/>
                                        </p:tgtEl>
                                        <p:attrNameLst>
                                          <p:attrName>ppt_h</p:attrName>
                                        </p:attrNameLst>
                                      </p:cBhvr>
                                      <p:tavLst>
                                        <p:tav tm="0">
                                          <p:val>
                                            <p:fltVal val="0"/>
                                          </p:val>
                                        </p:tav>
                                        <p:tav tm="100000">
                                          <p:val>
                                            <p:strVal val="#ppt_h"/>
                                          </p:val>
                                        </p:tav>
                                      </p:tavLst>
                                    </p:anim>
                                    <p:animEffect transition="in" filter="fade">
                                      <p:cBhvr>
                                        <p:cTn id="25" dur="2000"/>
                                        <p:tgtEl>
                                          <p:spTgt spid="18"/>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000" fill="hold"/>
                                        <p:tgtEl>
                                          <p:spTgt spid="17"/>
                                        </p:tgtEl>
                                        <p:attrNameLst>
                                          <p:attrName>ppt_w</p:attrName>
                                        </p:attrNameLst>
                                      </p:cBhvr>
                                      <p:tavLst>
                                        <p:tav tm="0">
                                          <p:val>
                                            <p:fltVal val="0"/>
                                          </p:val>
                                        </p:tav>
                                        <p:tav tm="100000">
                                          <p:val>
                                            <p:strVal val="#ppt_w"/>
                                          </p:val>
                                        </p:tav>
                                      </p:tavLst>
                                    </p:anim>
                                    <p:anim calcmode="lin" valueType="num">
                                      <p:cBhvr>
                                        <p:cTn id="29" dur="2000" fill="hold"/>
                                        <p:tgtEl>
                                          <p:spTgt spid="17"/>
                                        </p:tgtEl>
                                        <p:attrNameLst>
                                          <p:attrName>ppt_h</p:attrName>
                                        </p:attrNameLst>
                                      </p:cBhvr>
                                      <p:tavLst>
                                        <p:tav tm="0">
                                          <p:val>
                                            <p:fltVal val="0"/>
                                          </p:val>
                                        </p:tav>
                                        <p:tav tm="100000">
                                          <p:val>
                                            <p:strVal val="#ppt_h"/>
                                          </p:val>
                                        </p:tav>
                                      </p:tavLst>
                                    </p:anim>
                                    <p:animEffect transition="in" filter="fade">
                                      <p:cBhvr>
                                        <p:cTn id="30" dur="2000"/>
                                        <p:tgtEl>
                                          <p:spTgt spid="17"/>
                                        </p:tgtEl>
                                      </p:cBhvr>
                                    </p:animEffect>
                                  </p:childTnLst>
                                </p:cTn>
                              </p:par>
                            </p:childTnLst>
                          </p:cTn>
                        </p:par>
                        <p:par>
                          <p:cTn id="31" fill="hold">
                            <p:stCondLst>
                              <p:cond delay="10000"/>
                            </p:stCondLst>
                            <p:childTnLst>
                              <p:par>
                                <p:cTn id="32" presetID="12" presetClass="entr" presetSubtype="4"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lide(fromBottom)">
                                      <p:cBhvr>
                                        <p:cTn id="34" dur="2000"/>
                                        <p:tgtEl>
                                          <p:spTgt spid="5"/>
                                        </p:tgtEl>
                                      </p:cBhvr>
                                    </p:animEffect>
                                  </p:childTnLst>
                                </p:cTn>
                              </p:par>
                            </p:childTnLst>
                          </p:cTn>
                        </p:par>
                        <p:par>
                          <p:cTn id="35" fill="hold">
                            <p:stCondLst>
                              <p:cond delay="12000"/>
                            </p:stCondLst>
                            <p:childTnLst>
                              <p:par>
                                <p:cTn id="36" presetID="53"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2000" fill="hold"/>
                                        <p:tgtEl>
                                          <p:spTgt spid="14"/>
                                        </p:tgtEl>
                                        <p:attrNameLst>
                                          <p:attrName>ppt_w</p:attrName>
                                        </p:attrNameLst>
                                      </p:cBhvr>
                                      <p:tavLst>
                                        <p:tav tm="0">
                                          <p:val>
                                            <p:fltVal val="0"/>
                                          </p:val>
                                        </p:tav>
                                        <p:tav tm="100000">
                                          <p:val>
                                            <p:strVal val="#ppt_w"/>
                                          </p:val>
                                        </p:tav>
                                      </p:tavLst>
                                    </p:anim>
                                    <p:anim calcmode="lin" valueType="num">
                                      <p:cBhvr>
                                        <p:cTn id="39" dur="2000" fill="hold"/>
                                        <p:tgtEl>
                                          <p:spTgt spid="14"/>
                                        </p:tgtEl>
                                        <p:attrNameLst>
                                          <p:attrName>ppt_h</p:attrName>
                                        </p:attrNameLst>
                                      </p:cBhvr>
                                      <p:tavLst>
                                        <p:tav tm="0">
                                          <p:val>
                                            <p:fltVal val="0"/>
                                          </p:val>
                                        </p:tav>
                                        <p:tav tm="100000">
                                          <p:val>
                                            <p:strVal val="#ppt_h"/>
                                          </p:val>
                                        </p:tav>
                                      </p:tavLst>
                                    </p:anim>
                                    <p:animEffect transition="in" filter="fade">
                                      <p:cBhvr>
                                        <p:cTn id="40" dur="2000"/>
                                        <p:tgtEl>
                                          <p:spTgt spid="14"/>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2000" fill="hold"/>
                                        <p:tgtEl>
                                          <p:spTgt spid="11"/>
                                        </p:tgtEl>
                                        <p:attrNameLst>
                                          <p:attrName>ppt_w</p:attrName>
                                        </p:attrNameLst>
                                      </p:cBhvr>
                                      <p:tavLst>
                                        <p:tav tm="0">
                                          <p:val>
                                            <p:fltVal val="0"/>
                                          </p:val>
                                        </p:tav>
                                        <p:tav tm="100000">
                                          <p:val>
                                            <p:strVal val="#ppt_w"/>
                                          </p:val>
                                        </p:tav>
                                      </p:tavLst>
                                    </p:anim>
                                    <p:anim calcmode="lin" valueType="num">
                                      <p:cBhvr>
                                        <p:cTn id="44" dur="2000" fill="hold"/>
                                        <p:tgtEl>
                                          <p:spTgt spid="11"/>
                                        </p:tgtEl>
                                        <p:attrNameLst>
                                          <p:attrName>ppt_h</p:attrName>
                                        </p:attrNameLst>
                                      </p:cBhvr>
                                      <p:tavLst>
                                        <p:tav tm="0">
                                          <p:val>
                                            <p:fltVal val="0"/>
                                          </p:val>
                                        </p:tav>
                                        <p:tav tm="100000">
                                          <p:val>
                                            <p:strVal val="#ppt_h"/>
                                          </p:val>
                                        </p:tav>
                                      </p:tavLst>
                                    </p:anim>
                                    <p:animEffect transition="in" filter="fade">
                                      <p:cBhvr>
                                        <p:cTn id="45" dur="2000"/>
                                        <p:tgtEl>
                                          <p:spTgt spid="11"/>
                                        </p:tgtEl>
                                      </p:cBhvr>
                                    </p:animEffect>
                                  </p:childTnLst>
                                </p:cTn>
                              </p:par>
                            </p:childTnLst>
                          </p:cTn>
                        </p:par>
                        <p:par>
                          <p:cTn id="46" fill="hold">
                            <p:stCondLst>
                              <p:cond delay="14000"/>
                            </p:stCondLst>
                            <p:childTnLst>
                              <p:par>
                                <p:cTn id="47" presetID="53"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heel(1)">
                                      <p:cBhvr>
                                        <p:cTn id="61" dur="2000"/>
                                        <p:tgtEl>
                                          <p:spTgt spid="13"/>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2000"/>
                                        <p:tgtEl>
                                          <p:spTgt spid="12"/>
                                        </p:tgtEl>
                                      </p:cBhvr>
                                    </p:animEffect>
                                  </p:childTnLst>
                                </p:cTn>
                              </p:par>
                            </p:childTnLst>
                          </p:cTn>
                        </p:par>
                        <p:par>
                          <p:cTn id="66" fill="hold">
                            <p:stCondLst>
                              <p:cond delay="4000"/>
                            </p:stCondLst>
                            <p:childTnLst>
                              <p:par>
                                <p:cTn id="67" presetID="53"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2000" fill="hold"/>
                                        <p:tgtEl>
                                          <p:spTgt spid="10"/>
                                        </p:tgtEl>
                                        <p:attrNameLst>
                                          <p:attrName>ppt_w</p:attrName>
                                        </p:attrNameLst>
                                      </p:cBhvr>
                                      <p:tavLst>
                                        <p:tav tm="0">
                                          <p:val>
                                            <p:fltVal val="0"/>
                                          </p:val>
                                        </p:tav>
                                        <p:tav tm="100000">
                                          <p:val>
                                            <p:strVal val="#ppt_w"/>
                                          </p:val>
                                        </p:tav>
                                      </p:tavLst>
                                    </p:anim>
                                    <p:anim calcmode="lin" valueType="num">
                                      <p:cBhvr>
                                        <p:cTn id="70" dur="2000" fill="hold"/>
                                        <p:tgtEl>
                                          <p:spTgt spid="10"/>
                                        </p:tgtEl>
                                        <p:attrNameLst>
                                          <p:attrName>ppt_h</p:attrName>
                                        </p:attrNameLst>
                                      </p:cBhvr>
                                      <p:tavLst>
                                        <p:tav tm="0">
                                          <p:val>
                                            <p:fltVal val="0"/>
                                          </p:val>
                                        </p:tav>
                                        <p:tav tm="100000">
                                          <p:val>
                                            <p:strVal val="#ppt_h"/>
                                          </p:val>
                                        </p:tav>
                                      </p:tavLst>
                                    </p:anim>
                                    <p:animEffect transition="in" filter="fade">
                                      <p:cBhvr>
                                        <p:cTn id="71" dur="2000"/>
                                        <p:tgtEl>
                                          <p:spTgt spid="10"/>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p:cTn id="74" dur="2000" fill="hold"/>
                                        <p:tgtEl>
                                          <p:spTgt spid="9"/>
                                        </p:tgtEl>
                                        <p:attrNameLst>
                                          <p:attrName>ppt_w</p:attrName>
                                        </p:attrNameLst>
                                      </p:cBhvr>
                                      <p:tavLst>
                                        <p:tav tm="0">
                                          <p:val>
                                            <p:fltVal val="0"/>
                                          </p:val>
                                        </p:tav>
                                        <p:tav tm="100000">
                                          <p:val>
                                            <p:strVal val="#ppt_w"/>
                                          </p:val>
                                        </p:tav>
                                      </p:tavLst>
                                    </p:anim>
                                    <p:anim calcmode="lin" valueType="num">
                                      <p:cBhvr>
                                        <p:cTn id="75" dur="2000" fill="hold"/>
                                        <p:tgtEl>
                                          <p:spTgt spid="9"/>
                                        </p:tgtEl>
                                        <p:attrNameLst>
                                          <p:attrName>ppt_h</p:attrName>
                                        </p:attrNameLst>
                                      </p:cBhvr>
                                      <p:tavLst>
                                        <p:tav tm="0">
                                          <p:val>
                                            <p:fltVal val="0"/>
                                          </p:val>
                                        </p:tav>
                                        <p:tav tm="100000">
                                          <p:val>
                                            <p:strVal val="#ppt_h"/>
                                          </p:val>
                                        </p:tav>
                                      </p:tavLst>
                                    </p:anim>
                                    <p:animEffect transition="in" filter="fade">
                                      <p:cBhvr>
                                        <p:cTn id="7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animBg="1"/>
      <p:bldP spid="12" grpId="0" animBg="1"/>
      <p:bldP spid="13" grpId="0" animBg="1"/>
      <p:bldP spid="14" grpId="0"/>
      <p:bldP spid="15" grpId="0"/>
      <p:bldP spid="16" grpId="0"/>
      <p:bldP spid="17" grpId="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C77D87-6230-5577-98A5-FC99A9EE6D8C}"/>
              </a:ext>
            </a:extLst>
          </p:cNvPr>
          <p:cNvSpPr>
            <a:spLocks noGrp="1"/>
          </p:cNvSpPr>
          <p:nvPr>
            <p:ph idx="1"/>
          </p:nvPr>
        </p:nvSpPr>
        <p:spPr>
          <a:xfrm>
            <a:off x="603978" y="1627007"/>
            <a:ext cx="7857634" cy="3603986"/>
          </a:xfrm>
        </p:spPr>
        <p:txBody>
          <a:bodyPr>
            <a:normAutofit/>
          </a:bodyPr>
          <a:lstStyle/>
          <a:p>
            <a:pPr marL="0" indent="0">
              <a:spcBef>
                <a:spcPts val="600"/>
              </a:spcBef>
              <a:buNone/>
            </a:pPr>
            <a:endParaRPr lang="fr-FR" sz="2100" dirty="0"/>
          </a:p>
          <a:p>
            <a:pPr marL="0" indent="0">
              <a:buNone/>
            </a:pPr>
            <a:endParaRPr lang="fr-FR" dirty="0"/>
          </a:p>
          <a:p>
            <a:pPr lvl="1"/>
            <a:endParaRPr lang="fr-FR" dirty="0"/>
          </a:p>
        </p:txBody>
      </p:sp>
      <p:sp>
        <p:nvSpPr>
          <p:cNvPr id="3" name="Titre 2">
            <a:extLst>
              <a:ext uri="{FF2B5EF4-FFF2-40B4-BE49-F238E27FC236}">
                <a16:creationId xmlns:a16="http://schemas.microsoft.com/office/drawing/2014/main" id="{27A2161C-4470-FCD1-5D3B-4B3863123E52}"/>
              </a:ext>
            </a:extLst>
          </p:cNvPr>
          <p:cNvSpPr>
            <a:spLocks noGrp="1"/>
          </p:cNvSpPr>
          <p:nvPr>
            <p:ph type="title"/>
          </p:nvPr>
        </p:nvSpPr>
        <p:spPr/>
        <p:txBody>
          <a:bodyPr/>
          <a:lstStyle/>
          <a:p>
            <a:r>
              <a:rPr lang="fr-FR" dirty="0"/>
              <a:t>Signaux d’alarme</a:t>
            </a:r>
          </a:p>
        </p:txBody>
      </p:sp>
      <p:sp>
        <p:nvSpPr>
          <p:cNvPr id="20" name="ZoneTexte 19">
            <a:extLst>
              <a:ext uri="{FF2B5EF4-FFF2-40B4-BE49-F238E27FC236}">
                <a16:creationId xmlns:a16="http://schemas.microsoft.com/office/drawing/2014/main" id="{1CD724CE-B259-E6DB-83F4-333F22D1D3A4}"/>
              </a:ext>
            </a:extLst>
          </p:cNvPr>
          <p:cNvSpPr txBox="1"/>
          <p:nvPr/>
        </p:nvSpPr>
        <p:spPr>
          <a:xfrm>
            <a:off x="535737" y="1981849"/>
            <a:ext cx="7857634" cy="2098833"/>
          </a:xfrm>
          <a:prstGeom prst="rect">
            <a:avLst/>
          </a:prstGeom>
          <a:noFill/>
        </p:spPr>
        <p:txBody>
          <a:bodyPr wrap="square">
            <a:spAutoFit/>
          </a:bodyPr>
          <a:lstStyle/>
          <a:p>
            <a:r>
              <a:rPr lang="fr-FR" dirty="0">
                <a:latin typeface="Arial" panose="020B0604020202020204" pitchFamily="34" charset="0"/>
                <a:cs typeface="Arial" panose="020B0604020202020204" pitchFamily="34" charset="0"/>
              </a:rPr>
              <a:t>« En pratique, pour déterminer s'il existe des "raisons sérieuses" d'admettre un surendettement, le conseil d'administration ne doit </a:t>
            </a:r>
            <a:r>
              <a:rPr lang="fr-FR" dirty="0">
                <a:solidFill>
                  <a:srgbClr val="FF0000"/>
                </a:solidFill>
                <a:latin typeface="Arial" panose="020B0604020202020204" pitchFamily="34" charset="0"/>
                <a:cs typeface="Arial" panose="020B0604020202020204" pitchFamily="34" charset="0"/>
              </a:rPr>
              <a:t>pas seulement se fonder sur le bilan</a:t>
            </a:r>
            <a:r>
              <a:rPr lang="fr-FR" dirty="0">
                <a:latin typeface="Arial" panose="020B0604020202020204" pitchFamily="34" charset="0"/>
                <a:cs typeface="Arial" panose="020B0604020202020204" pitchFamily="34" charset="0"/>
              </a:rPr>
              <a:t>, mais aussi </a:t>
            </a:r>
            <a:r>
              <a:rPr lang="fr-FR" dirty="0">
                <a:solidFill>
                  <a:srgbClr val="FF0000"/>
                </a:solidFill>
                <a:latin typeface="Arial" panose="020B0604020202020204" pitchFamily="34" charset="0"/>
                <a:cs typeface="Arial" panose="020B0604020202020204" pitchFamily="34" charset="0"/>
              </a:rPr>
              <a:t>tenir compte d'autres signaux d'alarmes</a:t>
            </a:r>
            <a:r>
              <a:rPr lang="fr-FR" dirty="0">
                <a:latin typeface="Arial" panose="020B0604020202020204" pitchFamily="34" charset="0"/>
                <a:cs typeface="Arial" panose="020B0604020202020204" pitchFamily="34" charset="0"/>
              </a:rPr>
              <a:t> liés à l'évolution de l'activité de la société, tels l'existence de pertes continuelles ou l'état des fonds propres.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 ATF 132 III 564, consid. 5.1</a:t>
            </a:r>
          </a:p>
        </p:txBody>
      </p:sp>
    </p:spTree>
    <p:extLst>
      <p:ext uri="{BB962C8B-B14F-4D97-AF65-F5344CB8AC3E}">
        <p14:creationId xmlns:p14="http://schemas.microsoft.com/office/powerpoint/2010/main" val="2523204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C77D87-6230-5577-98A5-FC99A9EE6D8C}"/>
              </a:ext>
            </a:extLst>
          </p:cNvPr>
          <p:cNvSpPr>
            <a:spLocks noGrp="1"/>
          </p:cNvSpPr>
          <p:nvPr>
            <p:ph idx="1"/>
          </p:nvPr>
        </p:nvSpPr>
        <p:spPr>
          <a:xfrm>
            <a:off x="457200" y="1768159"/>
            <a:ext cx="8229600" cy="4318741"/>
          </a:xfrm>
        </p:spPr>
        <p:txBody>
          <a:bodyPr>
            <a:normAutofit fontScale="77500" lnSpcReduction="20000"/>
          </a:bodyPr>
          <a:lstStyle/>
          <a:p>
            <a:pPr marL="0" indent="0" algn="just">
              <a:buNone/>
            </a:pPr>
            <a:r>
              <a:rPr lang="fr-CH" sz="1800" b="1" dirty="0">
                <a:latin typeface="Arial" panose="020B0604020202020204" pitchFamily="34" charset="0"/>
                <a:cs typeface="Arial" panose="020B0604020202020204" pitchFamily="34" charset="0"/>
              </a:rPr>
              <a:t>Art. 725</a:t>
            </a:r>
            <a:r>
              <a:rPr lang="fr-CH" sz="1800" b="1" i="1" dirty="0">
                <a:latin typeface="Arial" panose="020B0604020202020204" pitchFamily="34" charset="0"/>
                <a:cs typeface="Arial" panose="020B0604020202020204" pitchFamily="34" charset="0"/>
              </a:rPr>
              <a:t>b</a:t>
            </a:r>
            <a:r>
              <a:rPr lang="fr-CH" sz="1800" b="1" dirty="0">
                <a:latin typeface="Arial" panose="020B0604020202020204" pitchFamily="34" charset="0"/>
                <a:cs typeface="Arial" panose="020B0604020202020204" pitchFamily="34" charset="0"/>
              </a:rPr>
              <a:t> al. 1 CO</a:t>
            </a:r>
          </a:p>
          <a:p>
            <a:pPr marL="0" indent="0" algn="just">
              <a:buNone/>
            </a:pPr>
            <a:r>
              <a:rPr lang="fr-CH" sz="1800" dirty="0">
                <a:effectLst/>
                <a:latin typeface="Arial" panose="020B0604020202020204" pitchFamily="34" charset="0"/>
                <a:cs typeface="Arial" panose="020B0604020202020204" pitchFamily="34" charset="0"/>
              </a:rPr>
              <a:t>« S’il existe des raisons sérieuses d’admettre que les dettes de la société ne sont plus couvertes par les actifs, le conseil d’administration établit immédiatement des </a:t>
            </a:r>
            <a:r>
              <a:rPr lang="fr-CH" sz="1800" dirty="0">
                <a:solidFill>
                  <a:srgbClr val="FF0000"/>
                </a:solidFill>
                <a:effectLst/>
                <a:latin typeface="Arial" panose="020B0604020202020204" pitchFamily="34" charset="0"/>
                <a:cs typeface="Arial" panose="020B0604020202020204" pitchFamily="34" charset="0"/>
              </a:rPr>
              <a:t>comptes intermédiaires à la valeur d’exploitation et à la valeur de liquidation</a:t>
            </a:r>
            <a:r>
              <a:rPr lang="fr-CH" sz="1800" dirty="0">
                <a:effectLst/>
                <a:latin typeface="Arial" panose="020B0604020202020204" pitchFamily="34" charset="0"/>
                <a:cs typeface="Arial" panose="020B0604020202020204" pitchFamily="34" charset="0"/>
              </a:rPr>
              <a:t>. Il peut être renoncé à l’</a:t>
            </a:r>
            <a:r>
              <a:rPr lang="fr-CH" sz="1800" dirty="0">
                <a:latin typeface="Arial" panose="020B0604020202020204" pitchFamily="34" charset="0"/>
                <a:cs typeface="Arial" panose="020B0604020202020204" pitchFamily="34" charset="0"/>
              </a:rPr>
              <a:t>é</a:t>
            </a:r>
            <a:r>
              <a:rPr lang="fr-CH" sz="1800" dirty="0">
                <a:effectLst/>
                <a:latin typeface="Arial" panose="020B0604020202020204" pitchFamily="34" charset="0"/>
                <a:cs typeface="Arial" panose="020B0604020202020204" pitchFamily="34" charset="0"/>
              </a:rPr>
              <a:t>tablissement de comptes intermédiaires à la valeur de liquidation lorsque la poursuite de l’exploitation est envisagée et que les comptes intermédiaires à la valeur d’exploitation ne présentent pas de surendettement. L’</a:t>
            </a:r>
            <a:r>
              <a:rPr lang="fr-CH" sz="1800" dirty="0">
                <a:latin typeface="Arial" panose="020B0604020202020204" pitchFamily="34" charset="0"/>
                <a:cs typeface="Arial" panose="020B0604020202020204" pitchFamily="34" charset="0"/>
              </a:rPr>
              <a:t>é</a:t>
            </a:r>
            <a:r>
              <a:rPr lang="fr-CH" sz="1800" dirty="0">
                <a:effectLst/>
                <a:latin typeface="Arial" panose="020B0604020202020204" pitchFamily="34" charset="0"/>
                <a:cs typeface="Arial" panose="020B0604020202020204" pitchFamily="34" charset="0"/>
              </a:rPr>
              <a:t>tablissement de comptes intermédiaires à la valeur de liquidation est suffisant lorsque la poursuite de l’exploitation n’est plus envisagée » </a:t>
            </a:r>
            <a:endParaRPr lang="fr-CH" sz="1600" dirty="0">
              <a:effectLst/>
              <a:latin typeface="Arial" panose="020B0604020202020204" pitchFamily="34" charset="0"/>
              <a:cs typeface="Arial" panose="020B0604020202020204" pitchFamily="34" charset="0"/>
            </a:endParaRPr>
          </a:p>
          <a:p>
            <a:pPr marL="0" indent="0">
              <a:buNone/>
            </a:pPr>
            <a:endParaRPr lang="fr-FR" sz="2800" dirty="0"/>
          </a:p>
          <a:p>
            <a:r>
              <a:rPr lang="fr-FR" sz="2600" dirty="0"/>
              <a:t>Comptes aux valeurs d’exploitation suffisent lorsque</a:t>
            </a:r>
          </a:p>
          <a:p>
            <a:pPr lvl="1"/>
            <a:r>
              <a:rPr lang="fr-FR" sz="2100" dirty="0"/>
              <a:t>la poursuite de l’exploitation est envisagée </a:t>
            </a:r>
            <a:r>
              <a:rPr lang="fr-FR" sz="2100" i="1" dirty="0"/>
              <a:t>et</a:t>
            </a:r>
          </a:p>
          <a:p>
            <a:pPr lvl="1"/>
            <a:r>
              <a:rPr lang="fr-FR" sz="2100" dirty="0"/>
              <a:t>les comptes intermédiaires ne laissent pas apparaître de surendettement</a:t>
            </a:r>
          </a:p>
          <a:p>
            <a:r>
              <a:rPr lang="fr-FR" sz="2600" dirty="0"/>
              <a:t>Comptes aux valeurs de liquidation suffisent lorsque</a:t>
            </a:r>
          </a:p>
          <a:p>
            <a:pPr lvl="1"/>
            <a:r>
              <a:rPr lang="fr-FR" sz="2100" dirty="0"/>
              <a:t>la poursuite de l’exploitation n’est plus envisagée ou est inévitable dans les 12 prochains mois (voir art. 958</a:t>
            </a:r>
            <a:r>
              <a:rPr lang="fr-FR" sz="2100" i="1" dirty="0"/>
              <a:t>a</a:t>
            </a:r>
            <a:r>
              <a:rPr lang="fr-FR" sz="2100" dirty="0"/>
              <a:t> al. 2 CO).</a:t>
            </a:r>
          </a:p>
          <a:p>
            <a:pPr marL="457200" lvl="1" indent="0">
              <a:buNone/>
            </a:pPr>
            <a:endParaRPr lang="fr-FR" sz="2100" dirty="0"/>
          </a:p>
          <a:p>
            <a:r>
              <a:rPr lang="fr-FR" sz="2600" dirty="0"/>
              <a:t>Révision des comptes intermédiaires (art. 725</a:t>
            </a:r>
            <a:r>
              <a:rPr lang="fr-FR" sz="2600" i="1" dirty="0"/>
              <a:t>b</a:t>
            </a:r>
            <a:r>
              <a:rPr lang="fr-FR" sz="2600" dirty="0"/>
              <a:t> al. 2 CO)</a:t>
            </a:r>
          </a:p>
          <a:p>
            <a:pPr lvl="1"/>
            <a:r>
              <a:rPr lang="fr-FR" sz="2100" dirty="0"/>
              <a:t>En l’absence d’OR, le CA désigne (exception à l’art. 698 al. 2 ch. 2 CO)</a:t>
            </a:r>
            <a:endParaRPr lang="fr-FR" dirty="0"/>
          </a:p>
          <a:p>
            <a:pPr lvl="1"/>
            <a:endParaRPr lang="fr-FR" dirty="0"/>
          </a:p>
        </p:txBody>
      </p:sp>
      <p:sp>
        <p:nvSpPr>
          <p:cNvPr id="3" name="Titre 2">
            <a:extLst>
              <a:ext uri="{FF2B5EF4-FFF2-40B4-BE49-F238E27FC236}">
                <a16:creationId xmlns:a16="http://schemas.microsoft.com/office/drawing/2014/main" id="{27A2161C-4470-FCD1-5D3B-4B3863123E52}"/>
              </a:ext>
            </a:extLst>
          </p:cNvPr>
          <p:cNvSpPr>
            <a:spLocks noGrp="1"/>
          </p:cNvSpPr>
          <p:nvPr>
            <p:ph type="title"/>
          </p:nvPr>
        </p:nvSpPr>
        <p:spPr/>
        <p:txBody>
          <a:bodyPr>
            <a:normAutofit/>
          </a:bodyPr>
          <a:lstStyle/>
          <a:p>
            <a:r>
              <a:rPr lang="fr-FR" dirty="0"/>
              <a:t>Comptes intermédiaires</a:t>
            </a:r>
          </a:p>
        </p:txBody>
      </p:sp>
    </p:spTree>
    <p:extLst>
      <p:ext uri="{BB962C8B-B14F-4D97-AF65-F5344CB8AC3E}">
        <p14:creationId xmlns:p14="http://schemas.microsoft.com/office/powerpoint/2010/main" val="1834641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C77D87-6230-5577-98A5-FC99A9EE6D8C}"/>
              </a:ext>
            </a:extLst>
          </p:cNvPr>
          <p:cNvSpPr>
            <a:spLocks noGrp="1"/>
          </p:cNvSpPr>
          <p:nvPr>
            <p:ph idx="1"/>
          </p:nvPr>
        </p:nvSpPr>
        <p:spPr>
          <a:xfrm>
            <a:off x="457200" y="1727216"/>
            <a:ext cx="8229600" cy="4100378"/>
          </a:xfrm>
        </p:spPr>
        <p:txBody>
          <a:bodyPr>
            <a:normAutofit/>
          </a:bodyPr>
          <a:lstStyle/>
          <a:p>
            <a:r>
              <a:rPr lang="fr-FR" sz="2400" dirty="0">
                <a:latin typeface="Arial" panose="020B0604020202020204" pitchFamily="34" charset="0"/>
                <a:cs typeface="Arial" panose="020B0604020202020204" pitchFamily="34" charset="0"/>
              </a:rPr>
              <a:t>Obligation d’aviser le juge:</a:t>
            </a:r>
          </a:p>
          <a:p>
            <a:pPr lvl="1"/>
            <a:r>
              <a:rPr lang="fr-CH" sz="1800" dirty="0">
                <a:latin typeface="Arial" panose="020B0604020202020204" pitchFamily="34" charset="0"/>
                <a:cs typeface="Arial" panose="020B0604020202020204" pitchFamily="34" charset="0"/>
              </a:rPr>
              <a:t>« </a:t>
            </a:r>
            <a:r>
              <a:rPr lang="fr-CH" sz="1800" dirty="0">
                <a:effectLst/>
                <a:latin typeface="Arial" panose="020B0604020202020204" pitchFamily="34" charset="0"/>
                <a:cs typeface="Arial" panose="020B0604020202020204" pitchFamily="34" charset="0"/>
              </a:rPr>
              <a:t>S’il ressort des deux comptes intermédiaires que la société est surendettée, le conseil d’administration </a:t>
            </a:r>
            <a:r>
              <a:rPr lang="fr-CH" sz="1800" dirty="0">
                <a:solidFill>
                  <a:srgbClr val="FF0000"/>
                </a:solidFill>
                <a:effectLst/>
                <a:latin typeface="Arial" panose="020B0604020202020204" pitchFamily="34" charset="0"/>
                <a:cs typeface="Arial" panose="020B0604020202020204" pitchFamily="34" charset="0"/>
              </a:rPr>
              <a:t>en avise le tribunal</a:t>
            </a:r>
            <a:r>
              <a:rPr lang="fr-CH" sz="1800" dirty="0">
                <a:effectLst/>
                <a:latin typeface="Arial" panose="020B0604020202020204" pitchFamily="34" charset="0"/>
                <a:cs typeface="Arial" panose="020B0604020202020204" pitchFamily="34" charset="0"/>
              </a:rPr>
              <a:t>. Celui-ci </a:t>
            </a:r>
            <a:r>
              <a:rPr lang="fr-CH" sz="1800" dirty="0">
                <a:solidFill>
                  <a:srgbClr val="FF0000"/>
                </a:solidFill>
                <a:effectLst/>
                <a:latin typeface="Arial" panose="020B0604020202020204" pitchFamily="34" charset="0"/>
                <a:cs typeface="Arial" panose="020B0604020202020204" pitchFamily="34" charset="0"/>
              </a:rPr>
              <a:t>déclare la faillite </a:t>
            </a:r>
            <a:r>
              <a:rPr lang="fr-CH" sz="1800" dirty="0">
                <a:effectLst/>
                <a:latin typeface="Arial" panose="020B0604020202020204" pitchFamily="34" charset="0"/>
                <a:cs typeface="Arial" panose="020B0604020202020204" pitchFamily="34" charset="0"/>
              </a:rPr>
              <a:t>ou procède </a:t>
            </a:r>
            <a:r>
              <a:rPr lang="fr-CH" sz="1800" dirty="0">
                <a:solidFill>
                  <a:srgbClr val="FF0000"/>
                </a:solidFill>
                <a:effectLst/>
                <a:latin typeface="Arial" panose="020B0604020202020204" pitchFamily="34" charset="0"/>
                <a:cs typeface="Arial" panose="020B0604020202020204" pitchFamily="34" charset="0"/>
              </a:rPr>
              <a:t>conformément à l’art. 173a de la loi du 11 avril 1889 sur la poursuite pour dettes et la faillite </a:t>
            </a:r>
            <a:r>
              <a:rPr lang="fr-CH" sz="1800" dirty="0">
                <a:latin typeface="Arial" panose="020B0604020202020204" pitchFamily="34" charset="0"/>
                <a:cs typeface="Arial" panose="020B0604020202020204" pitchFamily="34" charset="0"/>
              </a:rPr>
              <a:t>» (art. 725b al. 3 CO)</a:t>
            </a:r>
          </a:p>
          <a:p>
            <a:pPr lvl="1"/>
            <a:r>
              <a:rPr lang="fr-CH" sz="1800" dirty="0">
                <a:latin typeface="Arial" panose="020B0604020202020204" pitchFamily="34" charset="0"/>
                <a:cs typeface="Arial" panose="020B0604020202020204" pitchFamily="34" charset="0"/>
              </a:rPr>
              <a:t>La requête de sursis concordataire provisoire ou ouverture de la faillite vaut avertissement au juge (FF 2017 525)</a:t>
            </a:r>
            <a:endParaRPr lang="fr-CH" sz="1200" dirty="0">
              <a:effectLst/>
              <a:latin typeface="Arial" panose="020B0604020202020204" pitchFamily="34" charset="0"/>
              <a:cs typeface="Arial" panose="020B0604020202020204" pitchFamily="34" charset="0"/>
            </a:endParaRPr>
          </a:p>
          <a:p>
            <a:r>
              <a:rPr lang="fr-FR" sz="2400" dirty="0"/>
              <a:t>Exceptions </a:t>
            </a:r>
          </a:p>
          <a:p>
            <a:pPr lvl="1"/>
            <a:r>
              <a:rPr lang="fr-FR" sz="1800" dirty="0"/>
              <a:t>Postposition</a:t>
            </a:r>
          </a:p>
          <a:p>
            <a:pPr lvl="1"/>
            <a:r>
              <a:rPr lang="fr-FR" sz="1800" dirty="0"/>
              <a:t>Délai de grâce</a:t>
            </a:r>
          </a:p>
          <a:p>
            <a:r>
              <a:rPr lang="fr-FR" sz="2400" dirty="0"/>
              <a:t>Devoir de célérité du CA, OR et réviseur agréé (al. 6)</a:t>
            </a:r>
          </a:p>
          <a:p>
            <a:pPr marL="57150" indent="0">
              <a:buNone/>
            </a:pPr>
            <a:endParaRPr lang="fr-FR" sz="2600" dirty="0"/>
          </a:p>
          <a:p>
            <a:endParaRPr lang="fr-FR" dirty="0"/>
          </a:p>
          <a:p>
            <a:pPr lvl="1"/>
            <a:endParaRPr lang="fr-FR" dirty="0"/>
          </a:p>
        </p:txBody>
      </p:sp>
      <p:sp>
        <p:nvSpPr>
          <p:cNvPr id="3" name="Titre 2">
            <a:extLst>
              <a:ext uri="{FF2B5EF4-FFF2-40B4-BE49-F238E27FC236}">
                <a16:creationId xmlns:a16="http://schemas.microsoft.com/office/drawing/2014/main" id="{27A2161C-4470-FCD1-5D3B-4B3863123E52}"/>
              </a:ext>
            </a:extLst>
          </p:cNvPr>
          <p:cNvSpPr>
            <a:spLocks noGrp="1"/>
          </p:cNvSpPr>
          <p:nvPr>
            <p:ph type="title"/>
          </p:nvPr>
        </p:nvSpPr>
        <p:spPr/>
        <p:txBody>
          <a:bodyPr>
            <a:normAutofit/>
          </a:bodyPr>
          <a:lstStyle/>
          <a:p>
            <a:r>
              <a:rPr lang="fr-FR" dirty="0"/>
              <a:t>Avis au juge</a:t>
            </a:r>
          </a:p>
        </p:txBody>
      </p:sp>
    </p:spTree>
    <p:extLst>
      <p:ext uri="{BB962C8B-B14F-4D97-AF65-F5344CB8AC3E}">
        <p14:creationId xmlns:p14="http://schemas.microsoft.com/office/powerpoint/2010/main" val="668640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C77D87-6230-5577-98A5-FC99A9EE6D8C}"/>
              </a:ext>
            </a:extLst>
          </p:cNvPr>
          <p:cNvSpPr>
            <a:spLocks noGrp="1"/>
          </p:cNvSpPr>
          <p:nvPr>
            <p:ph idx="1"/>
          </p:nvPr>
        </p:nvSpPr>
        <p:spPr>
          <a:xfrm>
            <a:off x="457200" y="1733266"/>
            <a:ext cx="8229600" cy="3699523"/>
          </a:xfrm>
        </p:spPr>
        <p:txBody>
          <a:bodyPr>
            <a:normAutofit lnSpcReduction="10000"/>
          </a:bodyPr>
          <a:lstStyle/>
          <a:p>
            <a:pPr marL="0" indent="0">
              <a:buNone/>
            </a:pPr>
            <a:r>
              <a:rPr lang="fr-CH" sz="1700" b="1" dirty="0">
                <a:latin typeface="Arial" panose="020B0604020202020204" pitchFamily="34" charset="0"/>
                <a:cs typeface="Arial" panose="020B0604020202020204" pitchFamily="34" charset="0"/>
              </a:rPr>
              <a:t>Art. 725b al. 4 CO: </a:t>
            </a:r>
            <a:r>
              <a:rPr lang="fr-CH" sz="1700" dirty="0">
                <a:effectLst/>
                <a:latin typeface="Arial" panose="020B0604020202020204" pitchFamily="34" charset="0"/>
                <a:cs typeface="Arial" panose="020B0604020202020204" pitchFamily="34" charset="0"/>
              </a:rPr>
              <a:t>Le conseil d’administration </a:t>
            </a:r>
            <a:r>
              <a:rPr lang="fr-CH" sz="1700" dirty="0">
                <a:solidFill>
                  <a:srgbClr val="FF0000"/>
                </a:solidFill>
                <a:effectLst/>
                <a:latin typeface="Arial" panose="020B0604020202020204" pitchFamily="34" charset="0"/>
                <a:cs typeface="Arial" panose="020B0604020202020204" pitchFamily="34" charset="0"/>
              </a:rPr>
              <a:t>n’est pas tenu d’aviser </a:t>
            </a:r>
            <a:r>
              <a:rPr lang="fr-CH" sz="1700" dirty="0">
                <a:effectLst/>
                <a:latin typeface="Arial" panose="020B0604020202020204" pitchFamily="34" charset="0"/>
                <a:cs typeface="Arial" panose="020B0604020202020204" pitchFamily="34" charset="0"/>
              </a:rPr>
              <a:t>le tribunal: </a:t>
            </a:r>
          </a:p>
          <a:p>
            <a:pPr marL="0" indent="0">
              <a:buNone/>
            </a:pPr>
            <a:r>
              <a:rPr lang="fr-CH" sz="1700" b="1" dirty="0">
                <a:effectLst/>
                <a:latin typeface="Arial" panose="020B0604020202020204" pitchFamily="34" charset="0"/>
                <a:cs typeface="Arial" panose="020B0604020202020204" pitchFamily="34" charset="0"/>
              </a:rPr>
              <a:t>1. </a:t>
            </a:r>
            <a:r>
              <a:rPr lang="fr-CH" sz="1700" dirty="0">
                <a:effectLst/>
                <a:latin typeface="Arial" panose="020B0604020202020204" pitchFamily="34" charset="0"/>
                <a:cs typeface="Arial" panose="020B0604020202020204" pitchFamily="34" charset="0"/>
              </a:rPr>
              <a:t>si des créanciers ajournent des créances et acceptent qu’elles soient placées à un rang inferieur à celui de toutes les autres créances de la société dans la mesure de l’insuffisance de l’actif, pour autant que la </a:t>
            </a:r>
            <a:r>
              <a:rPr lang="fr-CH" sz="1700" dirty="0">
                <a:solidFill>
                  <a:srgbClr val="FF0000"/>
                </a:solidFill>
                <a:effectLst/>
                <a:latin typeface="Arial" panose="020B0604020202020204" pitchFamily="34" charset="0"/>
                <a:cs typeface="Arial" panose="020B0604020202020204" pitchFamily="34" charset="0"/>
              </a:rPr>
              <a:t>postposition</a:t>
            </a:r>
            <a:r>
              <a:rPr lang="fr-CH" sz="1700" dirty="0">
                <a:effectLst/>
                <a:latin typeface="Arial" panose="020B0604020202020204" pitchFamily="34" charset="0"/>
                <a:cs typeface="Arial" panose="020B0604020202020204" pitchFamily="34" charset="0"/>
              </a:rPr>
              <a:t> porte également sur les intérêts dus pendant toute la durée du surendettement </a:t>
            </a:r>
          </a:p>
          <a:p>
            <a:pPr marL="0" indent="0">
              <a:buNone/>
            </a:pPr>
            <a:endParaRPr lang="fr-FR" sz="2400" dirty="0"/>
          </a:p>
          <a:p>
            <a:r>
              <a:rPr lang="fr-FR" sz="2400" dirty="0"/>
              <a:t>Mention explicite dans la loi</a:t>
            </a:r>
          </a:p>
          <a:p>
            <a:r>
              <a:rPr lang="fr-FR" sz="2400" dirty="0"/>
              <a:t>Conditions</a:t>
            </a:r>
          </a:p>
          <a:p>
            <a:r>
              <a:rPr lang="fr-FR" sz="2400" dirty="0"/>
              <a:t>Sort des intérêts courus clarifié</a:t>
            </a:r>
          </a:p>
          <a:p>
            <a:r>
              <a:rPr lang="fr-FR" sz="2400" dirty="0"/>
              <a:t>Créances postposées exclues du calcul du dommage (art. 757 al. 4 CO) </a:t>
            </a:r>
          </a:p>
        </p:txBody>
      </p:sp>
      <p:sp>
        <p:nvSpPr>
          <p:cNvPr id="3" name="Titre 2">
            <a:extLst>
              <a:ext uri="{FF2B5EF4-FFF2-40B4-BE49-F238E27FC236}">
                <a16:creationId xmlns:a16="http://schemas.microsoft.com/office/drawing/2014/main" id="{27A2161C-4470-FCD1-5D3B-4B3863123E52}"/>
              </a:ext>
            </a:extLst>
          </p:cNvPr>
          <p:cNvSpPr>
            <a:spLocks noGrp="1"/>
          </p:cNvSpPr>
          <p:nvPr>
            <p:ph type="title"/>
          </p:nvPr>
        </p:nvSpPr>
        <p:spPr/>
        <p:txBody>
          <a:bodyPr/>
          <a:lstStyle/>
          <a:p>
            <a:r>
              <a:rPr lang="fr-FR" dirty="0"/>
              <a:t>Postposition</a:t>
            </a:r>
          </a:p>
        </p:txBody>
      </p:sp>
    </p:spTree>
    <p:extLst>
      <p:ext uri="{BB962C8B-B14F-4D97-AF65-F5344CB8AC3E}">
        <p14:creationId xmlns:p14="http://schemas.microsoft.com/office/powerpoint/2010/main" val="2221906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9"/>
          <p:cNvSpPr>
            <a:spLocks noGrp="1" noChangeArrowheads="1"/>
          </p:cNvSpPr>
          <p:nvPr>
            <p:ph type="title"/>
          </p:nvPr>
        </p:nvSpPr>
        <p:spPr/>
        <p:txBody>
          <a:bodyPr/>
          <a:lstStyle/>
          <a:p>
            <a:r>
              <a:rPr lang="fr-CH" dirty="0"/>
              <a:t>EFFETS DE LA POSTPOSITION</a:t>
            </a:r>
            <a:endParaRPr lang="it-IT" dirty="0"/>
          </a:p>
        </p:txBody>
      </p:sp>
      <p:sp>
        <p:nvSpPr>
          <p:cNvPr id="23556" name="Rectangle 22"/>
          <p:cNvSpPr>
            <a:spLocks noChangeArrowheads="1"/>
          </p:cNvSpPr>
          <p:nvPr/>
        </p:nvSpPr>
        <p:spPr bwMode="auto">
          <a:xfrm>
            <a:off x="1768475" y="1943109"/>
            <a:ext cx="2232025" cy="1398586"/>
          </a:xfrm>
          <a:prstGeom prst="rect">
            <a:avLst/>
          </a:prstGeom>
          <a:solidFill>
            <a:schemeClr val="bg1"/>
          </a:solidFill>
          <a:ln w="9525">
            <a:solidFill>
              <a:schemeClr val="tx1"/>
            </a:solidFill>
            <a:miter lim="800000"/>
            <a:headEnd/>
            <a:tailEnd/>
          </a:ln>
        </p:spPr>
        <p:txBody>
          <a:bodyPr anchor="ctr"/>
          <a:lstStyle/>
          <a:p>
            <a:pPr algn="ctr"/>
            <a:r>
              <a:rPr lang="fr-CH" b="1">
                <a:latin typeface="Arial" pitchFamily="34" charset="0"/>
                <a:cs typeface="Arial" pitchFamily="34" charset="0"/>
              </a:rPr>
              <a:t>Actifs</a:t>
            </a:r>
          </a:p>
          <a:p>
            <a:pPr algn="ctr"/>
            <a:endParaRPr lang="fr-CH" b="1">
              <a:latin typeface="Arial" pitchFamily="34" charset="0"/>
              <a:cs typeface="Arial" pitchFamily="34" charset="0"/>
            </a:endParaRPr>
          </a:p>
          <a:p>
            <a:pPr algn="ctr"/>
            <a:r>
              <a:rPr lang="fr-CH" b="1">
                <a:latin typeface="Arial" pitchFamily="34" charset="0"/>
                <a:cs typeface="Arial" pitchFamily="34" charset="0"/>
              </a:rPr>
              <a:t>3’500</a:t>
            </a:r>
            <a:endParaRPr lang="fr-FR" b="1">
              <a:latin typeface="Arial" pitchFamily="34" charset="0"/>
              <a:cs typeface="Arial" pitchFamily="34" charset="0"/>
            </a:endParaRPr>
          </a:p>
        </p:txBody>
      </p:sp>
      <p:sp>
        <p:nvSpPr>
          <p:cNvPr id="23557" name="Rectangle 23"/>
          <p:cNvSpPr>
            <a:spLocks noChangeArrowheads="1"/>
          </p:cNvSpPr>
          <p:nvPr/>
        </p:nvSpPr>
        <p:spPr bwMode="auto">
          <a:xfrm>
            <a:off x="1768475" y="3341696"/>
            <a:ext cx="2232025" cy="2344737"/>
          </a:xfrm>
          <a:prstGeom prst="rect">
            <a:avLst/>
          </a:prstGeom>
          <a:solidFill>
            <a:srgbClr val="000000"/>
          </a:solidFill>
          <a:ln w="9525">
            <a:solidFill>
              <a:schemeClr val="tx1"/>
            </a:solidFill>
            <a:miter lim="800000"/>
            <a:headEnd/>
            <a:tailEnd/>
          </a:ln>
        </p:spPr>
        <p:txBody>
          <a:bodyPr anchor="ctr"/>
          <a:lstStyle/>
          <a:p>
            <a:pPr algn="ctr"/>
            <a:r>
              <a:rPr lang="fr-CH" b="1">
                <a:solidFill>
                  <a:schemeClr val="bg1"/>
                </a:solidFill>
                <a:latin typeface="Arial" pitchFamily="34" charset="0"/>
                <a:cs typeface="Arial" pitchFamily="34" charset="0"/>
              </a:rPr>
              <a:t>PERTE</a:t>
            </a:r>
          </a:p>
          <a:p>
            <a:pPr algn="ctr"/>
            <a:endParaRPr lang="fr-CH" b="1">
              <a:solidFill>
                <a:schemeClr val="bg1"/>
              </a:solidFill>
              <a:latin typeface="Arial" pitchFamily="34" charset="0"/>
              <a:cs typeface="Arial" pitchFamily="34" charset="0"/>
            </a:endParaRPr>
          </a:p>
          <a:p>
            <a:pPr algn="ctr"/>
            <a:r>
              <a:rPr lang="fr-CH" b="1">
                <a:solidFill>
                  <a:schemeClr val="bg1"/>
                </a:solidFill>
                <a:latin typeface="Arial" pitchFamily="34" charset="0"/>
                <a:cs typeface="Arial" pitchFamily="34" charset="0"/>
              </a:rPr>
              <a:t>6’500</a:t>
            </a:r>
            <a:endParaRPr lang="fr-FR" b="1">
              <a:solidFill>
                <a:schemeClr val="bg1"/>
              </a:solidFill>
              <a:latin typeface="Arial" pitchFamily="34" charset="0"/>
              <a:cs typeface="Arial" pitchFamily="34" charset="0"/>
            </a:endParaRPr>
          </a:p>
        </p:txBody>
      </p:sp>
      <p:sp>
        <p:nvSpPr>
          <p:cNvPr id="23558" name="Rectangle 24"/>
          <p:cNvSpPr>
            <a:spLocks noChangeArrowheads="1"/>
          </p:cNvSpPr>
          <p:nvPr/>
        </p:nvSpPr>
        <p:spPr bwMode="auto">
          <a:xfrm>
            <a:off x="4000500" y="1943109"/>
            <a:ext cx="2232025" cy="2190750"/>
          </a:xfrm>
          <a:prstGeom prst="rect">
            <a:avLst/>
          </a:prstGeom>
          <a:solidFill>
            <a:srgbClr val="99CCFF"/>
          </a:solidFill>
          <a:ln w="9525">
            <a:solidFill>
              <a:schemeClr val="tx1"/>
            </a:solidFill>
            <a:miter lim="800000"/>
            <a:headEnd/>
            <a:tailEnd/>
          </a:ln>
        </p:spPr>
        <p:txBody>
          <a:bodyPr anchor="ctr"/>
          <a:lstStyle/>
          <a:p>
            <a:pPr algn="ctr"/>
            <a:r>
              <a:rPr lang="fr-CH" b="1">
                <a:latin typeface="Arial" pitchFamily="34" charset="0"/>
                <a:cs typeface="Arial" pitchFamily="34" charset="0"/>
              </a:rPr>
              <a:t>Fonds</a:t>
            </a:r>
          </a:p>
          <a:p>
            <a:pPr algn="ctr"/>
            <a:r>
              <a:rPr lang="fr-CH" b="1">
                <a:latin typeface="Arial" pitchFamily="34" charset="0"/>
                <a:cs typeface="Arial" pitchFamily="34" charset="0"/>
              </a:rPr>
              <a:t>Étrangers</a:t>
            </a:r>
          </a:p>
          <a:p>
            <a:pPr algn="ctr"/>
            <a:endParaRPr lang="fr-CH" b="1">
              <a:latin typeface="Arial" pitchFamily="34" charset="0"/>
              <a:cs typeface="Arial" pitchFamily="34" charset="0"/>
            </a:endParaRPr>
          </a:p>
          <a:p>
            <a:pPr algn="ctr"/>
            <a:r>
              <a:rPr lang="fr-CH" b="1">
                <a:latin typeface="Arial" pitchFamily="34" charset="0"/>
                <a:cs typeface="Arial" pitchFamily="34" charset="0"/>
              </a:rPr>
              <a:t>5’000</a:t>
            </a:r>
            <a:endParaRPr lang="fr-FR" b="1">
              <a:latin typeface="Arial" pitchFamily="34" charset="0"/>
              <a:cs typeface="Arial" pitchFamily="34" charset="0"/>
            </a:endParaRPr>
          </a:p>
        </p:txBody>
      </p:sp>
      <p:sp>
        <p:nvSpPr>
          <p:cNvPr id="23559" name="Rectangle 25"/>
          <p:cNvSpPr>
            <a:spLocks noChangeArrowheads="1"/>
          </p:cNvSpPr>
          <p:nvPr/>
        </p:nvSpPr>
        <p:spPr bwMode="auto">
          <a:xfrm>
            <a:off x="4000500" y="3341697"/>
            <a:ext cx="2232025" cy="792162"/>
          </a:xfrm>
          <a:prstGeom prst="rect">
            <a:avLst/>
          </a:prstGeom>
          <a:solidFill>
            <a:srgbClr val="3366FF"/>
          </a:solidFill>
          <a:ln w="9525">
            <a:solidFill>
              <a:schemeClr val="tx1"/>
            </a:solidFill>
            <a:miter lim="800000"/>
            <a:headEnd/>
            <a:tailEnd/>
          </a:ln>
        </p:spPr>
        <p:txBody>
          <a:bodyPr anchor="ctr"/>
          <a:lstStyle/>
          <a:p>
            <a:pPr algn="ctr"/>
            <a:r>
              <a:rPr lang="fr-CH" sz="1600" b="1">
                <a:solidFill>
                  <a:schemeClr val="bg1"/>
                </a:solidFill>
                <a:latin typeface="Arial" pitchFamily="34" charset="0"/>
                <a:cs typeface="Arial" pitchFamily="34" charset="0"/>
              </a:rPr>
              <a:t>Fonds étrangers postposés</a:t>
            </a:r>
          </a:p>
          <a:p>
            <a:pPr algn="ctr"/>
            <a:r>
              <a:rPr lang="fr-CH" sz="1600" b="1">
                <a:solidFill>
                  <a:schemeClr val="bg1"/>
                </a:solidFill>
                <a:latin typeface="Arial" pitchFamily="34" charset="0"/>
                <a:cs typeface="Arial" pitchFamily="34" charset="0"/>
              </a:rPr>
              <a:t>1’500</a:t>
            </a:r>
            <a:endParaRPr lang="fr-FR" sz="1600" b="1">
              <a:solidFill>
                <a:schemeClr val="bg1"/>
              </a:solidFill>
              <a:latin typeface="Arial" pitchFamily="34" charset="0"/>
              <a:cs typeface="Arial" pitchFamily="34" charset="0"/>
            </a:endParaRPr>
          </a:p>
        </p:txBody>
      </p:sp>
      <p:sp>
        <p:nvSpPr>
          <p:cNvPr id="23560" name="Rectangle 26"/>
          <p:cNvSpPr>
            <a:spLocks noChangeArrowheads="1"/>
          </p:cNvSpPr>
          <p:nvPr/>
        </p:nvSpPr>
        <p:spPr bwMode="auto">
          <a:xfrm>
            <a:off x="4000500" y="4133859"/>
            <a:ext cx="2232025" cy="1552575"/>
          </a:xfrm>
          <a:prstGeom prst="rect">
            <a:avLst/>
          </a:prstGeom>
          <a:solidFill>
            <a:srgbClr val="FFFF00"/>
          </a:solidFill>
          <a:ln w="9525">
            <a:solidFill>
              <a:schemeClr val="tx1"/>
            </a:solidFill>
            <a:miter lim="800000"/>
            <a:headEnd/>
            <a:tailEnd/>
          </a:ln>
        </p:spPr>
        <p:txBody>
          <a:bodyPr anchor="ctr"/>
          <a:lstStyle/>
          <a:p>
            <a:pPr algn="ctr"/>
            <a:r>
              <a:rPr lang="fr-CH" b="1">
                <a:latin typeface="Arial" pitchFamily="34" charset="0"/>
                <a:cs typeface="Arial" pitchFamily="34" charset="0"/>
              </a:rPr>
              <a:t>Capital-actions</a:t>
            </a:r>
          </a:p>
          <a:p>
            <a:pPr algn="ctr"/>
            <a:endParaRPr lang="fr-CH" b="1">
              <a:latin typeface="Arial" pitchFamily="34" charset="0"/>
              <a:cs typeface="Arial" pitchFamily="34" charset="0"/>
            </a:endParaRPr>
          </a:p>
          <a:p>
            <a:pPr algn="ctr"/>
            <a:r>
              <a:rPr lang="fr-CH" b="1">
                <a:latin typeface="Arial" pitchFamily="34" charset="0"/>
                <a:cs typeface="Arial" pitchFamily="34" charset="0"/>
              </a:rPr>
              <a:t>5’000</a:t>
            </a:r>
            <a:endParaRPr lang="fr-FR" b="1">
              <a:latin typeface="Arial" pitchFamily="34" charset="0"/>
              <a:cs typeface="Arial" pitchFamily="34" charset="0"/>
            </a:endParaRPr>
          </a:p>
        </p:txBody>
      </p:sp>
      <p:sp>
        <p:nvSpPr>
          <p:cNvPr id="23561" name="Text Box 37"/>
          <p:cNvSpPr txBox="1">
            <a:spLocks noChangeArrowheads="1"/>
          </p:cNvSpPr>
          <p:nvPr/>
        </p:nvSpPr>
        <p:spPr bwMode="auto">
          <a:xfrm>
            <a:off x="1768475" y="5795972"/>
            <a:ext cx="223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fr-CH" sz="1800" b="1">
                <a:latin typeface="Arial" pitchFamily="34" charset="0"/>
                <a:cs typeface="Arial" pitchFamily="34" charset="0"/>
              </a:rPr>
              <a:t>10’000</a:t>
            </a:r>
            <a:endParaRPr lang="fr-FR" sz="1800" b="1">
              <a:latin typeface="Arial" pitchFamily="34" charset="0"/>
              <a:cs typeface="Arial" pitchFamily="34" charset="0"/>
            </a:endParaRPr>
          </a:p>
        </p:txBody>
      </p:sp>
      <p:sp>
        <p:nvSpPr>
          <p:cNvPr id="23562" name="Text Box 38"/>
          <p:cNvSpPr txBox="1">
            <a:spLocks noChangeArrowheads="1"/>
          </p:cNvSpPr>
          <p:nvPr/>
        </p:nvSpPr>
        <p:spPr bwMode="auto">
          <a:xfrm>
            <a:off x="4000500" y="5795972"/>
            <a:ext cx="223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fr-CH" sz="1800" b="1">
                <a:latin typeface="Arial" pitchFamily="34" charset="0"/>
                <a:cs typeface="Arial" pitchFamily="34" charset="0"/>
              </a:rPr>
              <a:t>10’000</a:t>
            </a:r>
            <a:endParaRPr lang="fr-FR" sz="1800" b="1">
              <a:latin typeface="Arial" pitchFamily="34" charset="0"/>
              <a:cs typeface="Arial" pitchFamily="34" charset="0"/>
            </a:endParaRPr>
          </a:p>
        </p:txBody>
      </p:sp>
      <p:sp>
        <p:nvSpPr>
          <p:cNvPr id="23563" name="Rectangle 24"/>
          <p:cNvSpPr>
            <a:spLocks noChangeArrowheads="1"/>
          </p:cNvSpPr>
          <p:nvPr/>
        </p:nvSpPr>
        <p:spPr bwMode="auto">
          <a:xfrm>
            <a:off x="4000500" y="1943109"/>
            <a:ext cx="2232025" cy="1398588"/>
          </a:xfrm>
          <a:prstGeom prst="rect">
            <a:avLst/>
          </a:prstGeom>
          <a:solidFill>
            <a:srgbClr val="99CCFF"/>
          </a:solidFill>
          <a:ln w="9525">
            <a:solidFill>
              <a:schemeClr val="tx1"/>
            </a:solidFill>
            <a:miter lim="800000"/>
            <a:headEnd/>
            <a:tailEnd/>
          </a:ln>
        </p:spPr>
        <p:txBody>
          <a:bodyPr anchor="ctr"/>
          <a:lstStyle/>
          <a:p>
            <a:pPr algn="ctr"/>
            <a:r>
              <a:rPr lang="fr-CH" b="1" dirty="0">
                <a:latin typeface="Arial" pitchFamily="34" charset="0"/>
                <a:cs typeface="Arial" pitchFamily="34" charset="0"/>
              </a:rPr>
              <a:t>Fonds</a:t>
            </a:r>
          </a:p>
          <a:p>
            <a:pPr algn="ctr"/>
            <a:r>
              <a:rPr lang="fr-CH" b="1" dirty="0">
                <a:latin typeface="Arial" pitchFamily="34" charset="0"/>
                <a:cs typeface="Arial" pitchFamily="34" charset="0"/>
              </a:rPr>
              <a:t>Étrangers</a:t>
            </a:r>
          </a:p>
          <a:p>
            <a:pPr algn="ctr"/>
            <a:endParaRPr lang="fr-CH" b="1" dirty="0">
              <a:latin typeface="Arial" pitchFamily="34" charset="0"/>
              <a:cs typeface="Arial" pitchFamily="34" charset="0"/>
            </a:endParaRPr>
          </a:p>
          <a:p>
            <a:pPr algn="ctr"/>
            <a:r>
              <a:rPr lang="fr-CH" b="1" dirty="0">
                <a:latin typeface="Arial" pitchFamily="34" charset="0"/>
                <a:cs typeface="Arial" pitchFamily="34" charset="0"/>
              </a:rPr>
              <a:t>3’500</a:t>
            </a:r>
            <a:endParaRPr lang="fr-FR" b="1" dirty="0">
              <a:latin typeface="Arial" pitchFamily="34" charset="0"/>
              <a:cs typeface="Arial" pitchFamily="34" charset="0"/>
            </a:endParaRPr>
          </a:p>
        </p:txBody>
      </p:sp>
    </p:spTree>
    <p:extLst>
      <p:ext uri="{BB962C8B-B14F-4D97-AF65-F5344CB8AC3E}">
        <p14:creationId xmlns:p14="http://schemas.microsoft.com/office/powerpoint/2010/main" val="28565647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slide(fromBottom)">
                                      <p:cBhvr>
                                        <p:cTn id="7" dur="2000"/>
                                        <p:tgtEl>
                                          <p:spTgt spid="23556"/>
                                        </p:tgtEl>
                                      </p:cBhvr>
                                    </p:animEffect>
                                  </p:childTnLst>
                                </p:cTn>
                              </p:par>
                            </p:childTnLst>
                          </p:cTn>
                        </p:par>
                        <p:par>
                          <p:cTn id="8" fill="hold" nodeType="afterGroup">
                            <p:stCondLst>
                              <p:cond delay="2000"/>
                            </p:stCondLst>
                            <p:childTnLst>
                              <p:par>
                                <p:cTn id="9" presetID="12" presetClass="entr" presetSubtype="1" fill="hold" grpId="0" nodeType="afterEffect">
                                  <p:stCondLst>
                                    <p:cond delay="0"/>
                                  </p:stCondLst>
                                  <p:childTnLst>
                                    <p:set>
                                      <p:cBhvr>
                                        <p:cTn id="10" dur="1" fill="hold">
                                          <p:stCondLst>
                                            <p:cond delay="0"/>
                                          </p:stCondLst>
                                        </p:cTn>
                                        <p:tgtEl>
                                          <p:spTgt spid="23558"/>
                                        </p:tgtEl>
                                        <p:attrNameLst>
                                          <p:attrName>style.visibility</p:attrName>
                                        </p:attrNameLst>
                                      </p:cBhvr>
                                      <p:to>
                                        <p:strVal val="visible"/>
                                      </p:to>
                                    </p:set>
                                    <p:animEffect transition="in" filter="slide(fromTop)">
                                      <p:cBhvr>
                                        <p:cTn id="11" dur="2000"/>
                                        <p:tgtEl>
                                          <p:spTgt spid="23558"/>
                                        </p:tgtEl>
                                      </p:cBhvr>
                                    </p:animEffect>
                                  </p:childTnLst>
                                </p:cTn>
                              </p:par>
                            </p:childTnLst>
                          </p:cTn>
                        </p:par>
                        <p:par>
                          <p:cTn id="12" fill="hold" nodeType="afterGroup">
                            <p:stCondLst>
                              <p:cond delay="4000"/>
                            </p:stCondLst>
                            <p:childTnLst>
                              <p:par>
                                <p:cTn id="13" presetID="12" presetClass="entr" presetSubtype="1" fill="hold" grpId="0" nodeType="afterEffect">
                                  <p:stCondLst>
                                    <p:cond delay="0"/>
                                  </p:stCondLst>
                                  <p:childTnLst>
                                    <p:set>
                                      <p:cBhvr>
                                        <p:cTn id="14" dur="1" fill="hold">
                                          <p:stCondLst>
                                            <p:cond delay="0"/>
                                          </p:stCondLst>
                                        </p:cTn>
                                        <p:tgtEl>
                                          <p:spTgt spid="23560"/>
                                        </p:tgtEl>
                                        <p:attrNameLst>
                                          <p:attrName>style.visibility</p:attrName>
                                        </p:attrNameLst>
                                      </p:cBhvr>
                                      <p:to>
                                        <p:strVal val="visible"/>
                                      </p:to>
                                    </p:set>
                                    <p:animEffect transition="in" filter="slide(fromTop)">
                                      <p:cBhvr>
                                        <p:cTn id="15" dur="2000"/>
                                        <p:tgtEl>
                                          <p:spTgt spid="23560"/>
                                        </p:tgtEl>
                                      </p:cBhvr>
                                    </p:animEffect>
                                  </p:childTnLst>
                                </p:cTn>
                              </p:par>
                            </p:childTnLst>
                          </p:cTn>
                        </p:par>
                        <p:par>
                          <p:cTn id="16" fill="hold" nodeType="afterGroup">
                            <p:stCondLst>
                              <p:cond delay="6000"/>
                            </p:stCondLst>
                            <p:childTnLst>
                              <p:par>
                                <p:cTn id="17" presetID="12" presetClass="entr" presetSubtype="4" fill="hold" grpId="0" nodeType="after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slide(fromBottom)">
                                      <p:cBhvr>
                                        <p:cTn id="19" dur="2000"/>
                                        <p:tgtEl>
                                          <p:spTgt spid="23557"/>
                                        </p:tgtEl>
                                      </p:cBhvr>
                                    </p:animEffect>
                                  </p:childTnLst>
                                </p:cTn>
                              </p:par>
                            </p:childTnLst>
                          </p:cTn>
                        </p:par>
                        <p:par>
                          <p:cTn id="20" fill="hold" nodeType="afterGroup">
                            <p:stCondLst>
                              <p:cond delay="8000"/>
                            </p:stCondLst>
                            <p:childTnLst>
                              <p:par>
                                <p:cTn id="21" presetID="53" presetClass="entr" presetSubtype="0" fill="hold" grpId="0" nodeType="afterEffect">
                                  <p:stCondLst>
                                    <p:cond delay="0"/>
                                  </p:stCondLst>
                                  <p:childTnLst>
                                    <p:set>
                                      <p:cBhvr>
                                        <p:cTn id="22" dur="1" fill="hold">
                                          <p:stCondLst>
                                            <p:cond delay="0"/>
                                          </p:stCondLst>
                                        </p:cTn>
                                        <p:tgtEl>
                                          <p:spTgt spid="23561"/>
                                        </p:tgtEl>
                                        <p:attrNameLst>
                                          <p:attrName>style.visibility</p:attrName>
                                        </p:attrNameLst>
                                      </p:cBhvr>
                                      <p:to>
                                        <p:strVal val="visible"/>
                                      </p:to>
                                    </p:set>
                                    <p:anim calcmode="lin" valueType="num">
                                      <p:cBhvr>
                                        <p:cTn id="23" dur="1000" fill="hold"/>
                                        <p:tgtEl>
                                          <p:spTgt spid="23561"/>
                                        </p:tgtEl>
                                        <p:attrNameLst>
                                          <p:attrName>ppt_w</p:attrName>
                                        </p:attrNameLst>
                                      </p:cBhvr>
                                      <p:tavLst>
                                        <p:tav tm="0">
                                          <p:val>
                                            <p:fltVal val="0"/>
                                          </p:val>
                                        </p:tav>
                                        <p:tav tm="100000">
                                          <p:val>
                                            <p:strVal val="#ppt_w"/>
                                          </p:val>
                                        </p:tav>
                                      </p:tavLst>
                                    </p:anim>
                                    <p:anim calcmode="lin" valueType="num">
                                      <p:cBhvr>
                                        <p:cTn id="24" dur="1000" fill="hold"/>
                                        <p:tgtEl>
                                          <p:spTgt spid="23561"/>
                                        </p:tgtEl>
                                        <p:attrNameLst>
                                          <p:attrName>ppt_h</p:attrName>
                                        </p:attrNameLst>
                                      </p:cBhvr>
                                      <p:tavLst>
                                        <p:tav tm="0">
                                          <p:val>
                                            <p:fltVal val="0"/>
                                          </p:val>
                                        </p:tav>
                                        <p:tav tm="100000">
                                          <p:val>
                                            <p:strVal val="#ppt_h"/>
                                          </p:val>
                                        </p:tav>
                                      </p:tavLst>
                                    </p:anim>
                                    <p:animEffect transition="in" filter="fade">
                                      <p:cBhvr>
                                        <p:cTn id="25" dur="1000"/>
                                        <p:tgtEl>
                                          <p:spTgt spid="23561"/>
                                        </p:tgtEl>
                                      </p:cBhvr>
                                    </p:animEffect>
                                  </p:childTnLst>
                                </p:cTn>
                              </p:par>
                            </p:childTnLst>
                          </p:cTn>
                        </p:par>
                        <p:par>
                          <p:cTn id="26" fill="hold" nodeType="afterGroup">
                            <p:stCondLst>
                              <p:cond delay="9000"/>
                            </p:stCondLst>
                            <p:childTnLst>
                              <p:par>
                                <p:cTn id="27" presetID="53" presetClass="entr" presetSubtype="0" fill="hold" grpId="0" nodeType="afterEffect">
                                  <p:stCondLst>
                                    <p:cond delay="0"/>
                                  </p:stCondLst>
                                  <p:childTnLst>
                                    <p:set>
                                      <p:cBhvr>
                                        <p:cTn id="28" dur="1" fill="hold">
                                          <p:stCondLst>
                                            <p:cond delay="0"/>
                                          </p:stCondLst>
                                        </p:cTn>
                                        <p:tgtEl>
                                          <p:spTgt spid="23562"/>
                                        </p:tgtEl>
                                        <p:attrNameLst>
                                          <p:attrName>style.visibility</p:attrName>
                                        </p:attrNameLst>
                                      </p:cBhvr>
                                      <p:to>
                                        <p:strVal val="visible"/>
                                      </p:to>
                                    </p:set>
                                    <p:anim calcmode="lin" valueType="num">
                                      <p:cBhvr>
                                        <p:cTn id="29" dur="1000" fill="hold"/>
                                        <p:tgtEl>
                                          <p:spTgt spid="23562"/>
                                        </p:tgtEl>
                                        <p:attrNameLst>
                                          <p:attrName>ppt_w</p:attrName>
                                        </p:attrNameLst>
                                      </p:cBhvr>
                                      <p:tavLst>
                                        <p:tav tm="0">
                                          <p:val>
                                            <p:fltVal val="0"/>
                                          </p:val>
                                        </p:tav>
                                        <p:tav tm="100000">
                                          <p:val>
                                            <p:strVal val="#ppt_w"/>
                                          </p:val>
                                        </p:tav>
                                      </p:tavLst>
                                    </p:anim>
                                    <p:anim calcmode="lin" valueType="num">
                                      <p:cBhvr>
                                        <p:cTn id="30" dur="1000" fill="hold"/>
                                        <p:tgtEl>
                                          <p:spTgt spid="23562"/>
                                        </p:tgtEl>
                                        <p:attrNameLst>
                                          <p:attrName>ppt_h</p:attrName>
                                        </p:attrNameLst>
                                      </p:cBhvr>
                                      <p:tavLst>
                                        <p:tav tm="0">
                                          <p:val>
                                            <p:fltVal val="0"/>
                                          </p:val>
                                        </p:tav>
                                        <p:tav tm="100000">
                                          <p:val>
                                            <p:strVal val="#ppt_h"/>
                                          </p:val>
                                        </p:tav>
                                      </p:tavLst>
                                    </p:anim>
                                    <p:animEffect transition="in" filter="fade">
                                      <p:cBhvr>
                                        <p:cTn id="31" dur="1000"/>
                                        <p:tgtEl>
                                          <p:spTgt spid="2356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grpId="1" nodeType="clickEffect">
                                  <p:stCondLst>
                                    <p:cond delay="0"/>
                                  </p:stCondLst>
                                  <p:childTnLst>
                                    <p:animEffect transition="out" filter="fade">
                                      <p:cBhvr>
                                        <p:cTn id="35" dur="2000"/>
                                        <p:tgtEl>
                                          <p:spTgt spid="23558"/>
                                        </p:tgtEl>
                                      </p:cBhvr>
                                    </p:animEffect>
                                    <p:set>
                                      <p:cBhvr>
                                        <p:cTn id="36" dur="1" fill="hold">
                                          <p:stCondLst>
                                            <p:cond delay="1999"/>
                                          </p:stCondLst>
                                        </p:cTn>
                                        <p:tgtEl>
                                          <p:spTgt spid="2355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3563"/>
                                        </p:tgtEl>
                                        <p:attrNameLst>
                                          <p:attrName>style.visibility</p:attrName>
                                        </p:attrNameLst>
                                      </p:cBhvr>
                                      <p:to>
                                        <p:strVal val="visible"/>
                                      </p:to>
                                    </p:set>
                                    <p:animEffect transition="in" filter="fade">
                                      <p:cBhvr>
                                        <p:cTn id="39" dur="2000"/>
                                        <p:tgtEl>
                                          <p:spTgt spid="23563"/>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3559"/>
                                        </p:tgtEl>
                                        <p:attrNameLst>
                                          <p:attrName>style.visibility</p:attrName>
                                        </p:attrNameLst>
                                      </p:cBhvr>
                                      <p:to>
                                        <p:strVal val="visible"/>
                                      </p:to>
                                    </p:set>
                                    <p:anim calcmode="lin" valueType="num">
                                      <p:cBhvr>
                                        <p:cTn id="42" dur="2000" fill="hold"/>
                                        <p:tgtEl>
                                          <p:spTgt spid="23559"/>
                                        </p:tgtEl>
                                        <p:attrNameLst>
                                          <p:attrName>ppt_w</p:attrName>
                                        </p:attrNameLst>
                                      </p:cBhvr>
                                      <p:tavLst>
                                        <p:tav tm="0">
                                          <p:val>
                                            <p:fltVal val="0"/>
                                          </p:val>
                                        </p:tav>
                                        <p:tav tm="100000">
                                          <p:val>
                                            <p:strVal val="#ppt_w"/>
                                          </p:val>
                                        </p:tav>
                                      </p:tavLst>
                                    </p:anim>
                                    <p:anim calcmode="lin" valueType="num">
                                      <p:cBhvr>
                                        <p:cTn id="43" dur="2000" fill="hold"/>
                                        <p:tgtEl>
                                          <p:spTgt spid="23559"/>
                                        </p:tgtEl>
                                        <p:attrNameLst>
                                          <p:attrName>ppt_h</p:attrName>
                                        </p:attrNameLst>
                                      </p:cBhvr>
                                      <p:tavLst>
                                        <p:tav tm="0">
                                          <p:val>
                                            <p:fltVal val="0"/>
                                          </p:val>
                                        </p:tav>
                                        <p:tav tm="100000">
                                          <p:val>
                                            <p:strVal val="#ppt_h"/>
                                          </p:val>
                                        </p:tav>
                                      </p:tavLst>
                                    </p:anim>
                                    <p:animEffect transition="in" filter="fade">
                                      <p:cBhvr>
                                        <p:cTn id="44" dur="20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P spid="23558" grpId="0" animBg="1"/>
      <p:bldP spid="23558" grpId="1" animBg="1"/>
      <p:bldP spid="23559" grpId="0" animBg="1"/>
      <p:bldP spid="23560" grpId="0" animBg="1"/>
      <p:bldP spid="23561" grpId="0"/>
      <p:bldP spid="23562" grpId="0"/>
      <p:bldP spid="235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C77D87-6230-5577-98A5-FC99A9EE6D8C}"/>
              </a:ext>
            </a:extLst>
          </p:cNvPr>
          <p:cNvSpPr>
            <a:spLocks noGrp="1"/>
          </p:cNvSpPr>
          <p:nvPr>
            <p:ph idx="1"/>
          </p:nvPr>
        </p:nvSpPr>
        <p:spPr>
          <a:xfrm>
            <a:off x="457200" y="1540470"/>
            <a:ext cx="8229600" cy="4150649"/>
          </a:xfrm>
        </p:spPr>
        <p:txBody>
          <a:bodyPr>
            <a:normAutofit fontScale="70000" lnSpcReduction="20000"/>
          </a:bodyPr>
          <a:lstStyle/>
          <a:p>
            <a:pPr marL="0" indent="0">
              <a:buNone/>
            </a:pPr>
            <a:r>
              <a:rPr lang="fr-CH" sz="2600" b="1" dirty="0"/>
              <a:t>Art. 725b al. 4 ch. 2 CO</a:t>
            </a:r>
            <a:r>
              <a:rPr lang="fr-CH" sz="2600" dirty="0"/>
              <a:t>:</a:t>
            </a:r>
          </a:p>
          <a:p>
            <a:pPr marL="0" indent="0">
              <a:buNone/>
            </a:pPr>
            <a:r>
              <a:rPr lang="fr-CH" sz="2900" dirty="0"/>
              <a:t>« aussi longtemps qu’il existe des raisons sérieuses d’admettre qu’il est possible de supprimer le surendettement en temps utile, mais au plus </a:t>
            </a:r>
            <a:r>
              <a:rPr lang="fr-CH" sz="2900" dirty="0">
                <a:solidFill>
                  <a:srgbClr val="FF0000"/>
                </a:solidFill>
              </a:rPr>
              <a:t>dans les 90 jours </a:t>
            </a:r>
            <a:r>
              <a:rPr lang="fr-CH" sz="2900" dirty="0"/>
              <a:t>qui suivent l’établissement des comptes intermédiaires, et que l’exécution des créances ne s’en trouve pas davantage compromise »</a:t>
            </a:r>
          </a:p>
          <a:p>
            <a:endParaRPr lang="fr-FR" sz="2900" dirty="0"/>
          </a:p>
          <a:p>
            <a:r>
              <a:rPr lang="fr-FR" sz="2900" dirty="0"/>
              <a:t>Cf. Message du 21 décembre 2007, p. 1510: « </a:t>
            </a:r>
            <a:r>
              <a:rPr lang="fr-FR" sz="2900" i="1" dirty="0"/>
              <a:t>quatre à six semaines </a:t>
            </a:r>
            <a:r>
              <a:rPr lang="fr-FR" sz="2900" dirty="0"/>
              <a:t>»</a:t>
            </a:r>
          </a:p>
          <a:p>
            <a:r>
              <a:rPr lang="fr-FR" sz="2900" dirty="0"/>
              <a:t>Commence à courir au moment de l’établissement des comptes intermédiaires (FF 2017 525)</a:t>
            </a:r>
          </a:p>
          <a:p>
            <a:pPr lvl="1"/>
            <a:r>
              <a:rPr lang="fr-FR" sz="2900" dirty="0"/>
              <a:t>Tentation éventuelle de retarder le début du délai en différant l’élaboration du rapport de révision battue en brèche par l’obligation d’agir avec célérité (FF 2017 525)</a:t>
            </a:r>
          </a:p>
          <a:p>
            <a:r>
              <a:rPr lang="fr-FR" sz="2900" dirty="0"/>
              <a:t>Conditions strictes</a:t>
            </a:r>
          </a:p>
          <a:p>
            <a:endParaRPr lang="fr-FR" dirty="0"/>
          </a:p>
        </p:txBody>
      </p:sp>
      <p:sp>
        <p:nvSpPr>
          <p:cNvPr id="3" name="Titre 2">
            <a:extLst>
              <a:ext uri="{FF2B5EF4-FFF2-40B4-BE49-F238E27FC236}">
                <a16:creationId xmlns:a16="http://schemas.microsoft.com/office/drawing/2014/main" id="{27A2161C-4470-FCD1-5D3B-4B3863123E52}"/>
              </a:ext>
            </a:extLst>
          </p:cNvPr>
          <p:cNvSpPr>
            <a:spLocks noGrp="1"/>
          </p:cNvSpPr>
          <p:nvPr>
            <p:ph type="title"/>
          </p:nvPr>
        </p:nvSpPr>
        <p:spPr/>
        <p:txBody>
          <a:bodyPr/>
          <a:lstStyle/>
          <a:p>
            <a:r>
              <a:rPr lang="fr-FR" dirty="0"/>
              <a:t>Délai de grâce</a:t>
            </a:r>
          </a:p>
        </p:txBody>
      </p:sp>
    </p:spTree>
    <p:extLst>
      <p:ext uri="{BB962C8B-B14F-4D97-AF65-F5344CB8AC3E}">
        <p14:creationId xmlns:p14="http://schemas.microsoft.com/office/powerpoint/2010/main" val="1298585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C77D87-6230-5577-98A5-FC99A9EE6D8C}"/>
              </a:ext>
            </a:extLst>
          </p:cNvPr>
          <p:cNvSpPr>
            <a:spLocks noGrp="1"/>
          </p:cNvSpPr>
          <p:nvPr>
            <p:ph idx="1"/>
          </p:nvPr>
        </p:nvSpPr>
        <p:spPr>
          <a:xfrm>
            <a:off x="320722" y="1856096"/>
            <a:ext cx="8229600" cy="4299044"/>
          </a:xfrm>
        </p:spPr>
        <p:txBody>
          <a:bodyPr>
            <a:normAutofit/>
          </a:bodyPr>
          <a:lstStyle/>
          <a:p>
            <a:r>
              <a:rPr lang="fr-FR" sz="2000" dirty="0"/>
              <a:t>Sur requête ou d’office</a:t>
            </a:r>
          </a:p>
          <a:p>
            <a:r>
              <a:rPr lang="fr-FR" sz="2000" dirty="0"/>
              <a:t>En cas d’insolvabilité, perte de capital ou surendettement :</a:t>
            </a:r>
          </a:p>
          <a:p>
            <a:pPr lvl="1"/>
            <a:r>
              <a:rPr lang="fr-FR" sz="1400" b="1" dirty="0"/>
              <a:t>Art. 725 CO al. 2 </a:t>
            </a:r>
            <a:r>
              <a:rPr lang="fr-FR" sz="1400" dirty="0"/>
              <a:t>(menace d’insolvabilité) : « Si la société risque de devenir insolvable, le conseil d’administration prend des mesures visant à garantir sa solvabilité. Au besoin, il prend des mesures supplémentaires afin d’assainir la société ou propose de telles mesures à l’assemblée générale, pour autant qu’elles relèvent de la compétence de cette dernière. Le cas échéant, il </a:t>
            </a:r>
            <a:r>
              <a:rPr lang="fr-FR" sz="1400" dirty="0">
                <a:solidFill>
                  <a:srgbClr val="FF0000"/>
                </a:solidFill>
              </a:rPr>
              <a:t>dépose une demande de sursis concordataire </a:t>
            </a:r>
            <a:r>
              <a:rPr lang="fr-FR" sz="1400" dirty="0"/>
              <a:t>».</a:t>
            </a:r>
          </a:p>
          <a:p>
            <a:pPr lvl="1"/>
            <a:r>
              <a:rPr lang="fr-FR" sz="1400" b="1" dirty="0"/>
              <a:t>Art. 725a CO </a:t>
            </a:r>
            <a:r>
              <a:rPr lang="fr-FR" sz="1400" dirty="0"/>
              <a:t>(perte de capital): « au besoin, il prend d’autres mesures d’assainissement ou en propose à l’assemblée générale » (al. 1) « l’obligation de révision prévue à l’al. 2 s’éteint lorsque le conseil d’administration </a:t>
            </a:r>
            <a:r>
              <a:rPr lang="fr-FR" sz="1400" dirty="0">
                <a:solidFill>
                  <a:srgbClr val="FF0000"/>
                </a:solidFill>
              </a:rPr>
              <a:t>dépose une demande de sursis concordataire </a:t>
            </a:r>
            <a:r>
              <a:rPr lang="fr-FR" sz="1400" dirty="0"/>
              <a:t>(al. 3)</a:t>
            </a:r>
          </a:p>
          <a:p>
            <a:pPr lvl="1"/>
            <a:r>
              <a:rPr lang="fr-FR" sz="1400" b="1" dirty="0"/>
              <a:t>Art. 725b al. 3 CO </a:t>
            </a:r>
            <a:r>
              <a:rPr lang="fr-FR" sz="1400" dirty="0"/>
              <a:t>(surendettement): s’il ressort des deux comptes intermédiaires que la société est surendettée, le conseil d’administration en avise le tribunal. Celui-ci déclare la faillite </a:t>
            </a:r>
            <a:r>
              <a:rPr lang="fr-FR" sz="1400" dirty="0">
                <a:solidFill>
                  <a:srgbClr val="FF0000"/>
                </a:solidFill>
              </a:rPr>
              <a:t>ou procède conformément à l’art. 173a de la loi du 11 avril 1889 sur la poursuite pour dettes et la faillite.</a:t>
            </a:r>
            <a:r>
              <a:rPr lang="fr-FR" sz="1400" dirty="0"/>
              <a:t> </a:t>
            </a:r>
          </a:p>
        </p:txBody>
      </p:sp>
      <p:sp>
        <p:nvSpPr>
          <p:cNvPr id="3" name="Titre 2">
            <a:extLst>
              <a:ext uri="{FF2B5EF4-FFF2-40B4-BE49-F238E27FC236}">
                <a16:creationId xmlns:a16="http://schemas.microsoft.com/office/drawing/2014/main" id="{27A2161C-4470-FCD1-5D3B-4B3863123E52}"/>
              </a:ext>
            </a:extLst>
          </p:cNvPr>
          <p:cNvSpPr>
            <a:spLocks noGrp="1"/>
          </p:cNvSpPr>
          <p:nvPr>
            <p:ph type="title"/>
          </p:nvPr>
        </p:nvSpPr>
        <p:spPr>
          <a:xfrm>
            <a:off x="457200" y="301934"/>
            <a:ext cx="8229600" cy="1143000"/>
          </a:xfrm>
        </p:spPr>
        <p:txBody>
          <a:bodyPr/>
          <a:lstStyle/>
          <a:p>
            <a:r>
              <a:rPr lang="fr-FR" dirty="0"/>
              <a:t>Sursis provisoire</a:t>
            </a:r>
          </a:p>
        </p:txBody>
      </p:sp>
    </p:spTree>
    <p:extLst>
      <p:ext uri="{BB962C8B-B14F-4D97-AF65-F5344CB8AC3E}">
        <p14:creationId xmlns:p14="http://schemas.microsoft.com/office/powerpoint/2010/main" val="4271914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C77D87-6230-5577-98A5-FC99A9EE6D8C}"/>
              </a:ext>
            </a:extLst>
          </p:cNvPr>
          <p:cNvSpPr>
            <a:spLocks noGrp="1"/>
          </p:cNvSpPr>
          <p:nvPr>
            <p:ph idx="1"/>
          </p:nvPr>
        </p:nvSpPr>
        <p:spPr>
          <a:xfrm>
            <a:off x="402610" y="1444934"/>
            <a:ext cx="8229600" cy="4682910"/>
          </a:xfrm>
        </p:spPr>
        <p:txBody>
          <a:bodyPr>
            <a:normAutofit/>
          </a:bodyPr>
          <a:lstStyle/>
          <a:p>
            <a:r>
              <a:rPr lang="fr-FR" sz="2000" dirty="0"/>
              <a:t>Octroi quasiment automatique </a:t>
            </a:r>
          </a:p>
          <a:p>
            <a:pPr lvl="1"/>
            <a:r>
              <a:rPr lang="fr-FR" sz="1400" dirty="0"/>
              <a:t>Art. 293a al. 3 LP: « </a:t>
            </a:r>
            <a:r>
              <a:rPr lang="fr-FR" sz="1400" i="1" dirty="0"/>
              <a:t>le juge du concordat prononce d’office la faillite s’il n’existe manifestement aucune perspective d’assainissement </a:t>
            </a:r>
            <a:r>
              <a:rPr lang="fr-FR" sz="1400" dirty="0"/>
              <a:t>»</a:t>
            </a:r>
          </a:p>
          <a:p>
            <a:r>
              <a:rPr lang="fr-FR" sz="2000" dirty="0"/>
              <a:t>Durée: 4 mois</a:t>
            </a:r>
          </a:p>
          <a:p>
            <a:pPr lvl="1"/>
            <a:r>
              <a:rPr lang="fr-FR" sz="1400" dirty="0"/>
              <a:t>prolongation de 4 mois « </a:t>
            </a:r>
            <a:r>
              <a:rPr lang="fr-FR" sz="1400" i="1" dirty="0"/>
              <a:t>dans les cas qui le justifient </a:t>
            </a:r>
            <a:r>
              <a:rPr lang="fr-FR" sz="1400" dirty="0"/>
              <a:t>» (art. 293 al. 1 let. a LP), max. 8 mois (11 mois si précédé par 725b al. 4 ch. 2 CO)</a:t>
            </a:r>
          </a:p>
          <a:p>
            <a:pPr lvl="1"/>
            <a:r>
              <a:rPr lang="fr-FR" sz="1400" dirty="0"/>
              <a:t>« </a:t>
            </a:r>
            <a:r>
              <a:rPr lang="fr-FR" sz="1400" i="1" dirty="0"/>
              <a:t>les sursis concordataires octroyés avant l’entrée en vigueur du nouveau droit pourront aussi être prolongés sur la base de cette disposition </a:t>
            </a:r>
            <a:r>
              <a:rPr lang="fr-FR" sz="1400" dirty="0"/>
              <a:t>» FF 2017 567</a:t>
            </a:r>
          </a:p>
          <a:p>
            <a:r>
              <a:rPr lang="fr-FR" sz="2000" dirty="0"/>
              <a:t>En principe: publication</a:t>
            </a:r>
          </a:p>
          <a:p>
            <a:pPr lvl="1"/>
            <a:r>
              <a:rPr lang="fr-FR" sz="1400" i="1" dirty="0"/>
              <a:t>« Dans les cas où cela se justifie, Il est possible de renoncer à rendre public le sursis provisoire jusqu’à son échéance, pour autant que la protection des intérêts des tiers soit garantie et qu’ une requête en ce sens ait été formulée. </a:t>
            </a:r>
            <a:r>
              <a:rPr lang="fr-FR" sz="1400" dirty="0"/>
              <a:t>»</a:t>
            </a:r>
            <a:r>
              <a:rPr lang="fr-FR" sz="1400" i="1" dirty="0"/>
              <a:t> </a:t>
            </a:r>
            <a:r>
              <a:rPr lang="fr-FR" sz="1400" dirty="0"/>
              <a:t>(art. 293c al. 2 LP)</a:t>
            </a:r>
          </a:p>
          <a:p>
            <a:r>
              <a:rPr lang="fr-FR" sz="2000" dirty="0"/>
              <a:t>Rôle du commissaire provisoire</a:t>
            </a:r>
          </a:p>
          <a:p>
            <a:pPr lvl="1"/>
            <a:r>
              <a:rPr lang="fr-FR" sz="1400" dirty="0"/>
              <a:t>Art. 293b LP</a:t>
            </a:r>
          </a:p>
          <a:p>
            <a:r>
              <a:rPr lang="fr-FR" sz="2000" dirty="0"/>
              <a:t>Pièces</a:t>
            </a:r>
          </a:p>
          <a:p>
            <a:pPr lvl="1"/>
            <a:r>
              <a:rPr lang="fr-FR" sz="1400" dirty="0"/>
              <a:t>Art. 293 let. a LP</a:t>
            </a:r>
          </a:p>
        </p:txBody>
      </p:sp>
      <p:sp>
        <p:nvSpPr>
          <p:cNvPr id="3" name="Titre 2">
            <a:extLst>
              <a:ext uri="{FF2B5EF4-FFF2-40B4-BE49-F238E27FC236}">
                <a16:creationId xmlns:a16="http://schemas.microsoft.com/office/drawing/2014/main" id="{27A2161C-4470-FCD1-5D3B-4B3863123E52}"/>
              </a:ext>
            </a:extLst>
          </p:cNvPr>
          <p:cNvSpPr>
            <a:spLocks noGrp="1"/>
          </p:cNvSpPr>
          <p:nvPr>
            <p:ph type="title"/>
          </p:nvPr>
        </p:nvSpPr>
        <p:spPr>
          <a:xfrm>
            <a:off x="457200" y="301934"/>
            <a:ext cx="8229600" cy="1143000"/>
          </a:xfrm>
        </p:spPr>
        <p:txBody>
          <a:bodyPr/>
          <a:lstStyle/>
          <a:p>
            <a:r>
              <a:rPr lang="fr-FR" dirty="0"/>
              <a:t>Sursis provisoire</a:t>
            </a:r>
          </a:p>
        </p:txBody>
      </p:sp>
    </p:spTree>
    <p:extLst>
      <p:ext uri="{BB962C8B-B14F-4D97-AF65-F5344CB8AC3E}">
        <p14:creationId xmlns:p14="http://schemas.microsoft.com/office/powerpoint/2010/main" val="2326153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BB9F281-BFF3-FF39-9500-65C8051DD6B0}"/>
              </a:ext>
            </a:extLst>
          </p:cNvPr>
          <p:cNvSpPr>
            <a:spLocks noGrp="1"/>
          </p:cNvSpPr>
          <p:nvPr>
            <p:ph idx="1"/>
          </p:nvPr>
        </p:nvSpPr>
        <p:spPr>
          <a:xfrm>
            <a:off x="457200" y="1782675"/>
            <a:ext cx="8229600" cy="3460604"/>
          </a:xfrm>
        </p:spPr>
        <p:txBody>
          <a:bodyPr>
            <a:normAutofit/>
          </a:bodyPr>
          <a:lstStyle/>
          <a:p>
            <a:r>
              <a:rPr lang="fr-CH" sz="2100" b="0" dirty="0"/>
              <a:t>Renforcer le droit de l’assainissement au sein du CO </a:t>
            </a:r>
          </a:p>
          <a:p>
            <a:r>
              <a:rPr lang="fr-CH" sz="2100" b="0" dirty="0"/>
              <a:t>Clarifier la matière en réorganisant les dispositions topiques </a:t>
            </a:r>
          </a:p>
          <a:p>
            <a:r>
              <a:rPr lang="fr-CH" sz="2100" b="0" dirty="0"/>
              <a:t>Augmenter les signaux d’alerte du conseil d’administration </a:t>
            </a:r>
          </a:p>
          <a:p>
            <a:r>
              <a:rPr lang="fr-CH" sz="2100" b="0" dirty="0"/>
              <a:t>Concrétiser les droits et obligations du conseil d’administration </a:t>
            </a:r>
          </a:p>
          <a:p>
            <a:r>
              <a:rPr lang="fr-CH" sz="2100" b="0" dirty="0"/>
              <a:t>Anticiper les mesures d’assainissement et renforcer ses chances de succès</a:t>
            </a:r>
          </a:p>
          <a:p>
            <a:r>
              <a:rPr lang="fr-CH" sz="2100" b="0" dirty="0"/>
              <a:t>Coordonner la matière avec la procédure concordataire de la LP</a:t>
            </a:r>
            <a:endParaRPr lang="en-US" sz="2100" b="0" dirty="0"/>
          </a:p>
          <a:p>
            <a:endParaRPr lang="fr-FR" dirty="0"/>
          </a:p>
        </p:txBody>
      </p:sp>
      <p:sp>
        <p:nvSpPr>
          <p:cNvPr id="3" name="Titre 2">
            <a:extLst>
              <a:ext uri="{FF2B5EF4-FFF2-40B4-BE49-F238E27FC236}">
                <a16:creationId xmlns:a16="http://schemas.microsoft.com/office/drawing/2014/main" id="{580E957E-AC58-510B-649B-DCCC11D4D576}"/>
              </a:ext>
            </a:extLst>
          </p:cNvPr>
          <p:cNvSpPr>
            <a:spLocks noGrp="1"/>
          </p:cNvSpPr>
          <p:nvPr>
            <p:ph type="title"/>
          </p:nvPr>
        </p:nvSpPr>
        <p:spPr/>
        <p:txBody>
          <a:bodyPr/>
          <a:lstStyle/>
          <a:p>
            <a:r>
              <a:rPr lang="fr-FR" dirty="0"/>
              <a:t>Objectifs de la révision</a:t>
            </a:r>
          </a:p>
        </p:txBody>
      </p:sp>
    </p:spTree>
    <p:extLst>
      <p:ext uri="{BB962C8B-B14F-4D97-AF65-F5344CB8AC3E}">
        <p14:creationId xmlns:p14="http://schemas.microsoft.com/office/powerpoint/2010/main" val="397239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Une image contenant diagramme&#10;&#10;Description générée automatiquement">
            <a:extLst>
              <a:ext uri="{FF2B5EF4-FFF2-40B4-BE49-F238E27FC236}">
                <a16:creationId xmlns:a16="http://schemas.microsoft.com/office/drawing/2014/main" id="{B1508FD6-5B11-3A84-B0E6-8CD380B405C7}"/>
              </a:ext>
            </a:extLst>
          </p:cNvPr>
          <p:cNvPicPr>
            <a:picLocks noGrp="1" noChangeAspect="1"/>
          </p:cNvPicPr>
          <p:nvPr>
            <p:ph idx="1"/>
          </p:nvPr>
        </p:nvPicPr>
        <p:blipFill>
          <a:blip r:embed="rId2"/>
          <a:stretch>
            <a:fillRect/>
          </a:stretch>
        </p:blipFill>
        <p:spPr>
          <a:xfrm>
            <a:off x="367990" y="979022"/>
            <a:ext cx="8489638" cy="4875367"/>
          </a:xfrm>
        </p:spPr>
      </p:pic>
      <p:sp>
        <p:nvSpPr>
          <p:cNvPr id="3" name="Titre 2">
            <a:extLst>
              <a:ext uri="{FF2B5EF4-FFF2-40B4-BE49-F238E27FC236}">
                <a16:creationId xmlns:a16="http://schemas.microsoft.com/office/drawing/2014/main" id="{1DEF2082-A8B9-34B1-E212-0D77FD824CD1}"/>
              </a:ext>
            </a:extLst>
          </p:cNvPr>
          <p:cNvSpPr>
            <a:spLocks noGrp="1"/>
          </p:cNvSpPr>
          <p:nvPr>
            <p:ph type="title"/>
          </p:nvPr>
        </p:nvSpPr>
        <p:spPr>
          <a:xfrm>
            <a:off x="457200" y="73918"/>
            <a:ext cx="8229600" cy="1143000"/>
          </a:xfrm>
        </p:spPr>
        <p:txBody>
          <a:bodyPr/>
          <a:lstStyle/>
          <a:p>
            <a:r>
              <a:rPr lang="fr-FR" dirty="0"/>
              <a:t>Synthèse</a:t>
            </a:r>
          </a:p>
        </p:txBody>
      </p:sp>
      <p:sp>
        <p:nvSpPr>
          <p:cNvPr id="9" name="ZoneTexte 8">
            <a:extLst>
              <a:ext uri="{FF2B5EF4-FFF2-40B4-BE49-F238E27FC236}">
                <a16:creationId xmlns:a16="http://schemas.microsoft.com/office/drawing/2014/main" id="{56DB3035-CB46-1F9E-75E5-E7BFAF9C31AE}"/>
              </a:ext>
            </a:extLst>
          </p:cNvPr>
          <p:cNvSpPr txBox="1"/>
          <p:nvPr/>
        </p:nvSpPr>
        <p:spPr>
          <a:xfrm>
            <a:off x="-122663" y="5943598"/>
            <a:ext cx="6590371" cy="307777"/>
          </a:xfrm>
          <a:prstGeom prst="rect">
            <a:avLst/>
          </a:prstGeom>
          <a:noFill/>
        </p:spPr>
        <p:txBody>
          <a:bodyPr wrap="square" rtlCol="0">
            <a:spAutoFit/>
          </a:bodyPr>
          <a:lstStyle/>
          <a:p>
            <a:pPr algn="ctr"/>
            <a:r>
              <a:rPr lang="fr-FR" sz="1400" i="1" dirty="0"/>
              <a:t>Source: présentation du Prof. Rashid Bahar (Journées du droit de la SA)</a:t>
            </a:r>
          </a:p>
        </p:txBody>
      </p:sp>
    </p:spTree>
    <p:extLst>
      <p:ext uri="{BB962C8B-B14F-4D97-AF65-F5344CB8AC3E}">
        <p14:creationId xmlns:p14="http://schemas.microsoft.com/office/powerpoint/2010/main" val="558593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C77D87-6230-5577-98A5-FC99A9EE6D8C}"/>
              </a:ext>
            </a:extLst>
          </p:cNvPr>
          <p:cNvSpPr>
            <a:spLocks noGrp="1"/>
          </p:cNvSpPr>
          <p:nvPr>
            <p:ph idx="1"/>
          </p:nvPr>
        </p:nvSpPr>
        <p:spPr>
          <a:xfrm>
            <a:off x="457200" y="1727216"/>
            <a:ext cx="8229600" cy="4045787"/>
          </a:xfrm>
        </p:spPr>
        <p:txBody>
          <a:bodyPr>
            <a:normAutofit/>
          </a:bodyPr>
          <a:lstStyle/>
          <a:p>
            <a:r>
              <a:rPr lang="fr-CH" sz="2100" b="0" dirty="0"/>
              <a:t>Regroupement et systématisation bienvenus du «droit de l’assainissement» dans le CO</a:t>
            </a:r>
          </a:p>
          <a:p>
            <a:r>
              <a:rPr lang="fr-CH" sz="2100" b="0" dirty="0"/>
              <a:t>Mise en exergue nécessaire du risque d’insolvabilité et des mesures préventives</a:t>
            </a:r>
          </a:p>
          <a:p>
            <a:r>
              <a:rPr lang="fr-CH" sz="2100" b="0" dirty="0"/>
              <a:t>Clarification du champ d’application de la perte de capital et approche pragmatique des mesures de remédiation</a:t>
            </a:r>
          </a:p>
          <a:p>
            <a:r>
              <a:rPr lang="fr-CH" sz="2100" b="0" dirty="0"/>
              <a:t>Signal d’alerte de perte des fonds propres repoussé</a:t>
            </a:r>
          </a:p>
          <a:p>
            <a:r>
              <a:rPr lang="fr-CH" sz="2100" dirty="0"/>
              <a:t>Sursis provisoire comme outil d’assainissement</a:t>
            </a:r>
          </a:p>
          <a:p>
            <a:r>
              <a:rPr lang="fr-CH" sz="2100" dirty="0"/>
              <a:t>Disparition de l’ajournement de faillite du CO</a:t>
            </a:r>
            <a:endParaRPr lang="fr-CH" sz="2100" b="0" dirty="0"/>
          </a:p>
          <a:p>
            <a:endParaRPr lang="fr-FR" dirty="0"/>
          </a:p>
        </p:txBody>
      </p:sp>
      <p:sp>
        <p:nvSpPr>
          <p:cNvPr id="3" name="Titre 2">
            <a:extLst>
              <a:ext uri="{FF2B5EF4-FFF2-40B4-BE49-F238E27FC236}">
                <a16:creationId xmlns:a16="http://schemas.microsoft.com/office/drawing/2014/main" id="{27A2161C-4470-FCD1-5D3B-4B3863123E52}"/>
              </a:ext>
            </a:extLst>
          </p:cNvPr>
          <p:cNvSpPr>
            <a:spLocks noGrp="1"/>
          </p:cNvSpPr>
          <p:nvPr>
            <p:ph type="title"/>
          </p:nvPr>
        </p:nvSpPr>
        <p:spPr/>
        <p:txBody>
          <a:bodyPr/>
          <a:lstStyle/>
          <a:p>
            <a:r>
              <a:rPr lang="fr-FR" dirty="0"/>
              <a:t>CONCLUSION</a:t>
            </a:r>
          </a:p>
        </p:txBody>
      </p:sp>
    </p:spTree>
    <p:extLst>
      <p:ext uri="{BB962C8B-B14F-4D97-AF65-F5344CB8AC3E}">
        <p14:creationId xmlns:p14="http://schemas.microsoft.com/office/powerpoint/2010/main" val="17181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C77D87-6230-5577-98A5-FC99A9EE6D8C}"/>
              </a:ext>
            </a:extLst>
          </p:cNvPr>
          <p:cNvSpPr>
            <a:spLocks noGrp="1"/>
          </p:cNvSpPr>
          <p:nvPr>
            <p:ph idx="1"/>
          </p:nvPr>
        </p:nvSpPr>
        <p:spPr>
          <a:xfrm>
            <a:off x="457200" y="1708556"/>
            <a:ext cx="8229600" cy="3941617"/>
          </a:xfrm>
        </p:spPr>
        <p:txBody>
          <a:bodyPr>
            <a:noAutofit/>
          </a:bodyPr>
          <a:lstStyle/>
          <a:p>
            <a:pPr>
              <a:spcBef>
                <a:spcPts val="400"/>
              </a:spcBef>
            </a:pPr>
            <a:r>
              <a:rPr lang="fr-CH" sz="1400" b="1" dirty="0">
                <a:latin typeface="Arial" panose="020B0604020202020204" pitchFamily="34" charset="0"/>
                <a:cs typeface="Arial" panose="020B0604020202020204" pitchFamily="34" charset="0"/>
              </a:rPr>
              <a:t>BÖCKLI</a:t>
            </a:r>
            <a:r>
              <a:rPr lang="fr-CH" sz="1400" dirty="0">
                <a:latin typeface="Arial" panose="020B0604020202020204" pitchFamily="34" charset="0"/>
                <a:cs typeface="Arial" panose="020B0604020202020204" pitchFamily="34" charset="0"/>
              </a:rPr>
              <a:t> </a:t>
            </a:r>
            <a:r>
              <a:rPr lang="fr-CH" sz="1400" b="0" cap="small" dirty="0">
                <a:latin typeface="Arial" panose="020B0604020202020204" pitchFamily="34" charset="0"/>
                <a:cs typeface="Arial" panose="020B0604020202020204" pitchFamily="34" charset="0"/>
              </a:rPr>
              <a:t>Peter, Schweizer </a:t>
            </a:r>
            <a:r>
              <a:rPr lang="fr-CH" sz="1400" b="0" dirty="0" err="1">
                <a:latin typeface="Arial" panose="020B0604020202020204" pitchFamily="34" charset="0"/>
                <a:cs typeface="Arial" panose="020B0604020202020204" pitchFamily="34" charset="0"/>
              </a:rPr>
              <a:t>Aktienrecht</a:t>
            </a:r>
            <a:r>
              <a:rPr lang="fr-CH" sz="1400" b="0" dirty="0">
                <a:latin typeface="Arial" panose="020B0604020202020204" pitchFamily="34" charset="0"/>
                <a:cs typeface="Arial" panose="020B0604020202020204" pitchFamily="34" charset="0"/>
              </a:rPr>
              <a:t>, 5</a:t>
            </a:r>
            <a:r>
              <a:rPr lang="fr-CH" sz="1400" b="0" baseline="30000" dirty="0">
                <a:latin typeface="Arial" panose="020B0604020202020204" pitchFamily="34" charset="0"/>
                <a:cs typeface="Arial" panose="020B0604020202020204" pitchFamily="34" charset="0"/>
              </a:rPr>
              <a:t>ème</a:t>
            </a:r>
            <a:r>
              <a:rPr lang="fr-CH" sz="1400" b="0" dirty="0">
                <a:latin typeface="Arial" panose="020B0604020202020204" pitchFamily="34" charset="0"/>
                <a:cs typeface="Arial" panose="020B0604020202020204" pitchFamily="34" charset="0"/>
              </a:rPr>
              <a:t> éd., 2022, § 11, pp.1693 </a:t>
            </a:r>
            <a:r>
              <a:rPr lang="fr-CH" sz="1400" b="0" dirty="0" err="1">
                <a:latin typeface="Arial" panose="020B0604020202020204" pitchFamily="34" charset="0"/>
                <a:cs typeface="Arial" panose="020B0604020202020204" pitchFamily="34" charset="0"/>
              </a:rPr>
              <a:t>ss</a:t>
            </a:r>
            <a:endParaRPr lang="fr-CH" sz="1400" dirty="0">
              <a:latin typeface="Arial" panose="020B0604020202020204" pitchFamily="34" charset="0"/>
              <a:cs typeface="Arial" panose="020B0604020202020204" pitchFamily="34" charset="0"/>
            </a:endParaRPr>
          </a:p>
          <a:p>
            <a:pPr>
              <a:spcBef>
                <a:spcPts val="400"/>
              </a:spcBef>
            </a:pPr>
            <a:r>
              <a:rPr lang="fr-CH" sz="1400" b="1" dirty="0">
                <a:latin typeface="Arial" panose="020B0604020202020204" pitchFamily="34" charset="0"/>
                <a:cs typeface="Arial" panose="020B0604020202020204" pitchFamily="34" charset="0"/>
              </a:rPr>
              <a:t>BÖCKLI </a:t>
            </a:r>
            <a:r>
              <a:rPr lang="fr-CH" sz="1400" b="0" cap="small" dirty="0">
                <a:latin typeface="Arial" panose="020B0604020202020204" pitchFamily="34" charset="0"/>
                <a:cs typeface="Arial" panose="020B0604020202020204" pitchFamily="34" charset="0"/>
              </a:rPr>
              <a:t>Peter</a:t>
            </a:r>
            <a:r>
              <a:rPr lang="fr-CH" sz="1400" dirty="0">
                <a:latin typeface="Arial" panose="020B0604020202020204" pitchFamily="34" charset="0"/>
                <a:cs typeface="Arial" panose="020B0604020202020204" pitchFamily="34" charset="0"/>
              </a:rPr>
              <a:t>, </a:t>
            </a:r>
            <a:r>
              <a:rPr lang="fr-CH" sz="1400" b="0" dirty="0" err="1">
                <a:latin typeface="Arial" panose="020B0604020202020204" pitchFamily="34" charset="0"/>
                <a:cs typeface="Arial" panose="020B0604020202020204" pitchFamily="34" charset="0"/>
              </a:rPr>
              <a:t>Liquiditätsplan</a:t>
            </a:r>
            <a:r>
              <a:rPr lang="fr-CH" sz="1400" b="0" dirty="0">
                <a:latin typeface="Arial" panose="020B0604020202020204" pitchFamily="34" charset="0"/>
                <a:cs typeface="Arial" panose="020B0604020202020204" pitchFamily="34" charset="0"/>
              </a:rPr>
              <a:t> – </a:t>
            </a:r>
            <a:r>
              <a:rPr lang="fr-CH" sz="1400" b="0" dirty="0" err="1">
                <a:latin typeface="Arial" panose="020B0604020202020204" pitchFamily="34" charset="0"/>
                <a:cs typeface="Arial" panose="020B0604020202020204" pitchFamily="34" charset="0"/>
              </a:rPr>
              <a:t>Neuer</a:t>
            </a:r>
            <a:r>
              <a:rPr lang="fr-CH" sz="1400" b="0" dirty="0">
                <a:latin typeface="Arial" panose="020B0604020202020204" pitchFamily="34" charset="0"/>
                <a:cs typeface="Arial" panose="020B0604020202020204" pitchFamily="34" charset="0"/>
              </a:rPr>
              <a:t> </a:t>
            </a:r>
            <a:r>
              <a:rPr lang="fr-CH" sz="1400" b="0" dirty="0" err="1">
                <a:latin typeface="Arial" panose="020B0604020202020204" pitchFamily="34" charset="0"/>
                <a:cs typeface="Arial" panose="020B0604020202020204" pitchFamily="34" charset="0"/>
              </a:rPr>
              <a:t>Fokus</a:t>
            </a:r>
            <a:r>
              <a:rPr lang="fr-CH" sz="1400" b="0" dirty="0">
                <a:latin typeface="Arial" panose="020B0604020202020204" pitchFamily="34" charset="0"/>
                <a:cs typeface="Arial" panose="020B0604020202020204" pitchFamily="34" charset="0"/>
              </a:rPr>
              <a:t> in </a:t>
            </a:r>
            <a:r>
              <a:rPr lang="fr-CH" sz="1400" b="0" dirty="0" err="1">
                <a:latin typeface="Arial" panose="020B0604020202020204" pitchFamily="34" charset="0"/>
                <a:cs typeface="Arial" panose="020B0604020202020204" pitchFamily="34" charset="0"/>
              </a:rPr>
              <a:t>einer</a:t>
            </a:r>
            <a:r>
              <a:rPr lang="fr-CH" sz="1400" b="0" dirty="0">
                <a:latin typeface="Arial" panose="020B0604020202020204" pitchFamily="34" charset="0"/>
                <a:cs typeface="Arial" panose="020B0604020202020204" pitchFamily="34" charset="0"/>
              </a:rPr>
              <a:t> </a:t>
            </a:r>
            <a:r>
              <a:rPr lang="fr-CH" sz="1400" b="0" dirty="0" err="1">
                <a:latin typeface="Arial" panose="020B0604020202020204" pitchFamily="34" charset="0"/>
                <a:cs typeface="Arial" panose="020B0604020202020204" pitchFamily="34" charset="0"/>
              </a:rPr>
              <a:t>Finanznotlage</a:t>
            </a:r>
            <a:r>
              <a:rPr lang="fr-CH" sz="1400" b="0" dirty="0">
                <a:latin typeface="Arial" panose="020B0604020202020204" pitchFamily="34" charset="0"/>
                <a:cs typeface="Arial" panose="020B0604020202020204" pitchFamily="34" charset="0"/>
              </a:rPr>
              <a:t>, RSDA 5/2015, pp. 499 </a:t>
            </a:r>
            <a:r>
              <a:rPr lang="fr-CH" sz="1400" b="0" dirty="0" err="1">
                <a:latin typeface="Arial" panose="020B0604020202020204" pitchFamily="34" charset="0"/>
                <a:cs typeface="Arial" panose="020B0604020202020204" pitchFamily="34" charset="0"/>
              </a:rPr>
              <a:t>ss</a:t>
            </a:r>
            <a:r>
              <a:rPr lang="fr-CH" sz="1400" b="0" dirty="0">
                <a:latin typeface="Arial" panose="020B0604020202020204" pitchFamily="34" charset="0"/>
                <a:cs typeface="Arial" panose="020B0604020202020204" pitchFamily="34" charset="0"/>
              </a:rPr>
              <a:t>. </a:t>
            </a:r>
            <a:endParaRPr lang="fr-CH" sz="1400" b="0" cap="small" dirty="0">
              <a:latin typeface="Arial" panose="020B0604020202020204" pitchFamily="34" charset="0"/>
              <a:cs typeface="Arial" panose="020B0604020202020204" pitchFamily="34" charset="0"/>
            </a:endParaRPr>
          </a:p>
          <a:p>
            <a:pPr>
              <a:spcBef>
                <a:spcPts val="400"/>
              </a:spcBef>
            </a:pPr>
            <a:r>
              <a:rPr lang="fr-CH" sz="1400" b="1" cap="small" dirty="0">
                <a:latin typeface="Arial" panose="020B0604020202020204" pitchFamily="34" charset="0"/>
                <a:cs typeface="Arial" panose="020B0604020202020204" pitchFamily="34" charset="0"/>
              </a:rPr>
              <a:t>CHENAUX</a:t>
            </a:r>
            <a:r>
              <a:rPr lang="fr-CH" sz="1400" cap="small" dirty="0">
                <a:latin typeface="Arial" panose="020B0604020202020204" pitchFamily="34" charset="0"/>
                <a:cs typeface="Arial" panose="020B0604020202020204" pitchFamily="34" charset="0"/>
              </a:rPr>
              <a:t> </a:t>
            </a:r>
            <a:r>
              <a:rPr lang="fr-CH" sz="1400" b="0" cap="small" dirty="0">
                <a:latin typeface="Arial" panose="020B0604020202020204" pitchFamily="34" charset="0"/>
                <a:cs typeface="Arial" panose="020B0604020202020204" pitchFamily="34" charset="0"/>
              </a:rPr>
              <a:t>Jean-Luc</a:t>
            </a:r>
            <a:r>
              <a:rPr lang="fr-CH" sz="1400" cap="small" dirty="0">
                <a:latin typeface="Arial" panose="020B0604020202020204" pitchFamily="34" charset="0"/>
                <a:cs typeface="Arial" panose="020B0604020202020204" pitchFamily="34" charset="0"/>
              </a:rPr>
              <a:t>/</a:t>
            </a:r>
            <a:r>
              <a:rPr lang="fr-CH" sz="1400" b="1" cap="small" dirty="0">
                <a:latin typeface="Arial" panose="020B0604020202020204" pitchFamily="34" charset="0"/>
                <a:cs typeface="Arial" panose="020B0604020202020204" pitchFamily="34" charset="0"/>
              </a:rPr>
              <a:t>PHILIPPIN</a:t>
            </a:r>
            <a:r>
              <a:rPr lang="fr-CH" sz="1400" cap="small" dirty="0">
                <a:latin typeface="Arial" panose="020B0604020202020204" pitchFamily="34" charset="0"/>
                <a:cs typeface="Arial" panose="020B0604020202020204" pitchFamily="34" charset="0"/>
              </a:rPr>
              <a:t> </a:t>
            </a:r>
            <a:r>
              <a:rPr lang="fr-CH" sz="1400" b="0" cap="small" dirty="0">
                <a:latin typeface="Arial" panose="020B0604020202020204" pitchFamily="34" charset="0"/>
                <a:cs typeface="Arial" panose="020B0604020202020204" pitchFamily="34" charset="0"/>
              </a:rPr>
              <a:t>Edgar</a:t>
            </a:r>
            <a:r>
              <a:rPr lang="fr-CH" sz="1400" b="0" dirty="0">
                <a:latin typeface="Arial" panose="020B0604020202020204" pitchFamily="34" charset="0"/>
                <a:cs typeface="Arial" panose="020B0604020202020204" pitchFamily="34" charset="0"/>
              </a:rPr>
              <a:t>, Le conseil d’administration en temps de crise, Berne, 2022</a:t>
            </a:r>
          </a:p>
          <a:p>
            <a:pPr>
              <a:spcBef>
                <a:spcPts val="400"/>
              </a:spcBef>
            </a:pPr>
            <a:r>
              <a:rPr lang="fr-CH" sz="1400" b="1" cap="small" dirty="0">
                <a:latin typeface="Arial" panose="020B0604020202020204" pitchFamily="34" charset="0"/>
                <a:cs typeface="Arial" panose="020B0604020202020204" pitchFamily="34" charset="0"/>
              </a:rPr>
              <a:t>DUPASQUIER</a:t>
            </a:r>
            <a:r>
              <a:rPr lang="fr-CH" sz="1400" cap="small" dirty="0">
                <a:latin typeface="Arial" panose="020B0604020202020204" pitchFamily="34" charset="0"/>
                <a:cs typeface="Arial" panose="020B0604020202020204" pitchFamily="34" charset="0"/>
              </a:rPr>
              <a:t> </a:t>
            </a:r>
            <a:r>
              <a:rPr lang="fr-CH" sz="1400" b="0" cap="small" dirty="0">
                <a:latin typeface="Arial" panose="020B0604020202020204" pitchFamily="34" charset="0"/>
                <a:cs typeface="Arial" panose="020B0604020202020204" pitchFamily="34" charset="0"/>
              </a:rPr>
              <a:t>Ulysse</a:t>
            </a:r>
            <a:r>
              <a:rPr lang="fr-CH" sz="1400" b="0" dirty="0">
                <a:latin typeface="Arial" panose="020B0604020202020204" pitchFamily="34" charset="0"/>
                <a:cs typeface="Arial" panose="020B0604020202020204" pitchFamily="34" charset="0"/>
              </a:rPr>
              <a:t>, Insolvabilité et assainissement d’entreprises à l’aune du nouveau droit de la </a:t>
            </a:r>
            <a:r>
              <a:rPr lang="fr-CH" sz="1400" dirty="0">
                <a:latin typeface="Arial" panose="020B0604020202020204" pitchFamily="34" charset="0"/>
                <a:cs typeface="Arial" panose="020B0604020202020204" pitchFamily="34" charset="0"/>
              </a:rPr>
              <a:t>société</a:t>
            </a:r>
            <a:r>
              <a:rPr lang="fr-CH" sz="1400" b="0" dirty="0">
                <a:latin typeface="Arial" panose="020B0604020202020204" pitchFamily="34" charset="0"/>
                <a:cs typeface="Arial" panose="020B0604020202020204" pitchFamily="34" charset="0"/>
              </a:rPr>
              <a:t> anonyme, </a:t>
            </a:r>
            <a:r>
              <a:rPr lang="fr-CH" sz="1400" b="0" dirty="0" err="1">
                <a:latin typeface="Arial" panose="020B0604020202020204" pitchFamily="34" charset="0"/>
                <a:cs typeface="Arial" panose="020B0604020202020204" pitchFamily="34" charset="0"/>
              </a:rPr>
              <a:t>Reprax</a:t>
            </a:r>
            <a:r>
              <a:rPr lang="fr-CH" sz="1400" b="0" dirty="0">
                <a:latin typeface="Arial" panose="020B0604020202020204" pitchFamily="34" charset="0"/>
                <a:cs typeface="Arial" panose="020B0604020202020204" pitchFamily="34" charset="0"/>
              </a:rPr>
              <a:t> 2/22, pp. 41 </a:t>
            </a:r>
            <a:r>
              <a:rPr lang="fr-CH" sz="1400" b="0" dirty="0" err="1">
                <a:latin typeface="Arial" panose="020B0604020202020204" pitchFamily="34" charset="0"/>
                <a:cs typeface="Arial" panose="020B0604020202020204" pitchFamily="34" charset="0"/>
              </a:rPr>
              <a:t>ss</a:t>
            </a:r>
            <a:endParaRPr lang="fr-CH" sz="1400" b="0" dirty="0">
              <a:latin typeface="Arial" panose="020B0604020202020204" pitchFamily="34" charset="0"/>
              <a:cs typeface="Arial" panose="020B0604020202020204" pitchFamily="34" charset="0"/>
            </a:endParaRPr>
          </a:p>
          <a:p>
            <a:pPr>
              <a:spcBef>
                <a:spcPts val="400"/>
              </a:spcBef>
            </a:pPr>
            <a:r>
              <a:rPr lang="fr-CH" sz="1400" b="1" cap="small" dirty="0">
                <a:latin typeface="Arial" panose="020B0604020202020204" pitchFamily="34" charset="0"/>
                <a:cs typeface="Arial" panose="020B0604020202020204" pitchFamily="34" charset="0"/>
              </a:rPr>
              <a:t>FORSTMOSER</a:t>
            </a:r>
            <a:r>
              <a:rPr lang="fr-CH" sz="1400" cap="small" dirty="0">
                <a:latin typeface="Arial" panose="020B0604020202020204" pitchFamily="34" charset="0"/>
                <a:cs typeface="Arial" panose="020B0604020202020204" pitchFamily="34" charset="0"/>
              </a:rPr>
              <a:t> </a:t>
            </a:r>
            <a:r>
              <a:rPr lang="fr-CH" sz="1400" b="0" cap="small" dirty="0">
                <a:latin typeface="Arial" panose="020B0604020202020204" pitchFamily="34" charset="0"/>
                <a:cs typeface="Arial" panose="020B0604020202020204" pitchFamily="34" charset="0"/>
              </a:rPr>
              <a:t>Peter</a:t>
            </a:r>
            <a:r>
              <a:rPr lang="fr-CH" sz="1400" cap="small" dirty="0">
                <a:latin typeface="Arial" panose="020B0604020202020204" pitchFamily="34" charset="0"/>
                <a:cs typeface="Arial" panose="020B0604020202020204" pitchFamily="34" charset="0"/>
              </a:rPr>
              <a:t>/</a:t>
            </a:r>
            <a:r>
              <a:rPr lang="fr-CH" sz="1400" b="1" cap="small" dirty="0">
                <a:latin typeface="Arial" panose="020B0604020202020204" pitchFamily="34" charset="0"/>
                <a:cs typeface="Arial" panose="020B0604020202020204" pitchFamily="34" charset="0"/>
              </a:rPr>
              <a:t>KÜCHLER</a:t>
            </a:r>
            <a:r>
              <a:rPr lang="fr-CH" sz="1400" cap="small" dirty="0">
                <a:latin typeface="Arial" panose="020B0604020202020204" pitchFamily="34" charset="0"/>
                <a:cs typeface="Arial" panose="020B0604020202020204" pitchFamily="34" charset="0"/>
              </a:rPr>
              <a:t> </a:t>
            </a:r>
            <a:r>
              <a:rPr lang="fr-CH" sz="1400" b="0" cap="small" dirty="0">
                <a:latin typeface="Arial" panose="020B0604020202020204" pitchFamily="34" charset="0"/>
                <a:cs typeface="Arial" panose="020B0604020202020204" pitchFamily="34" charset="0"/>
              </a:rPr>
              <a:t>Marcel</a:t>
            </a:r>
            <a:r>
              <a:rPr lang="fr-CH" sz="1400" b="0" dirty="0">
                <a:latin typeface="Arial" panose="020B0604020202020204" pitchFamily="34" charset="0"/>
                <a:cs typeface="Arial" panose="020B0604020202020204" pitchFamily="34" charset="0"/>
              </a:rPr>
              <a:t>, </a:t>
            </a:r>
            <a:r>
              <a:rPr lang="fr-CH" sz="1400" b="0" dirty="0" err="1">
                <a:latin typeface="Arial" panose="020B0604020202020204" pitchFamily="34" charset="0"/>
                <a:cs typeface="Arial" panose="020B0604020202020204" pitchFamily="34" charset="0"/>
              </a:rPr>
              <a:t>Schweizerisches</a:t>
            </a:r>
            <a:r>
              <a:rPr lang="fr-CH" sz="1400" b="0" dirty="0">
                <a:latin typeface="Arial" panose="020B0604020202020204" pitchFamily="34" charset="0"/>
                <a:cs typeface="Arial" panose="020B0604020202020204" pitchFamily="34" charset="0"/>
              </a:rPr>
              <a:t> </a:t>
            </a:r>
            <a:r>
              <a:rPr lang="fr-CH" sz="1400" b="0" dirty="0" err="1">
                <a:latin typeface="Arial" panose="020B0604020202020204" pitchFamily="34" charset="0"/>
                <a:cs typeface="Arial" panose="020B0604020202020204" pitchFamily="34" charset="0"/>
              </a:rPr>
              <a:t>Aktienrecht</a:t>
            </a:r>
            <a:r>
              <a:rPr lang="fr-CH" sz="1400" b="0" dirty="0">
                <a:latin typeface="Arial" panose="020B0604020202020204" pitchFamily="34" charset="0"/>
                <a:cs typeface="Arial" panose="020B0604020202020204" pitchFamily="34" charset="0"/>
              </a:rPr>
              <a:t> 2020, Art. 725 </a:t>
            </a:r>
            <a:r>
              <a:rPr lang="fr-CH" sz="1400" b="0" dirty="0" err="1">
                <a:latin typeface="Arial" panose="020B0604020202020204" pitchFamily="34" charset="0"/>
                <a:cs typeface="Arial" panose="020B0604020202020204" pitchFamily="34" charset="0"/>
              </a:rPr>
              <a:t>ss</a:t>
            </a:r>
            <a:r>
              <a:rPr lang="fr-CH" sz="1400" b="0" dirty="0">
                <a:latin typeface="Arial" panose="020B0604020202020204" pitchFamily="34" charset="0"/>
                <a:cs typeface="Arial" panose="020B0604020202020204" pitchFamily="34" charset="0"/>
              </a:rPr>
              <a:t> CO, pp.445 </a:t>
            </a:r>
            <a:r>
              <a:rPr lang="fr-CH" sz="1400" b="0" dirty="0" err="1">
                <a:latin typeface="Arial" panose="020B0604020202020204" pitchFamily="34" charset="0"/>
                <a:cs typeface="Arial" panose="020B0604020202020204" pitchFamily="34" charset="0"/>
              </a:rPr>
              <a:t>ss</a:t>
            </a:r>
            <a:endParaRPr lang="fr-CH" sz="1400" b="0" dirty="0">
              <a:latin typeface="Arial" panose="020B0604020202020204" pitchFamily="34" charset="0"/>
              <a:cs typeface="Arial" panose="020B0604020202020204" pitchFamily="34" charset="0"/>
            </a:endParaRPr>
          </a:p>
          <a:p>
            <a:pPr>
              <a:spcBef>
                <a:spcPts val="400"/>
              </a:spcBef>
            </a:pPr>
            <a:r>
              <a:rPr lang="fr-CH" sz="1400" b="1" cap="small" dirty="0">
                <a:latin typeface="Arial" panose="020B0604020202020204" pitchFamily="34" charset="0"/>
                <a:cs typeface="Arial" panose="020B0604020202020204" pitchFamily="34" charset="0"/>
              </a:rPr>
              <a:t>GLANZMANN</a:t>
            </a:r>
            <a:r>
              <a:rPr lang="fr-CH" sz="1400" cap="small" dirty="0">
                <a:latin typeface="Arial" panose="020B0604020202020204" pitchFamily="34" charset="0"/>
                <a:cs typeface="Arial" panose="020B0604020202020204" pitchFamily="34" charset="0"/>
              </a:rPr>
              <a:t> </a:t>
            </a:r>
            <a:r>
              <a:rPr lang="fr-CH" sz="1400" b="0" cap="small" dirty="0">
                <a:latin typeface="Arial" panose="020B0604020202020204" pitchFamily="34" charset="0"/>
                <a:cs typeface="Arial" panose="020B0604020202020204" pitchFamily="34" charset="0"/>
              </a:rPr>
              <a:t>Lukas</a:t>
            </a:r>
            <a:r>
              <a:rPr lang="fr-CH" sz="1400" b="0" dirty="0">
                <a:latin typeface="Arial" panose="020B0604020202020204" pitchFamily="34" charset="0"/>
                <a:cs typeface="Arial" panose="020B0604020202020204" pitchFamily="34" charset="0"/>
              </a:rPr>
              <a:t>,</a:t>
            </a:r>
            <a:r>
              <a:rPr lang="fr-CH" sz="1400" dirty="0">
                <a:latin typeface="Arial" panose="020B0604020202020204" pitchFamily="34" charset="0"/>
                <a:cs typeface="Arial" panose="020B0604020202020204" pitchFamily="34" charset="0"/>
              </a:rPr>
              <a:t> </a:t>
            </a:r>
            <a:r>
              <a:rPr lang="de-CH" sz="1400" b="0" i="0" u="none" strike="noStrike" baseline="0" dirty="0">
                <a:latin typeface="Arial" panose="020B0604020202020204" pitchFamily="34" charset="0"/>
                <a:cs typeface="Arial" panose="020B0604020202020204" pitchFamily="34" charset="0"/>
              </a:rPr>
              <a:t>Pflichten des Verwaltungsrats bei drohender Zahlungsunfähigkeit, Kapitalverlust und Überschuldung gemäss neuem Aktienrecht, à </a:t>
            </a:r>
            <a:r>
              <a:rPr lang="de-CH" sz="1400" b="0" i="0" u="none" strike="noStrike" baseline="0" dirty="0" err="1">
                <a:latin typeface="Arial" panose="020B0604020202020204" pitchFamily="34" charset="0"/>
                <a:cs typeface="Arial" panose="020B0604020202020204" pitchFamily="34" charset="0"/>
              </a:rPr>
              <a:t>paraître</a:t>
            </a:r>
            <a:r>
              <a:rPr lang="de-CH" sz="1400" b="0" i="0" u="none" strike="noStrike" baseline="0" dirty="0">
                <a:latin typeface="Arial" panose="020B0604020202020204" pitchFamily="34" charset="0"/>
                <a:cs typeface="Arial" panose="020B0604020202020204" pitchFamily="34" charset="0"/>
              </a:rPr>
              <a:t> in Tagungsband der 12. Schweizerischen Tagung zum Wirtschaftsstrafrecht über Rechnungslegung und Kapitalschutz im Strafrecht, https://</a:t>
            </a:r>
            <a:r>
              <a:rPr lang="de-CH" sz="1400" b="0" i="0" u="none" strike="noStrike" baseline="0" dirty="0" err="1">
                <a:latin typeface="Arial" panose="020B0604020202020204" pitchFamily="34" charset="0"/>
                <a:cs typeface="Arial" panose="020B0604020202020204" pitchFamily="34" charset="0"/>
              </a:rPr>
              <a:t>eizpublishing.ch</a:t>
            </a:r>
            <a:r>
              <a:rPr lang="de-CH" sz="1400" b="0" i="0" u="none" strike="noStrike" baseline="0" dirty="0">
                <a:latin typeface="Arial" panose="020B0604020202020204" pitchFamily="34" charset="0"/>
                <a:cs typeface="Arial" panose="020B0604020202020204" pitchFamily="34" charset="0"/>
              </a:rPr>
              <a:t>  </a:t>
            </a:r>
            <a:endParaRPr lang="fr-CH" sz="1400" b="0" dirty="0">
              <a:latin typeface="Arial" panose="020B0604020202020204" pitchFamily="34" charset="0"/>
              <a:cs typeface="Arial" panose="020B0604020202020204" pitchFamily="34" charset="0"/>
            </a:endParaRPr>
          </a:p>
          <a:p>
            <a:pPr>
              <a:spcBef>
                <a:spcPts val="400"/>
              </a:spcBef>
            </a:pPr>
            <a:r>
              <a:rPr lang="fr-CH" sz="1400" b="1" cap="small" dirty="0">
                <a:latin typeface="Arial" panose="020B0604020202020204" pitchFamily="34" charset="0"/>
                <a:cs typeface="Arial" panose="020B0604020202020204" pitchFamily="34" charset="0"/>
              </a:rPr>
              <a:t>ROMY</a:t>
            </a:r>
            <a:r>
              <a:rPr lang="fr-CH" sz="1400" cap="small" dirty="0">
                <a:latin typeface="Arial" panose="020B0604020202020204" pitchFamily="34" charset="0"/>
                <a:cs typeface="Arial" panose="020B0604020202020204" pitchFamily="34" charset="0"/>
              </a:rPr>
              <a:t> </a:t>
            </a:r>
            <a:r>
              <a:rPr lang="fr-CH" sz="1400" b="0" cap="small" dirty="0">
                <a:latin typeface="Arial" panose="020B0604020202020204" pitchFamily="34" charset="0"/>
                <a:cs typeface="Arial" panose="020B0604020202020204" pitchFamily="34" charset="0"/>
              </a:rPr>
              <a:t>Claude</a:t>
            </a:r>
            <a:r>
              <a:rPr lang="fr-CH" sz="1400" cap="small" dirty="0">
                <a:latin typeface="Arial" panose="020B0604020202020204" pitchFamily="34" charset="0"/>
                <a:cs typeface="Arial" panose="020B0604020202020204" pitchFamily="34" charset="0"/>
              </a:rPr>
              <a:t>/</a:t>
            </a:r>
            <a:r>
              <a:rPr lang="fr-CH" sz="1400" b="1" cap="small" dirty="0">
                <a:latin typeface="Arial" panose="020B0604020202020204" pitchFamily="34" charset="0"/>
                <a:cs typeface="Arial" panose="020B0604020202020204" pitchFamily="34" charset="0"/>
              </a:rPr>
              <a:t>WILHELM</a:t>
            </a:r>
            <a:r>
              <a:rPr lang="fr-CH" sz="1400" cap="small" dirty="0">
                <a:latin typeface="Arial" panose="020B0604020202020204" pitchFamily="34" charset="0"/>
                <a:cs typeface="Arial" panose="020B0604020202020204" pitchFamily="34" charset="0"/>
              </a:rPr>
              <a:t> </a:t>
            </a:r>
            <a:r>
              <a:rPr lang="fr-CH" sz="1400" b="0" cap="small" dirty="0">
                <a:latin typeface="Arial" panose="020B0604020202020204" pitchFamily="34" charset="0"/>
                <a:cs typeface="Arial" panose="020B0604020202020204" pitchFamily="34" charset="0"/>
              </a:rPr>
              <a:t>Christophe</a:t>
            </a:r>
            <a:r>
              <a:rPr lang="fr-CH" sz="1400" dirty="0">
                <a:latin typeface="Arial" panose="020B0604020202020204" pitchFamily="34" charset="0"/>
                <a:cs typeface="Arial" panose="020B0604020202020204" pitchFamily="34" charset="0"/>
              </a:rPr>
              <a:t>, </a:t>
            </a:r>
            <a:r>
              <a:rPr lang="fr-CH" sz="1400" b="0" dirty="0">
                <a:latin typeface="Arial" panose="020B0604020202020204" pitchFamily="34" charset="0"/>
                <a:cs typeface="Arial" panose="020B0604020202020204" pitchFamily="34" charset="0"/>
              </a:rPr>
              <a:t>«Surveiller la solvabilité, une nouvelle obligation du conseil d’administration, Comment aborder l’art. 725 al. 1 </a:t>
            </a:r>
            <a:r>
              <a:rPr lang="fr-CH" sz="1400" b="0" dirty="0" err="1">
                <a:latin typeface="Arial" panose="020B0604020202020204" pitchFamily="34" charset="0"/>
                <a:cs typeface="Arial" panose="020B0604020202020204" pitchFamily="34" charset="0"/>
              </a:rPr>
              <a:t>nCO</a:t>
            </a:r>
            <a:r>
              <a:rPr lang="fr-CH" sz="1400" b="0" dirty="0">
                <a:latin typeface="Arial" panose="020B0604020202020204" pitchFamily="34" charset="0"/>
                <a:cs typeface="Arial" panose="020B0604020202020204" pitchFamily="34" charset="0"/>
              </a:rPr>
              <a:t>, EXPERT FOCUS 2022, pp. 422 </a:t>
            </a:r>
            <a:r>
              <a:rPr lang="fr-CH" sz="1400" b="0" dirty="0" err="1">
                <a:latin typeface="Arial" panose="020B0604020202020204" pitchFamily="34" charset="0"/>
                <a:cs typeface="Arial" panose="020B0604020202020204" pitchFamily="34" charset="0"/>
              </a:rPr>
              <a:t>ss</a:t>
            </a:r>
            <a:r>
              <a:rPr lang="fr-CH" sz="1400" b="0" dirty="0">
                <a:latin typeface="Arial" panose="020B0604020202020204" pitchFamily="34" charset="0"/>
                <a:cs typeface="Arial" panose="020B0604020202020204" pitchFamily="34" charset="0"/>
              </a:rPr>
              <a:t> </a:t>
            </a:r>
          </a:p>
          <a:p>
            <a:pPr>
              <a:spcBef>
                <a:spcPts val="400"/>
              </a:spcBef>
            </a:pPr>
            <a:r>
              <a:rPr lang="fr-CH" sz="1400" b="1" cap="small" dirty="0">
                <a:latin typeface="Arial" panose="020B0604020202020204" pitchFamily="34" charset="0"/>
                <a:cs typeface="Arial" panose="020B0604020202020204" pitchFamily="34" charset="0"/>
              </a:rPr>
              <a:t>THEUS SIMONI </a:t>
            </a:r>
            <a:r>
              <a:rPr lang="fr-CH" sz="1400" b="0" cap="small" dirty="0" err="1">
                <a:latin typeface="Arial" panose="020B0604020202020204" pitchFamily="34" charset="0"/>
                <a:cs typeface="Arial" panose="020B0604020202020204" pitchFamily="34" charset="0"/>
              </a:rPr>
              <a:t>Fabiana</a:t>
            </a:r>
            <a:r>
              <a:rPr lang="fr-CH" sz="1400" b="0" cap="small" dirty="0">
                <a:latin typeface="Arial" panose="020B0604020202020204" pitchFamily="34" charset="0"/>
                <a:cs typeface="Arial" panose="020B0604020202020204" pitchFamily="34" charset="0"/>
              </a:rPr>
              <a:t> et alii</a:t>
            </a:r>
            <a:r>
              <a:rPr lang="fr-CH" sz="1400" b="0" dirty="0">
                <a:latin typeface="Arial" panose="020B0604020202020204" pitchFamily="34" charset="0"/>
                <a:cs typeface="Arial" panose="020B0604020202020204" pitchFamily="34" charset="0"/>
              </a:rPr>
              <a:t>, </a:t>
            </a:r>
            <a:r>
              <a:rPr lang="fr-CH" sz="1400" b="0" dirty="0" err="1">
                <a:latin typeface="Arial" panose="020B0604020202020204" pitchFamily="34" charset="0"/>
                <a:cs typeface="Arial" panose="020B0604020202020204" pitchFamily="34" charset="0"/>
              </a:rPr>
              <a:t>Handbuch</a:t>
            </a:r>
            <a:r>
              <a:rPr lang="fr-CH" sz="1400" b="0" dirty="0">
                <a:latin typeface="Arial" panose="020B0604020202020204" pitchFamily="34" charset="0"/>
                <a:cs typeface="Arial" panose="020B0604020202020204" pitchFamily="34" charset="0"/>
              </a:rPr>
              <a:t> Schweizer </a:t>
            </a:r>
            <a:r>
              <a:rPr lang="fr-CH" sz="1400" b="0" dirty="0" err="1">
                <a:latin typeface="Arial" panose="020B0604020202020204" pitchFamily="34" charset="0"/>
                <a:cs typeface="Arial" panose="020B0604020202020204" pitchFamily="34" charset="0"/>
              </a:rPr>
              <a:t>Aktienrecht</a:t>
            </a:r>
            <a:r>
              <a:rPr lang="fr-CH" sz="1400" b="0" dirty="0">
                <a:latin typeface="Arial" panose="020B0604020202020204" pitchFamily="34" charset="0"/>
                <a:cs typeface="Arial" panose="020B0604020202020204" pitchFamily="34" charset="0"/>
              </a:rPr>
              <a:t>, Bâle 2022, § 81, pp. 1458 </a:t>
            </a:r>
            <a:r>
              <a:rPr lang="fr-CH" sz="1400" b="0" dirty="0" err="1">
                <a:latin typeface="Arial" panose="020B0604020202020204" pitchFamily="34" charset="0"/>
                <a:cs typeface="Arial" panose="020B0604020202020204" pitchFamily="34" charset="0"/>
              </a:rPr>
              <a:t>ss</a:t>
            </a:r>
            <a:endParaRPr lang="fr-CH" sz="1400" b="0" dirty="0">
              <a:latin typeface="Arial" panose="020B0604020202020204" pitchFamily="34" charset="0"/>
              <a:cs typeface="Arial" panose="020B0604020202020204" pitchFamily="34" charset="0"/>
            </a:endParaRPr>
          </a:p>
          <a:p>
            <a:pPr>
              <a:spcBef>
                <a:spcPts val="400"/>
              </a:spcBef>
            </a:pPr>
            <a:r>
              <a:rPr lang="fr-CH" sz="1400" b="1" cap="small" dirty="0">
                <a:latin typeface="Arial" panose="020B0604020202020204" pitchFamily="34" charset="0"/>
                <a:cs typeface="Arial" panose="020B0604020202020204" pitchFamily="34" charset="0"/>
              </a:rPr>
              <a:t>VON DER CRONE </a:t>
            </a:r>
            <a:r>
              <a:rPr lang="fr-CH" sz="1400" b="0" cap="small" dirty="0">
                <a:latin typeface="Arial" panose="020B0604020202020204" pitchFamily="34" charset="0"/>
                <a:cs typeface="Arial" panose="020B0604020202020204" pitchFamily="34" charset="0"/>
              </a:rPr>
              <a:t>Hans Caspar</a:t>
            </a:r>
            <a:r>
              <a:rPr lang="fr-CH" sz="1400" dirty="0">
                <a:latin typeface="Arial" panose="020B0604020202020204" pitchFamily="34" charset="0"/>
                <a:cs typeface="Arial" panose="020B0604020202020204" pitchFamily="34" charset="0"/>
              </a:rPr>
              <a:t>, </a:t>
            </a:r>
            <a:r>
              <a:rPr lang="fr-CH" sz="1400" b="0" dirty="0" err="1">
                <a:latin typeface="Arial" panose="020B0604020202020204" pitchFamily="34" charset="0"/>
                <a:cs typeface="Arial" panose="020B0604020202020204" pitchFamily="34" charset="0"/>
              </a:rPr>
              <a:t>Aktienrecht</a:t>
            </a:r>
            <a:r>
              <a:rPr lang="fr-CH" sz="1400" b="0" dirty="0">
                <a:latin typeface="Arial" panose="020B0604020202020204" pitchFamily="34" charset="0"/>
                <a:cs typeface="Arial" panose="020B0604020202020204" pitchFamily="34" charset="0"/>
              </a:rPr>
              <a:t>, § 23, pp. 849 </a:t>
            </a:r>
            <a:r>
              <a:rPr lang="fr-CH" sz="1400" b="0" dirty="0" err="1">
                <a:latin typeface="Arial" panose="020B0604020202020204" pitchFamily="34" charset="0"/>
                <a:cs typeface="Arial" panose="020B0604020202020204" pitchFamily="34" charset="0"/>
              </a:rPr>
              <a:t>ss</a:t>
            </a:r>
            <a:endParaRPr lang="fr-CH" sz="1400" b="0" dirty="0">
              <a:latin typeface="Arial" panose="020B0604020202020204" pitchFamily="34" charset="0"/>
              <a:cs typeface="Arial" panose="020B0604020202020204" pitchFamily="34" charset="0"/>
            </a:endParaRPr>
          </a:p>
        </p:txBody>
      </p:sp>
      <p:sp>
        <p:nvSpPr>
          <p:cNvPr id="3" name="Titre 2">
            <a:extLst>
              <a:ext uri="{FF2B5EF4-FFF2-40B4-BE49-F238E27FC236}">
                <a16:creationId xmlns:a16="http://schemas.microsoft.com/office/drawing/2014/main" id="{27A2161C-4470-FCD1-5D3B-4B3863123E52}"/>
              </a:ext>
            </a:extLst>
          </p:cNvPr>
          <p:cNvSpPr>
            <a:spLocks noGrp="1"/>
          </p:cNvSpPr>
          <p:nvPr>
            <p:ph type="title"/>
          </p:nvPr>
        </p:nvSpPr>
        <p:spPr/>
        <p:txBody>
          <a:bodyPr/>
          <a:lstStyle/>
          <a:p>
            <a:r>
              <a:rPr lang="fr-FR" dirty="0"/>
              <a:t>BIBLIOGRAPHIE SELECTIVE</a:t>
            </a:r>
          </a:p>
        </p:txBody>
      </p:sp>
    </p:spTree>
    <p:extLst>
      <p:ext uri="{BB962C8B-B14F-4D97-AF65-F5344CB8AC3E}">
        <p14:creationId xmlns:p14="http://schemas.microsoft.com/office/powerpoint/2010/main" val="3664996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C77D87-6230-5577-98A5-FC99A9EE6D8C}"/>
              </a:ext>
            </a:extLst>
          </p:cNvPr>
          <p:cNvSpPr>
            <a:spLocks noGrp="1"/>
          </p:cNvSpPr>
          <p:nvPr>
            <p:ph idx="1"/>
          </p:nvPr>
        </p:nvSpPr>
        <p:spPr>
          <a:xfrm>
            <a:off x="457200" y="2865553"/>
            <a:ext cx="8229600" cy="1720444"/>
          </a:xfrm>
        </p:spPr>
        <p:txBody>
          <a:bodyPr>
            <a:noAutofit/>
          </a:bodyPr>
          <a:lstStyle/>
          <a:p>
            <a:pPr marL="0" indent="0">
              <a:spcBef>
                <a:spcPts val="400"/>
              </a:spcBef>
              <a:buNone/>
            </a:pPr>
            <a:r>
              <a:rPr lang="fr-CH" sz="1400" dirty="0">
                <a:latin typeface="Arial" panose="020B0604020202020204" pitchFamily="34" charset="0"/>
                <a:cs typeface="Arial" panose="020B0604020202020204" pitchFamily="34" charset="0"/>
              </a:rPr>
              <a:t>Jean-Luc Chenaux</a:t>
            </a:r>
          </a:p>
          <a:p>
            <a:pPr marL="0" indent="0">
              <a:spcBef>
                <a:spcPts val="400"/>
              </a:spcBef>
              <a:buNone/>
            </a:pPr>
            <a:r>
              <a:rPr lang="fr-CH" sz="1400" dirty="0">
                <a:latin typeface="Arial" panose="020B0604020202020204" pitchFamily="34" charset="0"/>
                <a:cs typeface="Arial" panose="020B0604020202020204" pitchFamily="34" charset="0"/>
              </a:rPr>
              <a:t>Professeur à l’Université de Lausanne</a:t>
            </a:r>
          </a:p>
          <a:p>
            <a:pPr marL="0" indent="0">
              <a:spcBef>
                <a:spcPts val="400"/>
              </a:spcBef>
              <a:buNone/>
            </a:pPr>
            <a:r>
              <a:rPr lang="fr-CH" sz="1400" dirty="0">
                <a:latin typeface="Arial" panose="020B0604020202020204" pitchFamily="34" charset="0"/>
                <a:cs typeface="Arial" panose="020B0604020202020204" pitchFamily="34" charset="0"/>
              </a:rPr>
              <a:t>Avocat associé Kellerhals </a:t>
            </a:r>
            <a:r>
              <a:rPr lang="fr-CH" sz="1400" dirty="0" err="1">
                <a:latin typeface="Arial" panose="020B0604020202020204" pitchFamily="34" charset="0"/>
                <a:cs typeface="Arial" panose="020B0604020202020204" pitchFamily="34" charset="0"/>
              </a:rPr>
              <a:t>Carrard</a:t>
            </a:r>
            <a:endParaRPr lang="fr-CH" sz="1400" dirty="0">
              <a:latin typeface="Arial" panose="020B0604020202020204" pitchFamily="34" charset="0"/>
              <a:cs typeface="Arial" panose="020B0604020202020204" pitchFamily="34" charset="0"/>
            </a:endParaRPr>
          </a:p>
          <a:p>
            <a:pPr marL="0" indent="0">
              <a:spcBef>
                <a:spcPts val="400"/>
              </a:spcBef>
              <a:buNone/>
            </a:pPr>
            <a:r>
              <a:rPr lang="fr-CH" sz="1400" dirty="0" err="1">
                <a:latin typeface="Arial" panose="020B0604020202020204" pitchFamily="34" charset="0"/>
                <a:cs typeface="Arial" panose="020B0604020202020204" pitchFamily="34" charset="0"/>
              </a:rPr>
              <a:t>Jean-luc.chenaux@unil.ch</a:t>
            </a:r>
            <a:endParaRPr lang="fr-CH" sz="1400" dirty="0">
              <a:latin typeface="Arial" panose="020B0604020202020204" pitchFamily="34" charset="0"/>
              <a:cs typeface="Arial" panose="020B0604020202020204" pitchFamily="34" charset="0"/>
            </a:endParaRPr>
          </a:p>
        </p:txBody>
      </p:sp>
      <p:sp>
        <p:nvSpPr>
          <p:cNvPr id="3" name="Titre 2">
            <a:extLst>
              <a:ext uri="{FF2B5EF4-FFF2-40B4-BE49-F238E27FC236}">
                <a16:creationId xmlns:a16="http://schemas.microsoft.com/office/drawing/2014/main" id="{27A2161C-4470-FCD1-5D3B-4B3863123E52}"/>
              </a:ext>
            </a:extLst>
          </p:cNvPr>
          <p:cNvSpPr>
            <a:spLocks noGrp="1"/>
          </p:cNvSpPr>
          <p:nvPr>
            <p:ph type="title"/>
          </p:nvPr>
        </p:nvSpPr>
        <p:spPr>
          <a:xfrm>
            <a:off x="457200" y="1207707"/>
            <a:ext cx="8229600" cy="1143000"/>
          </a:xfrm>
        </p:spPr>
        <p:txBody>
          <a:bodyPr/>
          <a:lstStyle/>
          <a:p>
            <a:r>
              <a:rPr lang="fr-FR" dirty="0"/>
              <a:t>Merci de votre attention</a:t>
            </a:r>
          </a:p>
        </p:txBody>
      </p:sp>
    </p:spTree>
    <p:extLst>
      <p:ext uri="{BB962C8B-B14F-4D97-AF65-F5344CB8AC3E}">
        <p14:creationId xmlns:p14="http://schemas.microsoft.com/office/powerpoint/2010/main" val="3241160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BBA0ED4-CB52-DE60-BB7D-49AA58BFF2E2}"/>
              </a:ext>
            </a:extLst>
          </p:cNvPr>
          <p:cNvSpPr>
            <a:spLocks noGrp="1"/>
          </p:cNvSpPr>
          <p:nvPr>
            <p:ph idx="1"/>
          </p:nvPr>
        </p:nvSpPr>
        <p:spPr>
          <a:xfrm>
            <a:off x="457200" y="1540604"/>
            <a:ext cx="8229600" cy="4294651"/>
          </a:xfrm>
        </p:spPr>
        <p:txBody>
          <a:bodyPr>
            <a:normAutofit/>
          </a:bodyPr>
          <a:lstStyle/>
          <a:p>
            <a:pPr>
              <a:spcAft>
                <a:spcPts val="600"/>
              </a:spcAft>
            </a:pPr>
            <a:r>
              <a:rPr lang="fr-CH" sz="2100" b="0" dirty="0"/>
              <a:t>Menace d’insolvabilité déterminante comme nouvelle source d’action (art. 725 al. 2 CO)</a:t>
            </a:r>
          </a:p>
          <a:p>
            <a:pPr>
              <a:spcAft>
                <a:spcPts val="600"/>
              </a:spcAft>
            </a:pPr>
            <a:r>
              <a:rPr lang="fr-CH" sz="2100" b="0" dirty="0"/>
              <a:t>Dispositions distinctes pour la perte de capital et le surendettement (art. 725a et 725b CO)</a:t>
            </a:r>
          </a:p>
          <a:p>
            <a:pPr>
              <a:spcAft>
                <a:spcPts val="600"/>
              </a:spcAft>
            </a:pPr>
            <a:r>
              <a:rPr lang="fr-CH" sz="2100" b="0" dirty="0"/>
              <a:t>Abandon de l’ajournement de faillite au profit du sursis concordataire provisoire (art. 293 a al. 2 LP)</a:t>
            </a:r>
          </a:p>
          <a:p>
            <a:pPr>
              <a:spcAft>
                <a:spcPts val="600"/>
              </a:spcAft>
            </a:pPr>
            <a:r>
              <a:rPr lang="fr-CH" sz="2100" b="0" dirty="0"/>
              <a:t>Incorporation de la réserve de réévaluation dans les dispositions sur l’assainissement (art. 725c CO)</a:t>
            </a:r>
          </a:p>
        </p:txBody>
      </p:sp>
      <p:sp>
        <p:nvSpPr>
          <p:cNvPr id="3" name="Titre 2">
            <a:extLst>
              <a:ext uri="{FF2B5EF4-FFF2-40B4-BE49-F238E27FC236}">
                <a16:creationId xmlns:a16="http://schemas.microsoft.com/office/drawing/2014/main" id="{E8AEB1B1-703A-05ED-0A60-3483B41F4E03}"/>
              </a:ext>
            </a:extLst>
          </p:cNvPr>
          <p:cNvSpPr>
            <a:spLocks noGrp="1"/>
          </p:cNvSpPr>
          <p:nvPr>
            <p:ph type="title"/>
          </p:nvPr>
        </p:nvSpPr>
        <p:spPr/>
        <p:txBody>
          <a:bodyPr>
            <a:normAutofit fontScale="90000"/>
          </a:bodyPr>
          <a:lstStyle/>
          <a:p>
            <a:r>
              <a:rPr lang="fr-FR" dirty="0"/>
              <a:t>Traits saillants de la révision</a:t>
            </a:r>
          </a:p>
        </p:txBody>
      </p:sp>
    </p:spTree>
    <p:extLst>
      <p:ext uri="{BB962C8B-B14F-4D97-AF65-F5344CB8AC3E}">
        <p14:creationId xmlns:p14="http://schemas.microsoft.com/office/powerpoint/2010/main" val="377297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4963BC6-9CF7-E74A-98EF-937100CB25C3}"/>
              </a:ext>
            </a:extLst>
          </p:cNvPr>
          <p:cNvSpPr>
            <a:spLocks noGrp="1"/>
          </p:cNvSpPr>
          <p:nvPr>
            <p:ph type="title"/>
          </p:nvPr>
        </p:nvSpPr>
        <p:spPr/>
        <p:txBody>
          <a:bodyPr>
            <a:normAutofit fontScale="90000"/>
          </a:bodyPr>
          <a:lstStyle/>
          <a:p>
            <a:r>
              <a:rPr lang="fr-FR" dirty="0"/>
              <a:t>Notion de crise en droit des sociétés</a:t>
            </a:r>
            <a:r>
              <a:rPr lang="fr-CH" sz="3600" b="1" dirty="0">
                <a:solidFill>
                  <a:srgbClr val="FF0000"/>
                </a:solidFill>
                <a:effectLst>
                  <a:outerShdw blurRad="38100" dist="38100" dir="2700000" algn="tl">
                    <a:srgbClr val="000000">
                      <a:alpha val="43137"/>
                    </a:srgbClr>
                  </a:outerShdw>
                </a:effectLst>
                <a:cs typeface="Arial" pitchFamily="34" charset="0"/>
              </a:rPr>
              <a:t>*</a:t>
            </a:r>
            <a:endParaRPr lang="fr-FR" dirty="0"/>
          </a:p>
        </p:txBody>
      </p:sp>
      <p:sp>
        <p:nvSpPr>
          <p:cNvPr id="7" name="Oval 32">
            <a:extLst>
              <a:ext uri="{FF2B5EF4-FFF2-40B4-BE49-F238E27FC236}">
                <a16:creationId xmlns:a16="http://schemas.microsoft.com/office/drawing/2014/main" id="{3C292943-2EB3-B1B5-E5EB-06A9E833E716}"/>
              </a:ext>
            </a:extLst>
          </p:cNvPr>
          <p:cNvSpPr>
            <a:spLocks noChangeArrowheads="1"/>
          </p:cNvSpPr>
          <p:nvPr/>
        </p:nvSpPr>
        <p:spPr bwMode="auto">
          <a:xfrm>
            <a:off x="5493841" y="2447656"/>
            <a:ext cx="2822575" cy="2300288"/>
          </a:xfrm>
          <a:prstGeom prst="ellipse">
            <a:avLst/>
          </a:prstGeom>
          <a:solidFill>
            <a:srgbClr val="0066FF"/>
          </a:solidFill>
          <a:ln w="19050">
            <a:solidFill>
              <a:schemeClr val="tx1"/>
            </a:solidFill>
            <a:round/>
            <a:headEnd/>
            <a:tailEnd/>
          </a:ln>
          <a:effectLst>
            <a:innerShdw blurRad="63500" dist="50800" dir="2700000">
              <a:prstClr val="black">
                <a:alpha val="50000"/>
              </a:prstClr>
            </a:innerShdw>
          </a:effectLst>
        </p:spPr>
        <p:txBody>
          <a:bodyPr wrap="none" lIns="0" tIns="0" rIns="0" bIns="0" anchor="ctr">
            <a:noAutofit/>
          </a:bodyPr>
          <a:lstStyle/>
          <a:p>
            <a:pPr algn="ctr">
              <a:defRPr/>
            </a:pPr>
            <a:r>
              <a:rPr lang="fr-CH" sz="3300" b="1" dirty="0">
                <a:solidFill>
                  <a:schemeClr val="bg1"/>
                </a:solidFill>
                <a:effectLst>
                  <a:outerShdw blurRad="38100" dist="38100" dir="2700000" algn="tl">
                    <a:srgbClr val="000000">
                      <a:alpha val="43137"/>
                    </a:srgbClr>
                  </a:outerShdw>
                </a:effectLst>
                <a:latin typeface="Arial" pitchFamily="34" charset="0"/>
                <a:cs typeface="Arial" pitchFamily="34" charset="0"/>
              </a:rPr>
              <a:t>SOCIÉTÉ </a:t>
            </a:r>
          </a:p>
          <a:p>
            <a:pPr algn="ctr">
              <a:defRPr/>
            </a:pPr>
            <a:r>
              <a:rPr lang="fr-CH" sz="3300" b="1" dirty="0">
                <a:solidFill>
                  <a:schemeClr val="bg1"/>
                </a:solidFill>
                <a:effectLst>
                  <a:outerShdw blurRad="38100" dist="38100" dir="2700000" algn="tl">
                    <a:srgbClr val="000000">
                      <a:alpha val="43137"/>
                    </a:srgbClr>
                  </a:outerShdw>
                </a:effectLst>
                <a:latin typeface="Arial" pitchFamily="34" charset="0"/>
                <a:cs typeface="Arial" pitchFamily="34" charset="0"/>
              </a:rPr>
              <a:t>EN CRISE</a:t>
            </a:r>
          </a:p>
          <a:p>
            <a:pPr algn="ctr">
              <a:defRPr/>
            </a:pPr>
            <a:endParaRPr lang="fr-FR" b="1" dirty="0">
              <a:effectLst>
                <a:outerShdw blurRad="38100" dist="38100" dir="2700000" algn="tl">
                  <a:srgbClr val="000000">
                    <a:alpha val="43137"/>
                  </a:srgbClr>
                </a:outerShdw>
              </a:effectLst>
              <a:latin typeface="Arial" pitchFamily="34" charset="0"/>
              <a:cs typeface="Arial" pitchFamily="34" charset="0"/>
            </a:endParaRPr>
          </a:p>
        </p:txBody>
      </p:sp>
      <p:sp>
        <p:nvSpPr>
          <p:cNvPr id="8" name="Oval 34">
            <a:extLst>
              <a:ext uri="{FF2B5EF4-FFF2-40B4-BE49-F238E27FC236}">
                <a16:creationId xmlns:a16="http://schemas.microsoft.com/office/drawing/2014/main" id="{C3170359-1DCC-47D2-45C8-E8D58C46E599}"/>
              </a:ext>
            </a:extLst>
          </p:cNvPr>
          <p:cNvSpPr>
            <a:spLocks noChangeArrowheads="1"/>
          </p:cNvSpPr>
          <p:nvPr/>
        </p:nvSpPr>
        <p:spPr bwMode="auto">
          <a:xfrm>
            <a:off x="2409329" y="3536681"/>
            <a:ext cx="2024062" cy="1211263"/>
          </a:xfrm>
          <a:prstGeom prst="ellipse">
            <a:avLst/>
          </a:prstGeom>
          <a:solidFill>
            <a:srgbClr val="E9ADDB"/>
          </a:solidFill>
          <a:ln w="19050">
            <a:solidFill>
              <a:schemeClr val="tx1"/>
            </a:solidFill>
            <a:round/>
            <a:headEnd/>
            <a:tailEnd/>
          </a:ln>
          <a:effectLst>
            <a:innerShdw blurRad="63500" dist="50800" dir="2700000">
              <a:prstClr val="black">
                <a:alpha val="50000"/>
              </a:prstClr>
            </a:innerShdw>
          </a:effectLst>
        </p:spPr>
        <p:txBody>
          <a:bodyPr wrap="none" anchor="ctr"/>
          <a:lstStyle/>
          <a:p>
            <a:pPr algn="ctr">
              <a:defRPr/>
            </a:pPr>
            <a:r>
              <a:rPr lang="fr-CH" sz="1800" b="1" dirty="0">
                <a:effectLst>
                  <a:outerShdw blurRad="38100" dist="38100" dir="2700000" algn="tl">
                    <a:srgbClr val="000000">
                      <a:alpha val="43137"/>
                    </a:srgbClr>
                  </a:outerShdw>
                </a:effectLst>
                <a:cs typeface="Arial" pitchFamily="34" charset="0"/>
              </a:rPr>
              <a:t>PERTE DE </a:t>
            </a:r>
          </a:p>
          <a:p>
            <a:pPr algn="ctr">
              <a:defRPr/>
            </a:pPr>
            <a:r>
              <a:rPr lang="fr-CH" sz="1800" b="1" dirty="0">
                <a:effectLst>
                  <a:outerShdw blurRad="38100" dist="38100" dir="2700000" algn="tl">
                    <a:srgbClr val="000000">
                      <a:alpha val="43137"/>
                    </a:srgbClr>
                  </a:outerShdw>
                </a:effectLst>
                <a:cs typeface="Arial" pitchFamily="34" charset="0"/>
              </a:rPr>
              <a:t>CAPITAL</a:t>
            </a:r>
          </a:p>
          <a:p>
            <a:pPr algn="ctr">
              <a:defRPr/>
            </a:pPr>
            <a:r>
              <a:rPr lang="fr-CH"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fr-FR"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Oval 36">
            <a:extLst>
              <a:ext uri="{FF2B5EF4-FFF2-40B4-BE49-F238E27FC236}">
                <a16:creationId xmlns:a16="http://schemas.microsoft.com/office/drawing/2014/main" id="{F119645F-079F-F759-AC68-052FBB10D3D2}"/>
              </a:ext>
            </a:extLst>
          </p:cNvPr>
          <p:cNvSpPr>
            <a:spLocks noChangeArrowheads="1"/>
          </p:cNvSpPr>
          <p:nvPr/>
        </p:nvSpPr>
        <p:spPr bwMode="auto">
          <a:xfrm>
            <a:off x="1426666" y="1596756"/>
            <a:ext cx="2281238" cy="1335088"/>
          </a:xfrm>
          <a:prstGeom prst="ellipse">
            <a:avLst/>
          </a:prstGeom>
          <a:solidFill>
            <a:srgbClr val="6DCBE6"/>
          </a:solidFill>
          <a:ln w="19050">
            <a:solidFill>
              <a:schemeClr val="tx1"/>
            </a:solidFill>
            <a:round/>
            <a:headEnd/>
            <a:tailEnd/>
          </a:ln>
          <a:effectLst>
            <a:innerShdw blurRad="63500" dist="50800" dir="2700000">
              <a:prstClr val="black">
                <a:alpha val="50000"/>
              </a:prstClr>
            </a:innerShdw>
          </a:effectLst>
        </p:spPr>
        <p:txBody>
          <a:bodyPr wrap="none" anchor="ctr"/>
          <a:lstStyle/>
          <a:p>
            <a:pPr algn="ctr">
              <a:defRPr/>
            </a:pPr>
            <a:r>
              <a:rPr lang="fr-CH" sz="2000" b="1" dirty="0">
                <a:effectLst>
                  <a:outerShdw blurRad="38100" dist="38100" dir="2700000" algn="tl">
                    <a:srgbClr val="000000">
                      <a:alpha val="43137"/>
                    </a:srgbClr>
                  </a:outerShdw>
                </a:effectLst>
                <a:latin typeface="Arial" pitchFamily="34" charset="0"/>
                <a:cs typeface="Arial" pitchFamily="34" charset="0"/>
              </a:rPr>
              <a:t>BAISSE DE </a:t>
            </a:r>
          </a:p>
          <a:p>
            <a:pPr algn="ctr">
              <a:defRPr/>
            </a:pPr>
            <a:r>
              <a:rPr lang="fr-CH" sz="2000" b="1" dirty="0">
                <a:effectLst>
                  <a:outerShdw blurRad="38100" dist="38100" dir="2700000" algn="tl">
                    <a:srgbClr val="000000">
                      <a:alpha val="43137"/>
                    </a:srgbClr>
                  </a:outerShdw>
                </a:effectLst>
                <a:latin typeface="Arial" pitchFamily="34" charset="0"/>
                <a:cs typeface="Arial" pitchFamily="34" charset="0"/>
              </a:rPr>
              <a:t>PROFITABILITÉ</a:t>
            </a:r>
            <a:endParaRPr lang="fr-FR"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10" name="Oval 37">
            <a:extLst>
              <a:ext uri="{FF2B5EF4-FFF2-40B4-BE49-F238E27FC236}">
                <a16:creationId xmlns:a16="http://schemas.microsoft.com/office/drawing/2014/main" id="{EBA30B34-3D05-AD8B-80FA-01B32BE83D78}"/>
              </a:ext>
            </a:extLst>
          </p:cNvPr>
          <p:cNvSpPr>
            <a:spLocks noChangeArrowheads="1"/>
          </p:cNvSpPr>
          <p:nvPr/>
        </p:nvSpPr>
        <p:spPr bwMode="auto">
          <a:xfrm>
            <a:off x="467816" y="2931844"/>
            <a:ext cx="2024063" cy="1211262"/>
          </a:xfrm>
          <a:prstGeom prst="ellipse">
            <a:avLst/>
          </a:prstGeom>
          <a:solidFill>
            <a:srgbClr val="FFFF66"/>
          </a:solidFill>
          <a:ln w="19050">
            <a:solidFill>
              <a:schemeClr val="hlink"/>
            </a:solidFill>
            <a:round/>
            <a:headEnd/>
            <a:tailEnd/>
          </a:ln>
          <a:effectLst>
            <a:innerShdw blurRad="63500" dist="50800" dir="2700000">
              <a:prstClr val="black">
                <a:alpha val="50000"/>
              </a:prstClr>
            </a:innerShdw>
          </a:effectLst>
        </p:spPr>
        <p:txBody>
          <a:bodyPr wrap="none" anchor="ctr"/>
          <a:lstStyle/>
          <a:p>
            <a:pPr algn="ctr">
              <a:defRPr/>
            </a:pPr>
            <a:r>
              <a:rPr lang="fr-CH" sz="1800" b="1" dirty="0">
                <a:effectLst>
                  <a:outerShdw blurRad="38100" dist="38100" dir="2700000" algn="tl">
                    <a:srgbClr val="000000">
                      <a:alpha val="43137"/>
                    </a:srgbClr>
                  </a:outerShdw>
                </a:effectLst>
                <a:latin typeface="Arial" pitchFamily="34" charset="0"/>
                <a:cs typeface="Arial" pitchFamily="34" charset="0"/>
              </a:rPr>
              <a:t>INSOLVABILITÉ</a:t>
            </a:r>
          </a:p>
          <a:p>
            <a:pPr algn="ctr">
              <a:defRPr/>
            </a:pPr>
            <a:r>
              <a:rPr lang="fr-CH" sz="2800" b="1" dirty="0">
                <a:solidFill>
                  <a:srgbClr val="FF0000"/>
                </a:solidFill>
                <a:effectLst>
                  <a:outerShdw blurRad="38100" dist="38100" dir="2700000" algn="tl">
                    <a:srgbClr val="000000">
                      <a:alpha val="43137"/>
                    </a:srgbClr>
                  </a:outerShdw>
                </a:effectLst>
                <a:cs typeface="Arial" pitchFamily="34" charset="0"/>
              </a:rPr>
              <a:t>*</a:t>
            </a:r>
            <a:endParaRPr lang="fr-FR" sz="2800" b="1" dirty="0">
              <a:solidFill>
                <a:srgbClr val="FF0000"/>
              </a:solidFill>
              <a:effectLst>
                <a:outerShdw blurRad="38100" dist="38100" dir="2700000" algn="tl">
                  <a:srgbClr val="000000">
                    <a:alpha val="43137"/>
                  </a:srgbClr>
                </a:outerShdw>
              </a:effectLst>
              <a:cs typeface="Arial" pitchFamily="34" charset="0"/>
            </a:endParaRPr>
          </a:p>
        </p:txBody>
      </p:sp>
      <p:sp>
        <p:nvSpPr>
          <p:cNvPr id="11" name="Oval 38">
            <a:extLst>
              <a:ext uri="{FF2B5EF4-FFF2-40B4-BE49-F238E27FC236}">
                <a16:creationId xmlns:a16="http://schemas.microsoft.com/office/drawing/2014/main" id="{4203008B-7B1C-C071-65CB-82ABD0E71D02}"/>
              </a:ext>
            </a:extLst>
          </p:cNvPr>
          <p:cNvSpPr>
            <a:spLocks noChangeArrowheads="1"/>
          </p:cNvSpPr>
          <p:nvPr/>
        </p:nvSpPr>
        <p:spPr bwMode="auto">
          <a:xfrm>
            <a:off x="467816" y="4566969"/>
            <a:ext cx="2757488" cy="1327150"/>
          </a:xfrm>
          <a:prstGeom prst="ellipse">
            <a:avLst/>
          </a:prstGeom>
          <a:solidFill>
            <a:srgbClr val="FF0000"/>
          </a:solidFill>
          <a:ln w="19050">
            <a:solidFill>
              <a:schemeClr val="tx1"/>
            </a:solidFill>
            <a:round/>
            <a:headEnd/>
            <a:tailEnd/>
          </a:ln>
          <a:effectLst>
            <a:innerShdw blurRad="63500" dist="50800" dir="2700000">
              <a:prstClr val="black">
                <a:alpha val="50000"/>
              </a:prstClr>
            </a:innerShdw>
          </a:effectLst>
        </p:spPr>
        <p:txBody>
          <a:bodyPr wrap="none" anchor="ctr"/>
          <a:lstStyle/>
          <a:p>
            <a:pPr algn="ctr">
              <a:defRPr/>
            </a:pPr>
            <a:r>
              <a:rPr lang="fr-CH" sz="1800" b="1" dirty="0">
                <a:effectLst>
                  <a:outerShdw blurRad="38100" dist="38100" dir="2700000" algn="tl">
                    <a:srgbClr val="000000">
                      <a:alpha val="43137"/>
                    </a:srgbClr>
                  </a:outerShdw>
                </a:effectLst>
                <a:latin typeface="Arial" pitchFamily="34" charset="0"/>
                <a:cs typeface="Arial" pitchFamily="34" charset="0"/>
              </a:rPr>
              <a:t>SURENDETTEMENT</a:t>
            </a:r>
          </a:p>
          <a:p>
            <a:pPr algn="ctr">
              <a:defRPr/>
            </a:pPr>
            <a:r>
              <a:rPr lang="fr-CH" sz="2800" b="1" dirty="0">
                <a:solidFill>
                  <a:schemeClr val="bg1"/>
                </a:solidFill>
                <a:effectLst>
                  <a:outerShdw blurRad="38100" dist="38100" dir="2700000" algn="tl">
                    <a:srgbClr val="000000">
                      <a:alpha val="43137"/>
                    </a:srgbClr>
                  </a:outerShdw>
                </a:effectLst>
                <a:cs typeface="Arial" pitchFamily="34" charset="0"/>
              </a:rPr>
              <a:t>*</a:t>
            </a:r>
            <a:endParaRPr lang="fr-FR" sz="2800" b="1" dirty="0">
              <a:solidFill>
                <a:schemeClr val="bg1"/>
              </a:solidFill>
              <a:effectLst>
                <a:outerShdw blurRad="38100" dist="38100" dir="2700000" algn="tl">
                  <a:srgbClr val="000000">
                    <a:alpha val="43137"/>
                  </a:srgbClr>
                </a:outerShdw>
              </a:effectLst>
              <a:cs typeface="Arial" pitchFamily="34" charset="0"/>
            </a:endParaRPr>
          </a:p>
        </p:txBody>
      </p:sp>
      <p:sp>
        <p:nvSpPr>
          <p:cNvPr id="12" name="Line 39">
            <a:extLst>
              <a:ext uri="{FF2B5EF4-FFF2-40B4-BE49-F238E27FC236}">
                <a16:creationId xmlns:a16="http://schemas.microsoft.com/office/drawing/2014/main" id="{5C9F2B91-BFE1-E6A6-2710-86E862060370}"/>
              </a:ext>
            </a:extLst>
          </p:cNvPr>
          <p:cNvSpPr>
            <a:spLocks noChangeShapeType="1"/>
          </p:cNvSpPr>
          <p:nvPr/>
        </p:nvSpPr>
        <p:spPr bwMode="auto">
          <a:xfrm>
            <a:off x="3707904" y="2447656"/>
            <a:ext cx="2043112" cy="4841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H" b="1">
              <a:effectLst>
                <a:outerShdw blurRad="38100" dist="38100" dir="2700000" algn="tl">
                  <a:srgbClr val="000000">
                    <a:alpha val="43137"/>
                  </a:srgbClr>
                </a:outerShdw>
              </a:effectLst>
              <a:latin typeface="Arial" pitchFamily="34" charset="0"/>
              <a:cs typeface="Arial" pitchFamily="34" charset="0"/>
            </a:endParaRPr>
          </a:p>
        </p:txBody>
      </p:sp>
      <p:sp>
        <p:nvSpPr>
          <p:cNvPr id="13" name="Line 40">
            <a:extLst>
              <a:ext uri="{FF2B5EF4-FFF2-40B4-BE49-F238E27FC236}">
                <a16:creationId xmlns:a16="http://schemas.microsoft.com/office/drawing/2014/main" id="{52AD2781-966A-6A54-18F6-D37E28E7742B}"/>
              </a:ext>
            </a:extLst>
          </p:cNvPr>
          <p:cNvSpPr>
            <a:spLocks noChangeShapeType="1"/>
          </p:cNvSpPr>
          <p:nvPr/>
        </p:nvSpPr>
        <p:spPr bwMode="auto">
          <a:xfrm flipV="1">
            <a:off x="2491879" y="3366819"/>
            <a:ext cx="30019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H" b="1">
              <a:effectLst>
                <a:outerShdw blurRad="38100" dist="38100" dir="2700000" algn="tl">
                  <a:srgbClr val="000000">
                    <a:alpha val="43137"/>
                  </a:srgbClr>
                </a:outerShdw>
              </a:effectLst>
              <a:latin typeface="Arial" pitchFamily="34" charset="0"/>
              <a:cs typeface="Arial" pitchFamily="34" charset="0"/>
            </a:endParaRPr>
          </a:p>
        </p:txBody>
      </p:sp>
      <p:sp>
        <p:nvSpPr>
          <p:cNvPr id="14" name="Line 41">
            <a:extLst>
              <a:ext uri="{FF2B5EF4-FFF2-40B4-BE49-F238E27FC236}">
                <a16:creationId xmlns:a16="http://schemas.microsoft.com/office/drawing/2014/main" id="{8A5D2382-8932-ACF2-C3DA-A2BB9B2A2787}"/>
              </a:ext>
            </a:extLst>
          </p:cNvPr>
          <p:cNvSpPr>
            <a:spLocks noChangeShapeType="1"/>
          </p:cNvSpPr>
          <p:nvPr/>
        </p:nvSpPr>
        <p:spPr bwMode="auto">
          <a:xfrm flipV="1">
            <a:off x="4433391" y="3687494"/>
            <a:ext cx="1060450" cy="2968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H" b="1">
              <a:effectLst>
                <a:outerShdw blurRad="38100" dist="38100" dir="2700000" algn="tl">
                  <a:srgbClr val="000000">
                    <a:alpha val="43137"/>
                  </a:srgbClr>
                </a:outerShdw>
              </a:effectLst>
              <a:latin typeface="Arial" pitchFamily="34" charset="0"/>
              <a:cs typeface="Arial" pitchFamily="34" charset="0"/>
            </a:endParaRPr>
          </a:p>
        </p:txBody>
      </p:sp>
      <p:sp>
        <p:nvSpPr>
          <p:cNvPr id="15" name="Line 42">
            <a:extLst>
              <a:ext uri="{FF2B5EF4-FFF2-40B4-BE49-F238E27FC236}">
                <a16:creationId xmlns:a16="http://schemas.microsoft.com/office/drawing/2014/main" id="{B418EEEF-B18A-329D-209E-B7AA90CB016F}"/>
              </a:ext>
            </a:extLst>
          </p:cNvPr>
          <p:cNvSpPr>
            <a:spLocks noChangeShapeType="1"/>
          </p:cNvSpPr>
          <p:nvPr/>
        </p:nvSpPr>
        <p:spPr bwMode="auto">
          <a:xfrm flipV="1">
            <a:off x="3225304" y="4284394"/>
            <a:ext cx="2525712" cy="9461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CH" b="1">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30974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par>
                          <p:cTn id="24" fill="hold">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20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2000"/>
                                        <p:tgtEl>
                                          <p:spTgt spid="1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2000"/>
                                        <p:tgtEl>
                                          <p:spTgt spid="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2000"/>
                                        <p:tgtEl>
                                          <p:spTgt spid="15"/>
                                        </p:tgtEl>
                                      </p:cBhvr>
                                    </p:animEffect>
                                  </p:childTnLst>
                                </p:cTn>
                              </p:par>
                            </p:childTnLst>
                          </p:cTn>
                        </p:par>
                        <p:par>
                          <p:cTn id="37" fill="hold">
                            <p:stCondLst>
                              <p:cond delay="12000"/>
                            </p:stCondLst>
                            <p:childTnLst>
                              <p:par>
                                <p:cTn id="38" presetID="23" presetClass="emph" presetSubtype="0" fill="hold" grpId="0" nodeType="afterEffect">
                                  <p:stCondLst>
                                    <p:cond delay="0"/>
                                  </p:stCondLst>
                                  <p:childTnLst>
                                    <p:animClr clrSpc="hsl" dir="cw">
                                      <p:cBhvr override="childStyle">
                                        <p:cTn id="39" dur="500" fill="hold"/>
                                        <p:tgtEl>
                                          <p:spTgt spid="7"/>
                                        </p:tgtEl>
                                        <p:attrNameLst>
                                          <p:attrName>style.color</p:attrName>
                                        </p:attrNameLst>
                                      </p:cBhvr>
                                      <p:by>
                                        <p:hsl h="10842353" s="0" l="0"/>
                                      </p:by>
                                    </p:animClr>
                                    <p:animClr clrSpc="hsl" dir="cw">
                                      <p:cBhvr>
                                        <p:cTn id="40" dur="500" fill="hold"/>
                                        <p:tgtEl>
                                          <p:spTgt spid="7"/>
                                        </p:tgtEl>
                                        <p:attrNameLst>
                                          <p:attrName>fillcolor</p:attrName>
                                        </p:attrNameLst>
                                      </p:cBhvr>
                                      <p:by>
                                        <p:hsl h="10842353" s="0" l="0"/>
                                      </p:by>
                                    </p:animClr>
                                    <p:animClr clrSpc="hsl" dir="cw">
                                      <p:cBhvr>
                                        <p:cTn id="41" dur="500" fill="hold"/>
                                        <p:tgtEl>
                                          <p:spTgt spid="7"/>
                                        </p:tgtEl>
                                        <p:attrNameLst>
                                          <p:attrName>stroke.color</p:attrName>
                                        </p:attrNameLst>
                                      </p:cBhvr>
                                      <p:by>
                                        <p:hsl h="10842353" s="0" l="0"/>
                                      </p:by>
                                    </p:animClr>
                                    <p:set>
                                      <p:cBhvr>
                                        <p:cTn id="42"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F00961A-315D-A9E4-CD92-6084D9576145}"/>
              </a:ext>
            </a:extLst>
          </p:cNvPr>
          <p:cNvSpPr>
            <a:spLocks noGrp="1"/>
          </p:cNvSpPr>
          <p:nvPr>
            <p:ph type="title"/>
          </p:nvPr>
        </p:nvSpPr>
        <p:spPr/>
        <p:txBody>
          <a:bodyPr/>
          <a:lstStyle/>
          <a:p>
            <a:r>
              <a:rPr lang="fr-FR" dirty="0"/>
              <a:t>Systèmes d’alarme</a:t>
            </a:r>
          </a:p>
        </p:txBody>
      </p:sp>
      <p:graphicFrame>
        <p:nvGraphicFramePr>
          <p:cNvPr id="12" name="Tableau 7">
            <a:extLst>
              <a:ext uri="{FF2B5EF4-FFF2-40B4-BE49-F238E27FC236}">
                <a16:creationId xmlns:a16="http://schemas.microsoft.com/office/drawing/2014/main" id="{C312D83B-F799-E1C7-DE7C-F5AD60EDB7DC}"/>
              </a:ext>
            </a:extLst>
          </p:cNvPr>
          <p:cNvGraphicFramePr>
            <a:graphicFrameLocks noGrp="1"/>
          </p:cNvGraphicFramePr>
          <p:nvPr>
            <p:extLst>
              <p:ext uri="{D42A27DB-BD31-4B8C-83A1-F6EECF244321}">
                <p14:modId xmlns:p14="http://schemas.microsoft.com/office/powerpoint/2010/main" val="1016563765"/>
              </p:ext>
            </p:extLst>
          </p:nvPr>
        </p:nvGraphicFramePr>
        <p:xfrm>
          <a:off x="426169" y="1910814"/>
          <a:ext cx="8280921" cy="1562969"/>
        </p:xfrm>
        <a:graphic>
          <a:graphicData uri="http://schemas.openxmlformats.org/drawingml/2006/table">
            <a:tbl>
              <a:tblPr firstRow="1" bandRow="1">
                <a:tableStyleId>{073A0DAA-6AF3-43AB-8588-CEC1D06C72B9}</a:tableStyleId>
              </a:tblPr>
              <a:tblGrid>
                <a:gridCol w="2834910">
                  <a:extLst>
                    <a:ext uri="{9D8B030D-6E8A-4147-A177-3AD203B41FA5}">
                      <a16:colId xmlns:a16="http://schemas.microsoft.com/office/drawing/2014/main" val="519535904"/>
                    </a:ext>
                  </a:extLst>
                </a:gridCol>
                <a:gridCol w="2685704">
                  <a:extLst>
                    <a:ext uri="{9D8B030D-6E8A-4147-A177-3AD203B41FA5}">
                      <a16:colId xmlns:a16="http://schemas.microsoft.com/office/drawing/2014/main" val="3508864339"/>
                    </a:ext>
                  </a:extLst>
                </a:gridCol>
                <a:gridCol w="2760307">
                  <a:extLst>
                    <a:ext uri="{9D8B030D-6E8A-4147-A177-3AD203B41FA5}">
                      <a16:colId xmlns:a16="http://schemas.microsoft.com/office/drawing/2014/main" val="971581614"/>
                    </a:ext>
                  </a:extLst>
                </a:gridCol>
              </a:tblGrid>
              <a:tr h="892409">
                <a:tc>
                  <a:txBody>
                    <a:bodyPr/>
                    <a:lstStyle/>
                    <a:p>
                      <a:pPr algn="ctr"/>
                      <a:r>
                        <a:rPr lang="fr-CH" sz="1900" dirty="0">
                          <a:solidFill>
                            <a:schemeClr val="tx1"/>
                          </a:solidFill>
                          <a:latin typeface="Gellix"/>
                        </a:rPr>
                        <a:t>Système d’alerte </a:t>
                      </a:r>
                    </a:p>
                    <a:p>
                      <a:pPr algn="ctr"/>
                      <a:r>
                        <a:rPr lang="fr-CH" sz="1900" dirty="0">
                          <a:solidFill>
                            <a:schemeClr val="tx1"/>
                          </a:solidFill>
                          <a:latin typeface="Gellix"/>
                        </a:rPr>
                        <a:t>« liquidités »</a:t>
                      </a:r>
                    </a:p>
                  </a:txBody>
                  <a:tcPr anchor="ctr">
                    <a:solidFill>
                      <a:srgbClr val="FFFF00"/>
                    </a:solidFill>
                  </a:tcPr>
                </a:tc>
                <a:tc gridSpan="2">
                  <a:txBody>
                    <a:bodyPr/>
                    <a:lstStyle/>
                    <a:p>
                      <a:pPr algn="ctr"/>
                      <a:r>
                        <a:rPr lang="fr-CH" sz="1900" dirty="0">
                          <a:latin typeface="Gellix"/>
                        </a:rPr>
                        <a:t>Système d’alerte </a:t>
                      </a:r>
                    </a:p>
                    <a:p>
                      <a:pPr algn="ctr"/>
                      <a:r>
                        <a:rPr lang="fr-CH" sz="1900" dirty="0">
                          <a:latin typeface="Gellix"/>
                        </a:rPr>
                        <a:t>«fonds propres »</a:t>
                      </a:r>
                    </a:p>
                  </a:txBody>
                  <a:tcPr anchor="ctr">
                    <a:solidFill>
                      <a:srgbClr val="FF0000"/>
                    </a:solidFill>
                  </a:tcPr>
                </a:tc>
                <a:tc hMerge="1">
                  <a:txBody>
                    <a:bodyPr/>
                    <a:lstStyle/>
                    <a:p>
                      <a:endParaRPr lang="fr-CH" dirty="0"/>
                    </a:p>
                  </a:txBody>
                  <a:tcPr/>
                </a:tc>
                <a:extLst>
                  <a:ext uri="{0D108BD9-81ED-4DB2-BD59-A6C34878D82A}">
                    <a16:rowId xmlns:a16="http://schemas.microsoft.com/office/drawing/2014/main" val="2826773757"/>
                  </a:ext>
                </a:extLst>
              </a:tr>
              <a:tr h="635535">
                <a:tc>
                  <a:txBody>
                    <a:bodyPr/>
                    <a:lstStyle/>
                    <a:p>
                      <a:pPr algn="ctr"/>
                      <a:r>
                        <a:rPr lang="fr-CH" sz="1900" dirty="0">
                          <a:latin typeface="Gellix"/>
                        </a:rPr>
                        <a:t>Risque d’insolvabilité </a:t>
                      </a:r>
                    </a:p>
                    <a:p>
                      <a:pPr algn="ctr"/>
                      <a:r>
                        <a:rPr lang="fr-CH" sz="1900" dirty="0">
                          <a:latin typeface="Gellix"/>
                        </a:rPr>
                        <a:t>(art.</a:t>
                      </a:r>
                      <a:r>
                        <a:rPr lang="fr-CH" sz="1900" baseline="0" dirty="0">
                          <a:latin typeface="Gellix"/>
                        </a:rPr>
                        <a:t> </a:t>
                      </a:r>
                      <a:r>
                        <a:rPr lang="fr-CH" sz="1900" dirty="0">
                          <a:latin typeface="Gellix"/>
                        </a:rPr>
                        <a:t>725 CO)</a:t>
                      </a:r>
                    </a:p>
                  </a:txBody>
                  <a:tcPr anchor="ctr">
                    <a:solidFill>
                      <a:srgbClr val="FFFF00"/>
                    </a:solidFill>
                  </a:tcPr>
                </a:tc>
                <a:tc>
                  <a:txBody>
                    <a:bodyPr/>
                    <a:lstStyle/>
                    <a:p>
                      <a:pPr algn="ctr"/>
                      <a:r>
                        <a:rPr lang="fr-CH" sz="1900" dirty="0">
                          <a:latin typeface="Gellix"/>
                        </a:rPr>
                        <a:t>Perte de capital </a:t>
                      </a:r>
                    </a:p>
                    <a:p>
                      <a:pPr algn="ctr"/>
                      <a:r>
                        <a:rPr lang="fr-CH" sz="1900" dirty="0">
                          <a:latin typeface="Gellix"/>
                        </a:rPr>
                        <a:t>(art.</a:t>
                      </a:r>
                      <a:r>
                        <a:rPr lang="fr-CH" sz="1900" baseline="0" dirty="0">
                          <a:latin typeface="Gellix"/>
                        </a:rPr>
                        <a:t> </a:t>
                      </a:r>
                      <a:r>
                        <a:rPr lang="fr-CH" sz="1900" dirty="0">
                          <a:latin typeface="Gellix"/>
                        </a:rPr>
                        <a:t>725a CO)</a:t>
                      </a:r>
                    </a:p>
                  </a:txBody>
                  <a:tcPr anchor="ctr">
                    <a:solidFill>
                      <a:srgbClr val="E9ADDB"/>
                    </a:solidFill>
                  </a:tcPr>
                </a:tc>
                <a:tc>
                  <a:txBody>
                    <a:bodyPr/>
                    <a:lstStyle/>
                    <a:p>
                      <a:pPr algn="ctr"/>
                      <a:r>
                        <a:rPr lang="fr-CH" sz="1900" dirty="0">
                          <a:solidFill>
                            <a:schemeClr val="bg1"/>
                          </a:solidFill>
                          <a:latin typeface="Gellix"/>
                        </a:rPr>
                        <a:t>Surendettement </a:t>
                      </a:r>
                    </a:p>
                    <a:p>
                      <a:pPr algn="ctr"/>
                      <a:r>
                        <a:rPr lang="fr-CH" sz="1900" dirty="0">
                          <a:solidFill>
                            <a:schemeClr val="bg1"/>
                          </a:solidFill>
                          <a:latin typeface="Gellix"/>
                        </a:rPr>
                        <a:t>(art.</a:t>
                      </a:r>
                      <a:r>
                        <a:rPr lang="fr-CH" sz="1900" baseline="0" dirty="0">
                          <a:solidFill>
                            <a:schemeClr val="bg1"/>
                          </a:solidFill>
                          <a:latin typeface="Gellix"/>
                        </a:rPr>
                        <a:t> </a:t>
                      </a:r>
                      <a:r>
                        <a:rPr lang="fr-CH" sz="1900" dirty="0">
                          <a:solidFill>
                            <a:schemeClr val="bg1"/>
                          </a:solidFill>
                          <a:latin typeface="Gellix"/>
                        </a:rPr>
                        <a:t>725b CO)</a:t>
                      </a:r>
                    </a:p>
                  </a:txBody>
                  <a:tcPr anchor="ctr">
                    <a:solidFill>
                      <a:srgbClr val="FF0000"/>
                    </a:solidFill>
                  </a:tcPr>
                </a:tc>
                <a:extLst>
                  <a:ext uri="{0D108BD9-81ED-4DB2-BD59-A6C34878D82A}">
                    <a16:rowId xmlns:a16="http://schemas.microsoft.com/office/drawing/2014/main" val="1778020831"/>
                  </a:ext>
                </a:extLst>
              </a:tr>
            </a:tbl>
          </a:graphicData>
        </a:graphic>
      </p:graphicFrame>
      <p:graphicFrame>
        <p:nvGraphicFramePr>
          <p:cNvPr id="13" name="Tableau 9">
            <a:extLst>
              <a:ext uri="{FF2B5EF4-FFF2-40B4-BE49-F238E27FC236}">
                <a16:creationId xmlns:a16="http://schemas.microsoft.com/office/drawing/2014/main" id="{1FCDC460-35BD-7979-7DB6-31CDBD8EA472}"/>
              </a:ext>
            </a:extLst>
          </p:cNvPr>
          <p:cNvGraphicFramePr>
            <a:graphicFrameLocks noGrp="1"/>
          </p:cNvGraphicFramePr>
          <p:nvPr>
            <p:extLst>
              <p:ext uri="{D42A27DB-BD31-4B8C-83A1-F6EECF244321}">
                <p14:modId xmlns:p14="http://schemas.microsoft.com/office/powerpoint/2010/main" val="1335192823"/>
              </p:ext>
            </p:extLst>
          </p:nvPr>
        </p:nvGraphicFramePr>
        <p:xfrm>
          <a:off x="426168" y="4197683"/>
          <a:ext cx="8280921" cy="914400"/>
        </p:xfrm>
        <a:graphic>
          <a:graphicData uri="http://schemas.openxmlformats.org/drawingml/2006/table">
            <a:tbl>
              <a:tblPr firstRow="1" bandRow="1">
                <a:tableStyleId>{5C22544A-7EE6-4342-B048-85BDC9FD1C3A}</a:tableStyleId>
              </a:tblPr>
              <a:tblGrid>
                <a:gridCol w="2760307">
                  <a:extLst>
                    <a:ext uri="{9D8B030D-6E8A-4147-A177-3AD203B41FA5}">
                      <a16:colId xmlns:a16="http://schemas.microsoft.com/office/drawing/2014/main" val="2568991819"/>
                    </a:ext>
                  </a:extLst>
                </a:gridCol>
                <a:gridCol w="2760307">
                  <a:extLst>
                    <a:ext uri="{9D8B030D-6E8A-4147-A177-3AD203B41FA5}">
                      <a16:colId xmlns:a16="http://schemas.microsoft.com/office/drawing/2014/main" val="2230261074"/>
                    </a:ext>
                  </a:extLst>
                </a:gridCol>
                <a:gridCol w="2760307">
                  <a:extLst>
                    <a:ext uri="{9D8B030D-6E8A-4147-A177-3AD203B41FA5}">
                      <a16:colId xmlns:a16="http://schemas.microsoft.com/office/drawing/2014/main" val="1503288297"/>
                    </a:ext>
                  </a:extLst>
                </a:gridCol>
              </a:tblGrid>
              <a:tr h="393201">
                <a:tc>
                  <a:txBody>
                    <a:bodyPr/>
                    <a:lstStyle/>
                    <a:p>
                      <a:pPr marL="0" algn="ctr" defTabSz="914400" rtl="0" eaLnBrk="1" latinLnBrk="0" hangingPunct="1"/>
                      <a:r>
                        <a:rPr lang="fr-CH" sz="1800" b="0" kern="1200" dirty="0">
                          <a:solidFill>
                            <a:schemeClr val="dk1"/>
                          </a:solidFill>
                          <a:latin typeface="Gellix"/>
                          <a:ea typeface="+mn-ea"/>
                          <a:cs typeface="+mn-cs"/>
                        </a:rPr>
                        <a:t>Mesures visant à garantir la solvabilité de la société</a:t>
                      </a:r>
                    </a:p>
                    <a:p>
                      <a:pPr marL="0" algn="ctr" defTabSz="914400" rtl="0" eaLnBrk="1" latinLnBrk="0" hangingPunct="1"/>
                      <a:r>
                        <a:rPr lang="fr-CH" sz="1800" b="0" kern="1200" dirty="0">
                          <a:solidFill>
                            <a:schemeClr val="dk1"/>
                          </a:solidFill>
                          <a:latin typeface="Gellix"/>
                          <a:ea typeface="+mn-ea"/>
                          <a:cs typeface="+mn-cs"/>
                        </a:rPr>
                        <a:t>(art. 725 al.</a:t>
                      </a:r>
                      <a:r>
                        <a:rPr lang="fr-CH" sz="1800" b="0" kern="1200" baseline="0" dirty="0">
                          <a:solidFill>
                            <a:schemeClr val="dk1"/>
                          </a:solidFill>
                          <a:latin typeface="Gellix"/>
                          <a:ea typeface="+mn-ea"/>
                          <a:cs typeface="+mn-cs"/>
                        </a:rPr>
                        <a:t> 2 CO</a:t>
                      </a:r>
                      <a:r>
                        <a:rPr lang="fr-CH" sz="1800" b="0" kern="1200" dirty="0">
                          <a:solidFill>
                            <a:schemeClr val="dk1"/>
                          </a:solidFill>
                          <a:latin typeface="Gellix"/>
                          <a:ea typeface="+mn-ea"/>
                          <a:cs typeface="+mn-cs"/>
                        </a:rPr>
                        <a:t>)</a:t>
                      </a:r>
                    </a:p>
                  </a:txBody>
                  <a:tcPr anchor="ctr">
                    <a:solidFill>
                      <a:srgbClr val="FFFF00"/>
                    </a:solidFill>
                  </a:tcPr>
                </a:tc>
                <a:tc>
                  <a:txBody>
                    <a:bodyPr/>
                    <a:lstStyle/>
                    <a:p>
                      <a:pPr marL="0" algn="ctr" defTabSz="914400" rtl="0" eaLnBrk="1" latinLnBrk="0" hangingPunct="1"/>
                      <a:r>
                        <a:rPr lang="fr-CH" sz="1800" b="0" kern="1200" dirty="0">
                          <a:solidFill>
                            <a:schemeClr val="dk1"/>
                          </a:solidFill>
                          <a:latin typeface="Gellix"/>
                          <a:ea typeface="+mn-ea"/>
                          <a:cs typeface="+mn-cs"/>
                        </a:rPr>
                        <a:t>Mesures d’assainissement </a:t>
                      </a:r>
                    </a:p>
                    <a:p>
                      <a:pPr marL="0" algn="ctr" defTabSz="914400" rtl="0" eaLnBrk="1" latinLnBrk="0" hangingPunct="1"/>
                      <a:r>
                        <a:rPr lang="fr-CH" sz="1800" b="0" kern="1200" dirty="0">
                          <a:solidFill>
                            <a:schemeClr val="dk1"/>
                          </a:solidFill>
                          <a:latin typeface="Gellix"/>
                          <a:ea typeface="+mn-ea"/>
                          <a:cs typeface="+mn-cs"/>
                        </a:rPr>
                        <a:t>(art. 725a al. 1 CO)</a:t>
                      </a:r>
                    </a:p>
                  </a:txBody>
                  <a:tcPr anchor="ctr">
                    <a:solidFill>
                      <a:srgbClr val="E9ADDB"/>
                    </a:solidFill>
                  </a:tcPr>
                </a:tc>
                <a:tc>
                  <a:txBody>
                    <a:bodyPr/>
                    <a:lstStyle/>
                    <a:p>
                      <a:pPr marL="0" algn="ctr" defTabSz="914400" rtl="0" eaLnBrk="1" latinLnBrk="0" hangingPunct="1"/>
                      <a:r>
                        <a:rPr lang="fr-CH" sz="1800" b="0" kern="1200" dirty="0">
                          <a:solidFill>
                            <a:schemeClr val="bg1"/>
                          </a:solidFill>
                          <a:latin typeface="Gellix"/>
                          <a:ea typeface="+mn-ea"/>
                          <a:cs typeface="+mn-cs"/>
                        </a:rPr>
                        <a:t>Avis au tribunal </a:t>
                      </a:r>
                    </a:p>
                    <a:p>
                      <a:pPr marL="0" algn="ctr" defTabSz="914400" rtl="0" eaLnBrk="1" latinLnBrk="0" hangingPunct="1"/>
                      <a:r>
                        <a:rPr lang="fr-CH" sz="1800" b="0" kern="1200" dirty="0">
                          <a:solidFill>
                            <a:schemeClr val="bg1"/>
                          </a:solidFill>
                          <a:latin typeface="Gellix"/>
                          <a:ea typeface="+mn-ea"/>
                          <a:cs typeface="+mn-cs"/>
                        </a:rPr>
                        <a:t>(art. 725b al. 3 CO)</a:t>
                      </a:r>
                    </a:p>
                  </a:txBody>
                  <a:tcPr anchor="ctr">
                    <a:solidFill>
                      <a:srgbClr val="FF0000"/>
                    </a:solidFill>
                  </a:tcPr>
                </a:tc>
                <a:extLst>
                  <a:ext uri="{0D108BD9-81ED-4DB2-BD59-A6C34878D82A}">
                    <a16:rowId xmlns:a16="http://schemas.microsoft.com/office/drawing/2014/main" val="3256698464"/>
                  </a:ext>
                </a:extLst>
              </a:tr>
            </a:tbl>
          </a:graphicData>
        </a:graphic>
      </p:graphicFrame>
      <p:sp>
        <p:nvSpPr>
          <p:cNvPr id="14" name="Flèche : bas 9">
            <a:extLst>
              <a:ext uri="{FF2B5EF4-FFF2-40B4-BE49-F238E27FC236}">
                <a16:creationId xmlns:a16="http://schemas.microsoft.com/office/drawing/2014/main" id="{71560721-89FC-8D75-94FF-2F1D583BAFD2}"/>
              </a:ext>
            </a:extLst>
          </p:cNvPr>
          <p:cNvSpPr/>
          <p:nvPr/>
        </p:nvSpPr>
        <p:spPr bwMode="auto">
          <a:xfrm>
            <a:off x="1866329" y="3514495"/>
            <a:ext cx="216024" cy="614910"/>
          </a:xfrm>
          <a:prstGeom prst="down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endParaRPr>
          </a:p>
        </p:txBody>
      </p:sp>
      <p:sp>
        <p:nvSpPr>
          <p:cNvPr id="15" name="Flèche : bas 10">
            <a:extLst>
              <a:ext uri="{FF2B5EF4-FFF2-40B4-BE49-F238E27FC236}">
                <a16:creationId xmlns:a16="http://schemas.microsoft.com/office/drawing/2014/main" id="{F9F3B5A1-55B6-EFEC-5404-A3B5EB50C025}"/>
              </a:ext>
            </a:extLst>
          </p:cNvPr>
          <p:cNvSpPr/>
          <p:nvPr/>
        </p:nvSpPr>
        <p:spPr bwMode="auto">
          <a:xfrm>
            <a:off x="4566629" y="3505868"/>
            <a:ext cx="216024" cy="614910"/>
          </a:xfrm>
          <a:prstGeom prst="down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endParaRPr>
          </a:p>
        </p:txBody>
      </p:sp>
      <p:sp>
        <p:nvSpPr>
          <p:cNvPr id="16" name="Flèche : bas 11">
            <a:extLst>
              <a:ext uri="{FF2B5EF4-FFF2-40B4-BE49-F238E27FC236}">
                <a16:creationId xmlns:a16="http://schemas.microsoft.com/office/drawing/2014/main" id="{CBC33A89-2F5A-2803-CCF6-487D249368C8}"/>
              </a:ext>
            </a:extLst>
          </p:cNvPr>
          <p:cNvSpPr/>
          <p:nvPr/>
        </p:nvSpPr>
        <p:spPr bwMode="auto">
          <a:xfrm>
            <a:off x="7309829" y="3505868"/>
            <a:ext cx="216024" cy="614910"/>
          </a:xfrm>
          <a:prstGeom prst="down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dirty="0">
              <a:ln>
                <a:noFill/>
              </a:ln>
              <a:solidFill>
                <a:schemeClr val="tx1"/>
              </a:solidFill>
              <a:effectLst/>
              <a:latin typeface="Arial" panose="020B0604020202020204" pitchFamily="34" charset="0"/>
              <a:ea typeface="ヒラギノ角ゴ Pro W3" panose="020B0300000000000000" pitchFamily="34" charset="-128"/>
            </a:endParaRPr>
          </a:p>
        </p:txBody>
      </p:sp>
    </p:spTree>
    <p:extLst>
      <p:ext uri="{BB962C8B-B14F-4D97-AF65-F5344CB8AC3E}">
        <p14:creationId xmlns:p14="http://schemas.microsoft.com/office/powerpoint/2010/main" val="58923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172E98D-F8AE-AF1A-E49C-BFC44FD6B147}"/>
              </a:ext>
            </a:extLst>
          </p:cNvPr>
          <p:cNvSpPr>
            <a:spLocks noGrp="1"/>
          </p:cNvSpPr>
          <p:nvPr>
            <p:ph idx="1"/>
          </p:nvPr>
        </p:nvSpPr>
        <p:spPr>
          <a:xfrm>
            <a:off x="457200" y="1960479"/>
            <a:ext cx="8229600" cy="3908475"/>
          </a:xfrm>
        </p:spPr>
        <p:txBody>
          <a:bodyPr>
            <a:normAutofit/>
          </a:bodyPr>
          <a:lstStyle/>
          <a:p>
            <a:pPr marL="514350" indent="-514350">
              <a:spcAft>
                <a:spcPts val="600"/>
              </a:spcAft>
              <a:buClr>
                <a:schemeClr val="tx1"/>
              </a:buClr>
              <a:buFont typeface="+mj-lt"/>
              <a:buAutoNum type="arabicPeriod"/>
            </a:pPr>
            <a:r>
              <a:rPr lang="fr-CH" sz="2100" b="0" i="1" dirty="0"/>
              <a:t>Le conseil d’administration </a:t>
            </a:r>
            <a:r>
              <a:rPr lang="fr-CH" sz="2100" b="1" i="1" dirty="0"/>
              <a:t>surveille la solvabilité de la société</a:t>
            </a:r>
          </a:p>
          <a:p>
            <a:pPr marL="514350" indent="-514350">
              <a:spcAft>
                <a:spcPts val="600"/>
              </a:spcAft>
              <a:buClr>
                <a:schemeClr val="tx1"/>
              </a:buClr>
              <a:buFont typeface="+mj-lt"/>
              <a:buAutoNum type="arabicPeriod"/>
            </a:pPr>
            <a:r>
              <a:rPr lang="fr-CH" sz="2100" b="0" i="1" dirty="0"/>
              <a:t>Si la société risque de devenir insolvable, le conseil d’administration prend des </a:t>
            </a:r>
            <a:r>
              <a:rPr lang="fr-CH" sz="2100" b="1" i="1" dirty="0"/>
              <a:t>mesures</a:t>
            </a:r>
            <a:r>
              <a:rPr lang="fr-CH" sz="2100" b="0" i="1" dirty="0"/>
              <a:t> visant à garantir sa solvabilité. Au besoin, il prend des </a:t>
            </a:r>
            <a:r>
              <a:rPr lang="fr-CH" sz="2100" b="1" i="1" dirty="0"/>
              <a:t>mesures supplémentaires</a:t>
            </a:r>
            <a:r>
              <a:rPr lang="fr-CH" sz="2100" b="0" i="1" dirty="0"/>
              <a:t> afin d’assainir la société ou propose de telles mesures à l’assemblée générale, pour autant qu’elles relèvent de la compétence de cette dernière. Le cas échéant, il dépose une demande de sursis concordataire</a:t>
            </a:r>
          </a:p>
          <a:p>
            <a:pPr marL="514350" indent="-514350">
              <a:spcAft>
                <a:spcPts val="600"/>
              </a:spcAft>
              <a:buClr>
                <a:schemeClr val="tx1"/>
              </a:buClr>
              <a:buFont typeface="+mj-lt"/>
              <a:buAutoNum type="arabicPeriod"/>
            </a:pPr>
            <a:r>
              <a:rPr lang="fr-CH" sz="2100" b="0" i="1" dirty="0"/>
              <a:t>Le conseil d’administration agit avec </a:t>
            </a:r>
            <a:r>
              <a:rPr lang="fr-CH" sz="2100" b="1" i="1" dirty="0"/>
              <a:t>célérité</a:t>
            </a:r>
          </a:p>
          <a:p>
            <a:pPr marL="0" indent="0">
              <a:buNone/>
            </a:pPr>
            <a:endParaRPr lang="fr-FR" dirty="0"/>
          </a:p>
          <a:p>
            <a:pPr marL="0" indent="0">
              <a:buNone/>
            </a:pPr>
            <a:endParaRPr lang="fr-FR" dirty="0"/>
          </a:p>
        </p:txBody>
      </p:sp>
      <p:sp>
        <p:nvSpPr>
          <p:cNvPr id="3" name="Titre 2">
            <a:extLst>
              <a:ext uri="{FF2B5EF4-FFF2-40B4-BE49-F238E27FC236}">
                <a16:creationId xmlns:a16="http://schemas.microsoft.com/office/drawing/2014/main" id="{EF00961A-315D-A9E4-CD92-6084D9576145}"/>
              </a:ext>
            </a:extLst>
          </p:cNvPr>
          <p:cNvSpPr>
            <a:spLocks noGrp="1"/>
          </p:cNvSpPr>
          <p:nvPr>
            <p:ph type="title"/>
          </p:nvPr>
        </p:nvSpPr>
        <p:spPr/>
        <p:txBody>
          <a:bodyPr>
            <a:normAutofit fontScale="90000"/>
          </a:bodyPr>
          <a:lstStyle/>
          <a:p>
            <a:r>
              <a:rPr lang="fr-FR" dirty="0"/>
              <a:t>Menace d’insolvabilité – art. 725 CO (nouveau)</a:t>
            </a:r>
          </a:p>
        </p:txBody>
      </p:sp>
    </p:spTree>
    <p:extLst>
      <p:ext uri="{BB962C8B-B14F-4D97-AF65-F5344CB8AC3E}">
        <p14:creationId xmlns:p14="http://schemas.microsoft.com/office/powerpoint/2010/main" val="390083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Loupe montrant des performances en baisse">
            <a:extLst>
              <a:ext uri="{FF2B5EF4-FFF2-40B4-BE49-F238E27FC236}">
                <a16:creationId xmlns:a16="http://schemas.microsoft.com/office/drawing/2014/main" id="{12636595-99DE-42B2-441C-BABC1A78FC29}"/>
              </a:ext>
            </a:extLst>
          </p:cNvPr>
          <p:cNvPicPr>
            <a:picLocks noChangeAspect="1"/>
          </p:cNvPicPr>
          <p:nvPr/>
        </p:nvPicPr>
        <p:blipFill rotWithShape="1">
          <a:blip r:embed="rId2">
            <a:duotone>
              <a:prstClr val="black"/>
              <a:schemeClr val="tx2">
                <a:tint val="45000"/>
                <a:satMod val="400000"/>
              </a:schemeClr>
            </a:duotone>
          </a:blip>
          <a:srcRect r="10999" b="-1"/>
          <a:stretch/>
        </p:blipFill>
        <p:spPr>
          <a:xfrm>
            <a:off x="20" y="10"/>
            <a:ext cx="9143980" cy="6857990"/>
          </a:xfrm>
          <a:prstGeom prst="rect">
            <a:avLst/>
          </a:prstGeom>
          <a:pattFill prst="pct20">
            <a:fgClr>
              <a:schemeClr val="accent1"/>
            </a:fgClr>
            <a:bgClr>
              <a:schemeClr val="bg1"/>
            </a:bgClr>
          </a:pattFill>
        </p:spPr>
      </p:pic>
      <p:sp>
        <p:nvSpPr>
          <p:cNvPr id="2" name="Espace réservé du contenu 1">
            <a:extLst>
              <a:ext uri="{FF2B5EF4-FFF2-40B4-BE49-F238E27FC236}">
                <a16:creationId xmlns:a16="http://schemas.microsoft.com/office/drawing/2014/main" id="{6172E98D-F8AE-AF1A-E49C-BFC44FD6B147}"/>
              </a:ext>
            </a:extLst>
          </p:cNvPr>
          <p:cNvSpPr>
            <a:spLocks noGrp="1"/>
          </p:cNvSpPr>
          <p:nvPr>
            <p:ph idx="1"/>
          </p:nvPr>
        </p:nvSpPr>
        <p:spPr>
          <a:xfrm>
            <a:off x="457200" y="1960479"/>
            <a:ext cx="8229600" cy="3908475"/>
          </a:xfrm>
        </p:spPr>
        <p:txBody>
          <a:bodyPr>
            <a:normAutofit/>
          </a:bodyPr>
          <a:lstStyle/>
          <a:p>
            <a:pPr marL="0" indent="0">
              <a:buNone/>
            </a:pPr>
            <a:endParaRPr lang="fr-FR" dirty="0"/>
          </a:p>
          <a:p>
            <a:pPr marL="0" indent="0">
              <a:buNone/>
            </a:pPr>
            <a:endParaRPr lang="fr-FR" dirty="0"/>
          </a:p>
        </p:txBody>
      </p:sp>
      <p:sp>
        <p:nvSpPr>
          <p:cNvPr id="5" name="Espace réservé du contenu 2">
            <a:extLst>
              <a:ext uri="{FF2B5EF4-FFF2-40B4-BE49-F238E27FC236}">
                <a16:creationId xmlns:a16="http://schemas.microsoft.com/office/drawing/2014/main" id="{B9BE9860-10BF-4F02-6714-958B852B047F}"/>
              </a:ext>
            </a:extLst>
          </p:cNvPr>
          <p:cNvSpPr txBox="1">
            <a:spLocks/>
          </p:cNvSpPr>
          <p:nvPr/>
        </p:nvSpPr>
        <p:spPr>
          <a:xfrm>
            <a:off x="2946933" y="0"/>
            <a:ext cx="5485867" cy="6857990"/>
          </a:xfrm>
          <a:prstGeom prst="rect">
            <a:avLst/>
          </a:prstGeom>
          <a:solidFill>
            <a:schemeClr val="bg1">
              <a:alpha val="78328"/>
            </a:schemeClr>
          </a:solidFill>
        </p:spPr>
        <p:txBody>
          <a:bodyPr vert="horz" lIns="91440" tIns="45720" rIns="91440" bIns="45720" rtlCol="0">
            <a:normAutofit/>
          </a:bodyPr>
          <a:lstStyle>
            <a:lvl1pPr marL="342900" indent="-342900" algn="l" defTabSz="457200" rtl="0" eaLnBrk="1" latinLnBrk="0" hangingPunct="1">
              <a:spcBef>
                <a:spcPct val="20000"/>
              </a:spcBef>
              <a:buClr>
                <a:schemeClr val="bg2"/>
              </a:buClr>
              <a:buFont typeface="Arial"/>
              <a:buChar char="•"/>
              <a:defRPr sz="3000" kern="1200">
                <a:solidFill>
                  <a:schemeClr val="tx1"/>
                </a:solidFill>
                <a:latin typeface="Arial"/>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Clr>
                <a:schemeClr val="bg2"/>
              </a:buClr>
              <a:buSzPct val="90000"/>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Clr>
                <a:schemeClr val="bg2"/>
              </a:buClr>
              <a:buFont typeface="Arial"/>
              <a:buChar char="•"/>
              <a:defRPr sz="1400" kern="1200">
                <a:solidFill>
                  <a:schemeClr val="tx1"/>
                </a:solidFill>
                <a:latin typeface="Arial"/>
                <a:ea typeface="+mn-ea"/>
                <a:cs typeface="+mn-cs"/>
              </a:defRPr>
            </a:lvl4pPr>
            <a:lvl5pPr marL="2057400" indent="-228600" algn="l" defTabSz="457200" rtl="0" eaLnBrk="1" latinLnBrk="0" hangingPunct="1">
              <a:spcBef>
                <a:spcPct val="20000"/>
              </a:spcBef>
              <a:buClr>
                <a:schemeClr val="bg2"/>
              </a:buClr>
              <a:buFont typeface="Arial"/>
              <a:buChar char="•"/>
              <a:defRPr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800"/>
              </a:spcAft>
              <a:buClr>
                <a:schemeClr val="tx1"/>
              </a:buClr>
              <a:buNone/>
            </a:pPr>
            <a:endParaRPr lang="fr-CH" sz="2800" b="1" dirty="0">
              <a:solidFill>
                <a:schemeClr val="tx2"/>
              </a:solidFill>
            </a:endParaRPr>
          </a:p>
          <a:p>
            <a:pPr marL="0" indent="0">
              <a:spcAft>
                <a:spcPts val="800"/>
              </a:spcAft>
              <a:buClr>
                <a:schemeClr val="tx1"/>
              </a:buClr>
              <a:buNone/>
            </a:pPr>
            <a:r>
              <a:rPr lang="fr-CH" sz="3100" b="1" dirty="0">
                <a:solidFill>
                  <a:schemeClr val="tx2"/>
                </a:solidFill>
              </a:rPr>
              <a:t>DEVOIRS DE CONTRÔLE ET PLANIFICATION DU CA</a:t>
            </a:r>
          </a:p>
          <a:p>
            <a:pPr marL="0" indent="0">
              <a:spcAft>
                <a:spcPts val="800"/>
              </a:spcAft>
              <a:buClr>
                <a:schemeClr val="tx1"/>
              </a:buClr>
              <a:buNone/>
            </a:pPr>
            <a:endParaRPr lang="fr-CH" sz="2800" b="1" dirty="0">
              <a:solidFill>
                <a:schemeClr val="tx2"/>
              </a:solidFill>
            </a:endParaRPr>
          </a:p>
          <a:p>
            <a:pPr>
              <a:spcAft>
                <a:spcPts val="800"/>
              </a:spcAft>
              <a:buClr>
                <a:schemeClr val="tx1"/>
              </a:buClr>
            </a:pPr>
            <a:r>
              <a:rPr lang="fr-CH" sz="2100" dirty="0"/>
              <a:t> Sources légales :</a:t>
            </a:r>
          </a:p>
          <a:p>
            <a:pPr marL="361950" lvl="1" indent="-180975">
              <a:spcAft>
                <a:spcPts val="600"/>
              </a:spcAft>
              <a:buClr>
                <a:schemeClr val="tx1"/>
              </a:buClr>
              <a:buFontTx/>
              <a:buChar char="-"/>
              <a:tabLst>
                <a:tab pos="361950" algn="l"/>
              </a:tabLst>
            </a:pPr>
            <a:r>
              <a:rPr lang="fr-CH" sz="2100" dirty="0"/>
              <a:t>Devoir de diligence (art. 717 CO)</a:t>
            </a:r>
          </a:p>
          <a:p>
            <a:pPr marL="361950" lvl="1" indent="-180975">
              <a:spcAft>
                <a:spcPts val="600"/>
              </a:spcAft>
              <a:buClr>
                <a:schemeClr val="tx1"/>
              </a:buClr>
              <a:buFontTx/>
              <a:buChar char="-"/>
              <a:tabLst>
                <a:tab pos="361950" algn="l"/>
              </a:tabLst>
            </a:pPr>
            <a:r>
              <a:rPr lang="fr-CH" sz="2100" dirty="0"/>
              <a:t>Contrôle financier et plan financier «si nécessaire à la gestion de la société» (art. 716 al. 1. ch. 3 CO)</a:t>
            </a:r>
          </a:p>
          <a:p>
            <a:pPr>
              <a:buClr>
                <a:schemeClr val="tx1"/>
              </a:buClr>
            </a:pPr>
            <a:r>
              <a:rPr lang="fr-CH" sz="2100" dirty="0"/>
              <a:t>Responsabilité de mise en place d’instruments de contrôle et de prévention</a:t>
            </a:r>
          </a:p>
          <a:p>
            <a:pPr>
              <a:buClr>
                <a:schemeClr val="tx1"/>
              </a:buClr>
            </a:pPr>
            <a:r>
              <a:rPr lang="fr-CH" sz="2100" dirty="0"/>
              <a:t>Obligations permanentes de surveillance</a:t>
            </a:r>
          </a:p>
          <a:p>
            <a:pPr>
              <a:spcAft>
                <a:spcPts val="600"/>
              </a:spcAft>
              <a:tabLst>
                <a:tab pos="361950" algn="l"/>
              </a:tabLst>
            </a:pPr>
            <a:endParaRPr lang="fr-CH" sz="2100" dirty="0"/>
          </a:p>
          <a:p>
            <a:endParaRPr lang="en-US" sz="2100" dirty="0"/>
          </a:p>
        </p:txBody>
      </p:sp>
    </p:spTree>
    <p:extLst>
      <p:ext uri="{BB962C8B-B14F-4D97-AF65-F5344CB8AC3E}">
        <p14:creationId xmlns:p14="http://schemas.microsoft.com/office/powerpoint/2010/main" val="334214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172E98D-F8AE-AF1A-E49C-BFC44FD6B147}"/>
              </a:ext>
            </a:extLst>
          </p:cNvPr>
          <p:cNvSpPr>
            <a:spLocks noGrp="1"/>
          </p:cNvSpPr>
          <p:nvPr>
            <p:ph idx="1"/>
          </p:nvPr>
        </p:nvSpPr>
        <p:spPr>
          <a:xfrm>
            <a:off x="457200" y="1960479"/>
            <a:ext cx="8229600" cy="3908475"/>
          </a:xfrm>
        </p:spPr>
        <p:txBody>
          <a:bodyPr>
            <a:normAutofit/>
          </a:bodyPr>
          <a:lstStyle/>
          <a:p>
            <a:pPr marL="0" indent="0">
              <a:buNone/>
            </a:pPr>
            <a:endParaRPr lang="fr-FR" dirty="0"/>
          </a:p>
          <a:p>
            <a:pPr marL="0" indent="0">
              <a:buNone/>
            </a:pPr>
            <a:endParaRPr lang="fr-FR" dirty="0"/>
          </a:p>
        </p:txBody>
      </p:sp>
      <p:sp>
        <p:nvSpPr>
          <p:cNvPr id="3" name="Titre 2">
            <a:extLst>
              <a:ext uri="{FF2B5EF4-FFF2-40B4-BE49-F238E27FC236}">
                <a16:creationId xmlns:a16="http://schemas.microsoft.com/office/drawing/2014/main" id="{EF00961A-315D-A9E4-CD92-6084D9576145}"/>
              </a:ext>
            </a:extLst>
          </p:cNvPr>
          <p:cNvSpPr>
            <a:spLocks noGrp="1"/>
          </p:cNvSpPr>
          <p:nvPr>
            <p:ph type="title"/>
          </p:nvPr>
        </p:nvSpPr>
        <p:spPr/>
        <p:txBody>
          <a:bodyPr>
            <a:normAutofit/>
          </a:bodyPr>
          <a:lstStyle/>
          <a:p>
            <a:r>
              <a:rPr lang="fr-FR" dirty="0"/>
              <a:t>Instruments de surveillance</a:t>
            </a:r>
          </a:p>
        </p:txBody>
      </p:sp>
      <p:graphicFrame>
        <p:nvGraphicFramePr>
          <p:cNvPr id="4" name="Espace réservé du contenu 2">
            <a:extLst>
              <a:ext uri="{FF2B5EF4-FFF2-40B4-BE49-F238E27FC236}">
                <a16:creationId xmlns:a16="http://schemas.microsoft.com/office/drawing/2014/main" id="{7E21EE07-AB89-27C9-F50E-C4B2D72B5E71}"/>
              </a:ext>
            </a:extLst>
          </p:cNvPr>
          <p:cNvGraphicFramePr>
            <a:graphicFrameLocks/>
          </p:cNvGraphicFramePr>
          <p:nvPr>
            <p:extLst>
              <p:ext uri="{D42A27DB-BD31-4B8C-83A1-F6EECF244321}">
                <p14:modId xmlns:p14="http://schemas.microsoft.com/office/powerpoint/2010/main" val="1306226333"/>
              </p:ext>
            </p:extLst>
          </p:nvPr>
        </p:nvGraphicFramePr>
        <p:xfrm>
          <a:off x="121298" y="1529605"/>
          <a:ext cx="8904806" cy="4315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5824909"/>
      </p:ext>
    </p:extLst>
  </p:cSld>
  <p:clrMapOvr>
    <a:masterClrMapping/>
  </p:clrMapOvr>
</p:sld>
</file>

<file path=ppt/theme/theme1.xml><?xml version="1.0" encoding="utf-8"?>
<a:theme xmlns:a="http://schemas.openxmlformats.org/drawingml/2006/main" name="Modèle Unil">
  <a:themeElements>
    <a:clrScheme name="Unil_Bleu">
      <a:dk1>
        <a:srgbClr val="000000"/>
      </a:dk1>
      <a:lt1>
        <a:sysClr val="window" lastClr="FFFFFF"/>
      </a:lt1>
      <a:dk2>
        <a:srgbClr val="0076AF"/>
      </a:dk2>
      <a:lt2>
        <a:srgbClr val="0076AF"/>
      </a:lt2>
      <a:accent1>
        <a:srgbClr val="34AAA9"/>
      </a:accent1>
      <a:accent2>
        <a:srgbClr val="2D1957"/>
      </a:accent2>
      <a:accent3>
        <a:srgbClr val="00A0D6"/>
      </a:accent3>
      <a:accent4>
        <a:srgbClr val="006852"/>
      </a:accent4>
      <a:accent5>
        <a:srgbClr val="003953"/>
      </a:accent5>
      <a:accent6>
        <a:srgbClr val="405694"/>
      </a:accent6>
      <a:hlink>
        <a:srgbClr val="6C1869"/>
      </a:hlink>
      <a:folHlink>
        <a:srgbClr val="439EC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B3F016054BA1439B8255793445B0E5" ma:contentTypeVersion="21" ma:contentTypeDescription="Crée un document." ma:contentTypeScope="" ma:versionID="680e2bfc56927c34f85606055d7ca277">
  <xsd:schema xmlns:xsd="http://www.w3.org/2001/XMLSchema" xmlns:xs="http://www.w3.org/2001/XMLSchema" xmlns:p="http://schemas.microsoft.com/office/2006/metadata/properties" xmlns:ns2="ba370d6b-3d09-4113-9274-1aa7725fc4e5" xmlns:ns3="bc80240d-3ac6-4b6b-84c1-b6a56a6616e0" targetNamespace="http://schemas.microsoft.com/office/2006/metadata/properties" ma:root="true" ma:fieldsID="20d91c66e85a0ad43337046845c130b7" ns2:_="" ns3:_="">
    <xsd:import namespace="ba370d6b-3d09-4113-9274-1aa7725fc4e5"/>
    <xsd:import namespace="bc80240d-3ac6-4b6b-84c1-b6a56a6616e0"/>
    <xsd:element name="properties">
      <xsd:complexType>
        <xsd:sequence>
          <xsd:element name="documentManagement">
            <xsd:complexType>
              <xsd:all>
                <xsd:element ref="ns2:ELLEDocumentCategory" minOccurs="0"/>
                <xsd:element ref="ns2:ELLEDocumentRecipient" minOccurs="0"/>
                <xsd:element ref="ns2:ELLEDocumentRecipientType" minOccurs="0"/>
                <xsd:element ref="ns2:ELLEEmailDate" minOccurs="0"/>
                <xsd:element ref="ns2:ELLEEmailOwner" minOccurs="0"/>
                <xsd:element ref="ns2:ELLEEmailContext" minOccurs="0"/>
                <xsd:element ref="ns2:ELLEEmailSender" minOccurs="0"/>
                <xsd:element ref="ns2:ELLEEmailGuid" minOccurs="0"/>
                <xsd:element ref="ns3:MediaServiceMetadata" minOccurs="0"/>
                <xsd:element ref="ns3:MediaServiceFastMetadata" minOccurs="0"/>
                <xsd:element ref="ns2:SharedWithUsers" minOccurs="0"/>
                <xsd:element ref="ns2:SharedWithDetails" minOccurs="0"/>
                <xsd:element ref="ns3:lcf76f155ced4ddcb4097134ff3c332f" minOccurs="0"/>
                <xsd:element ref="ns2:TaxCatchAll"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370d6b-3d09-4113-9274-1aa7725fc4e5" elementFormDefault="qualified">
    <xsd:import namespace="http://schemas.microsoft.com/office/2006/documentManagement/types"/>
    <xsd:import namespace="http://schemas.microsoft.com/office/infopath/2007/PartnerControls"/>
    <xsd:element name="ELLEDocumentCategory" ma:index="8" nillable="true" ma:displayName="Catégorie" ma:default="" ma:format="Dropdown" ma:internalName="ELLEDocumentCategory">
      <xsd:simpleType>
        <xsd:restriction base="dms:Choice">
          <xsd:enumeration value="Pièce jointe IN"/>
          <xsd:enumeration value="Pièce jointe OUT"/>
          <xsd:enumeration value="Acte"/>
          <xsd:enumeration value="Authentification"/>
          <xsd:enumeration value="Contrat"/>
          <xsd:enumeration value="Accord"/>
          <xsd:enumeration value="Déclaration"/>
          <xsd:enumeration value="Email IN"/>
          <xsd:enumeration value="Email OUT"/>
          <xsd:enumeration value="Instance"/>
          <xsd:enumeration value="Lettre"/>
          <xsd:enumeration value="Lettre de couverture"/>
          <xsd:enumeration value="Mandat"/>
          <xsd:enumeration value="Memoria"/>
          <xsd:enumeration value="Procuration"/>
          <xsd:enumeration value="Recours"/>
          <xsd:enumeration value="Acte"/>
          <xsd:enumeration value="Testament"/>
          <xsd:enumeration value="Rapport"/>
        </xsd:restriction>
      </xsd:simpleType>
    </xsd:element>
    <xsd:element name="ELLEDocumentRecipient" ma:index="9" nillable="true" ma:displayName="Destinataire" ma:internalName="ELLEDocumentRecipient">
      <xsd:simpleType>
        <xsd:restriction base="dms:Text"/>
      </xsd:simpleType>
    </xsd:element>
    <xsd:element name="ELLEDocumentRecipientType" ma:index="11" nillable="true" ma:displayName="Type de destinataire" ma:default="" ma:format="Dropdown" ma:internalName="ELLEDocumentRecipientType">
      <xsd:simpleType>
        <xsd:restriction base="dms:Choice">
          <xsd:enumeration value="Autorités"/>
          <xsd:enumeration value="Client"/>
          <xsd:enumeration value="Contrepartie"/>
          <xsd:enumeration value="Juge"/>
          <xsd:enumeration value="Tribunal de première instance"/>
          <xsd:enumeration value="Procureur"/>
          <xsd:enumeration value="Tribunal"/>
          <xsd:enumeration value="Autres"/>
        </xsd:restriction>
      </xsd:simpleType>
    </xsd:element>
    <xsd:element name="ELLEEmailDate" ma:index="14" nillable="true" ma:displayName="Date" ma:internalName="ELLEEmailDate">
      <xsd:simpleType>
        <xsd:restriction base="dms:DateTime"/>
      </xsd:simpleType>
    </xsd:element>
    <xsd:element name="ELLEEmailOwner" ma:index="15" nillable="true" ma:displayName="Propriétaire" ma:internalName="ELLEEmailOwner">
      <xsd:simpleType>
        <xsd:restriction base="dms:Text"/>
      </xsd:simpleType>
    </xsd:element>
    <xsd:element name="ELLEEmailContext" ma:index="16" nillable="true" ma:displayName="Contexte" ma:internalName="ELLEEmailContext">
      <xsd:simpleType>
        <xsd:restriction base="dms:Text"/>
      </xsd:simpleType>
    </xsd:element>
    <xsd:element name="ELLEEmailSender" ma:index="17" nillable="true" ma:displayName="Expéditeur" ma:internalName="ELLEEmailSender">
      <xsd:simpleType>
        <xsd:restriction base="dms:Text"/>
      </xsd:simpleType>
    </xsd:element>
    <xsd:element name="ELLEEmailGuid" ma:index="18" nillable="true" ma:displayName="Guid" ma:internalName="ELLEEmailGuid">
      <xsd:simpleType>
        <xsd:restriction base="dms:Text"/>
      </xsd:simple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element name="TaxCatchAll" ma:index="25" nillable="true" ma:displayName="Taxonomy Catch All Column" ma:hidden="true" ma:list="{93a1b9f3-a616-4755-9d97-3c581138ca80}" ma:internalName="TaxCatchAll" ma:showField="CatchAllData" ma:web="ba370d6b-3d09-4113-9274-1aa7725fc4e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c80240d-3ac6-4b6b-84c1-b6a56a6616e0"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508d3780-1b63-4a46-800c-164e2eccf10b" ma:termSetId="09814cd3-568e-fe90-9814-8d621ff8fb84" ma:anchorId="fba54fb3-c3e1-fe81-a776-ca4b69148c4d" ma:open="true" ma:isKeyword="false">
      <xsd:complexType>
        <xsd:sequence>
          <xsd:element ref="pc:Terms" minOccurs="0" maxOccurs="1"/>
        </xsd:sequence>
      </xsd:complexType>
    </xsd:element>
    <xsd:element name="MediaServiceDateTaken" ma:index="26" nillable="true" ma:displayName="MediaServiceDateTaken" ma:hidden="true" ma:indexed="true" ma:internalName="MediaServiceDateTaken"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LLEEmailGuid xmlns="ba370d6b-3d09-4113-9274-1aa7725fc4e5" xsi:nil="true"/>
    <ELLEEmailContext xmlns="ba370d6b-3d09-4113-9274-1aa7725fc4e5" xsi:nil="true"/>
    <TaxCatchAll xmlns="ba370d6b-3d09-4113-9274-1aa7725fc4e5" xsi:nil="true"/>
    <ELLEDocumentRecipientType xmlns="ba370d6b-3d09-4113-9274-1aa7725fc4e5" xsi:nil="true"/>
    <ELLEEmailDate xmlns="ba370d6b-3d09-4113-9274-1aa7725fc4e5" xsi:nil="true"/>
    <ELLEDocumentCategory xmlns="ba370d6b-3d09-4113-9274-1aa7725fc4e5" xsi:nil="true"/>
    <ELLEEmailOwner xmlns="ba370d6b-3d09-4113-9274-1aa7725fc4e5" xsi:nil="true"/>
    <ELLEEmailSender xmlns="ba370d6b-3d09-4113-9274-1aa7725fc4e5" xsi:nil="true"/>
    <ELLEDocumentRecipient xmlns="ba370d6b-3d09-4113-9274-1aa7725fc4e5" xsi:nil="true"/>
    <lcf76f155ced4ddcb4097134ff3c332f xmlns="bc80240d-3ac6-4b6b-84c1-b6a56a6616e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483BE2-333F-4720-AA0E-DA04A499407E}"/>
</file>

<file path=customXml/itemProps2.xml><?xml version="1.0" encoding="utf-8"?>
<ds:datastoreItem xmlns:ds="http://schemas.openxmlformats.org/officeDocument/2006/customXml" ds:itemID="{AA1BBE8E-3CFF-4DD7-B4C2-D12D57E50AD6}"/>
</file>

<file path=customXml/itemProps3.xml><?xml version="1.0" encoding="utf-8"?>
<ds:datastoreItem xmlns:ds="http://schemas.openxmlformats.org/officeDocument/2006/customXml" ds:itemID="{F018EB67-016E-4531-9230-2E0188D623A3}"/>
</file>

<file path=docProps/app.xml><?xml version="1.0" encoding="utf-8"?>
<Properties xmlns="http://schemas.openxmlformats.org/officeDocument/2006/extended-properties" xmlns:vt="http://schemas.openxmlformats.org/officeDocument/2006/docPropsVTypes">
  <Template>Modèle Unil.potx</Template>
  <TotalTime>5346</TotalTime>
  <Words>2879</Words>
  <Application>Microsoft Macintosh PowerPoint</Application>
  <PresentationFormat>Affichage à l'écran (4:3)</PresentationFormat>
  <Paragraphs>317</Paragraphs>
  <Slides>33</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Calibri</vt:lpstr>
      <vt:lpstr>Gellix</vt:lpstr>
      <vt:lpstr>Verdana</vt:lpstr>
      <vt:lpstr>Wingdings</vt:lpstr>
      <vt:lpstr>Modèle Unil</vt:lpstr>
      <vt:lpstr>Assainissement</vt:lpstr>
      <vt:lpstr>PLAN </vt:lpstr>
      <vt:lpstr>Objectifs de la révision</vt:lpstr>
      <vt:lpstr>Traits saillants de la révision</vt:lpstr>
      <vt:lpstr>Notion de crise en droit des sociétés*</vt:lpstr>
      <vt:lpstr>Systèmes d’alarme</vt:lpstr>
      <vt:lpstr>Menace d’insolvabilité – art. 725 CO (nouveau)</vt:lpstr>
      <vt:lpstr>Présentation PowerPoint</vt:lpstr>
      <vt:lpstr>Instruments de surveillance</vt:lpstr>
      <vt:lpstr>Notion d’insolvabilité</vt:lpstr>
      <vt:lpstr>APPRéCIATION DE LA Menace</vt:lpstr>
      <vt:lpstr>Mesures abandonnées</vt:lpstr>
      <vt:lpstr>Mesures à entreprendre</vt:lpstr>
      <vt:lpstr>Mesures Judiciaires</vt:lpstr>
      <vt:lpstr>Perte de capital</vt:lpstr>
      <vt:lpstr>Calcul de la perte  (dernier bilan annuel)</vt:lpstr>
      <vt:lpstr>Désignation réviseur par CA si opting out </vt:lpstr>
      <vt:lpstr>Mesures propres à « mettre un terme » à la perte</vt:lpstr>
      <vt:lpstr>autres MESURES D’ASSAINISSEMENT « AU BESOIN »</vt:lpstr>
      <vt:lpstr>Notion de Surendettement</vt:lpstr>
      <vt:lpstr>Calcul du Surendettement</vt:lpstr>
      <vt:lpstr>Signaux d’alarme</vt:lpstr>
      <vt:lpstr>Comptes intermédiaires</vt:lpstr>
      <vt:lpstr>Avis au juge</vt:lpstr>
      <vt:lpstr>Postposition</vt:lpstr>
      <vt:lpstr>EFFETS DE LA POSTPOSITION</vt:lpstr>
      <vt:lpstr>Délai de grâce</vt:lpstr>
      <vt:lpstr>Sursis provisoire</vt:lpstr>
      <vt:lpstr>Sursis provisoire</vt:lpstr>
      <vt:lpstr>Synthèse</vt:lpstr>
      <vt:lpstr>CONCLUSION</vt:lpstr>
      <vt:lpstr>BIBLIOGRAPHIE SELECTIVE</vt:lpstr>
      <vt:lpstr>Merci de votre attention</vt:lpstr>
    </vt:vector>
  </TitlesOfParts>
  <Company>UNIL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Jacqueline Frey</dc:creator>
  <cp:lastModifiedBy>Manon Schlaepfer</cp:lastModifiedBy>
  <cp:revision>105</cp:revision>
  <cp:lastPrinted>2013-12-23T11:45:40Z</cp:lastPrinted>
  <dcterms:created xsi:type="dcterms:W3CDTF">2013-12-16T07:11:10Z</dcterms:created>
  <dcterms:modified xsi:type="dcterms:W3CDTF">2023-06-05T05:44:58Z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0x010100BDB3F016054BA1439B8255793445B0E5</vt:lpwstr>
  </property>
</Properties>
</file>