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6" r:id="rId2"/>
    <p:sldId id="257" r:id="rId3"/>
    <p:sldId id="258" r:id="rId4"/>
    <p:sldId id="259" r:id="rId5"/>
    <p:sldId id="279" r:id="rId6"/>
    <p:sldId id="286" r:id="rId7"/>
    <p:sldId id="266" r:id="rId8"/>
    <p:sldId id="287" r:id="rId9"/>
    <p:sldId id="278" r:id="rId10"/>
    <p:sldId id="277" r:id="rId11"/>
    <p:sldId id="276" r:id="rId12"/>
    <p:sldId id="280" r:id="rId13"/>
    <p:sldId id="283" r:id="rId14"/>
    <p:sldId id="282" r:id="rId15"/>
    <p:sldId id="284" r:id="rId16"/>
    <p:sldId id="265" r:id="rId17"/>
    <p:sldId id="288" r:id="rId18"/>
    <p:sldId id="289" r:id="rId19"/>
    <p:sldId id="290" r:id="rId20"/>
    <p:sldId id="271" r:id="rId21"/>
    <p:sldId id="273" r:id="rId22"/>
    <p:sldId id="274" r:id="rId23"/>
    <p:sldId id="272" r:id="rId24"/>
    <p:sldId id="291" r:id="rId25"/>
    <p:sldId id="293" r:id="rId26"/>
  </p:sldIdLst>
  <p:sldSz cx="12192000" cy="6858000"/>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3345"/>
    <p:restoredTop sz="95865"/>
  </p:normalViewPr>
  <p:slideViewPr>
    <p:cSldViewPr snapToGrid="0">
      <p:cViewPr varScale="1">
        <p:scale>
          <a:sx n="92" d="100"/>
          <a:sy n="92" d="100"/>
        </p:scale>
        <p:origin x="200" y="43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154F343A-4CAB-BA20-0EB0-76D75867DAF1}"/>
              </a:ext>
            </a:extLst>
          </p:cNvPr>
          <p:cNvSpPr>
            <a:spLocks noGrp="1"/>
          </p:cNvSpPr>
          <p:nvPr>
            <p:ph type="ctrTitle"/>
          </p:nvPr>
        </p:nvSpPr>
        <p:spPr>
          <a:xfrm>
            <a:off x="1524000" y="1122363"/>
            <a:ext cx="9144000" cy="2387600"/>
          </a:xfrm>
        </p:spPr>
        <p:txBody>
          <a:bodyPr anchor="b"/>
          <a:lstStyle>
            <a:lvl1pPr algn="ctr">
              <a:defRPr sz="6000"/>
            </a:lvl1pPr>
          </a:lstStyle>
          <a:p>
            <a:r>
              <a:rPr lang="fr-FR"/>
              <a:t>Modifiez le style du titre</a:t>
            </a:r>
          </a:p>
        </p:txBody>
      </p:sp>
      <p:sp>
        <p:nvSpPr>
          <p:cNvPr id="3" name="Sous-titre 2">
            <a:extLst>
              <a:ext uri="{FF2B5EF4-FFF2-40B4-BE49-F238E27FC236}">
                <a16:creationId xmlns:a16="http://schemas.microsoft.com/office/drawing/2014/main" id="{3C964F92-1B69-12AA-66CE-D7F5AAAAF950}"/>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a:t>Modifiez le style des sous-titres du masque</a:t>
            </a:r>
          </a:p>
        </p:txBody>
      </p:sp>
      <p:sp>
        <p:nvSpPr>
          <p:cNvPr id="4" name="Espace réservé de la date 3">
            <a:extLst>
              <a:ext uri="{FF2B5EF4-FFF2-40B4-BE49-F238E27FC236}">
                <a16:creationId xmlns:a16="http://schemas.microsoft.com/office/drawing/2014/main" id="{3B376459-CCEA-AA9A-497B-DB526F05735A}"/>
              </a:ext>
            </a:extLst>
          </p:cNvPr>
          <p:cNvSpPr>
            <a:spLocks noGrp="1"/>
          </p:cNvSpPr>
          <p:nvPr>
            <p:ph type="dt" sz="half" idx="10"/>
          </p:nvPr>
        </p:nvSpPr>
        <p:spPr/>
        <p:txBody>
          <a:bodyPr/>
          <a:lstStyle/>
          <a:p>
            <a:fld id="{0F7A93B1-828E-CE48-A101-6BC62CE7F584}" type="datetimeFigureOut">
              <a:rPr lang="fr-FR" smtClean="0"/>
              <a:t>05/06/2023</a:t>
            </a:fld>
            <a:endParaRPr lang="fr-FR" dirty="0"/>
          </a:p>
        </p:txBody>
      </p:sp>
      <p:sp>
        <p:nvSpPr>
          <p:cNvPr id="5" name="Espace réservé du pied de page 4">
            <a:extLst>
              <a:ext uri="{FF2B5EF4-FFF2-40B4-BE49-F238E27FC236}">
                <a16:creationId xmlns:a16="http://schemas.microsoft.com/office/drawing/2014/main" id="{C118300A-F112-8BB6-DA8C-40AA7BD95FB3}"/>
              </a:ext>
            </a:extLst>
          </p:cNvPr>
          <p:cNvSpPr>
            <a:spLocks noGrp="1"/>
          </p:cNvSpPr>
          <p:nvPr>
            <p:ph type="ftr" sz="quarter" idx="11"/>
          </p:nvPr>
        </p:nvSpPr>
        <p:spPr/>
        <p:txBody>
          <a:bodyPr/>
          <a:lstStyle/>
          <a:p>
            <a:endParaRPr lang="fr-FR" dirty="0"/>
          </a:p>
        </p:txBody>
      </p:sp>
      <p:sp>
        <p:nvSpPr>
          <p:cNvPr id="6" name="Espace réservé du numéro de diapositive 5">
            <a:extLst>
              <a:ext uri="{FF2B5EF4-FFF2-40B4-BE49-F238E27FC236}">
                <a16:creationId xmlns:a16="http://schemas.microsoft.com/office/drawing/2014/main" id="{F2DA66FB-C756-2927-D1D7-929997E98921}"/>
              </a:ext>
            </a:extLst>
          </p:cNvPr>
          <p:cNvSpPr>
            <a:spLocks noGrp="1"/>
          </p:cNvSpPr>
          <p:nvPr>
            <p:ph type="sldNum" sz="quarter" idx="12"/>
          </p:nvPr>
        </p:nvSpPr>
        <p:spPr/>
        <p:txBody>
          <a:bodyPr/>
          <a:lstStyle/>
          <a:p>
            <a:fld id="{B78B2714-F219-1C43-897E-9DC8A301A211}" type="slidenum">
              <a:rPr lang="fr-FR" smtClean="0"/>
              <a:t>‹N°›</a:t>
            </a:fld>
            <a:endParaRPr lang="fr-FR" dirty="0"/>
          </a:p>
        </p:txBody>
      </p:sp>
    </p:spTree>
    <p:extLst>
      <p:ext uri="{BB962C8B-B14F-4D97-AF65-F5344CB8AC3E}">
        <p14:creationId xmlns:p14="http://schemas.microsoft.com/office/powerpoint/2010/main" val="79022805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A8BB94C2-633E-4558-AD24-935AC467CE5E}"/>
              </a:ext>
            </a:extLst>
          </p:cNvPr>
          <p:cNvSpPr>
            <a:spLocks noGrp="1"/>
          </p:cNvSpPr>
          <p:nvPr>
            <p:ph type="title"/>
          </p:nvPr>
        </p:nvSpPr>
        <p:spPr/>
        <p:txBody>
          <a:bodyPr/>
          <a:lstStyle/>
          <a:p>
            <a:r>
              <a:rPr lang="fr-FR"/>
              <a:t>Modifiez le style du titre</a:t>
            </a:r>
          </a:p>
        </p:txBody>
      </p:sp>
      <p:sp>
        <p:nvSpPr>
          <p:cNvPr id="3" name="Espace réservé du texte vertical 2">
            <a:extLst>
              <a:ext uri="{FF2B5EF4-FFF2-40B4-BE49-F238E27FC236}">
                <a16:creationId xmlns:a16="http://schemas.microsoft.com/office/drawing/2014/main" id="{465F2B6F-1B68-9BB6-0C75-B82097513A7C}"/>
              </a:ext>
            </a:extLst>
          </p:cNvPr>
          <p:cNvSpPr>
            <a:spLocks noGrp="1"/>
          </p:cNvSpPr>
          <p:nvPr>
            <p:ph type="body" orient="vert" idx="1"/>
          </p:nvPr>
        </p:nvSpPr>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AD113938-47D3-D8A2-0B59-B52A30FCD8E5}"/>
              </a:ext>
            </a:extLst>
          </p:cNvPr>
          <p:cNvSpPr>
            <a:spLocks noGrp="1"/>
          </p:cNvSpPr>
          <p:nvPr>
            <p:ph type="dt" sz="half" idx="10"/>
          </p:nvPr>
        </p:nvSpPr>
        <p:spPr/>
        <p:txBody>
          <a:bodyPr/>
          <a:lstStyle/>
          <a:p>
            <a:fld id="{0F7A93B1-828E-CE48-A101-6BC62CE7F584}" type="datetimeFigureOut">
              <a:rPr lang="fr-FR" smtClean="0"/>
              <a:t>05/06/2023</a:t>
            </a:fld>
            <a:endParaRPr lang="fr-FR" dirty="0"/>
          </a:p>
        </p:txBody>
      </p:sp>
      <p:sp>
        <p:nvSpPr>
          <p:cNvPr id="5" name="Espace réservé du pied de page 4">
            <a:extLst>
              <a:ext uri="{FF2B5EF4-FFF2-40B4-BE49-F238E27FC236}">
                <a16:creationId xmlns:a16="http://schemas.microsoft.com/office/drawing/2014/main" id="{FFBA11C2-92BA-7F90-FD15-C1C932766593}"/>
              </a:ext>
            </a:extLst>
          </p:cNvPr>
          <p:cNvSpPr>
            <a:spLocks noGrp="1"/>
          </p:cNvSpPr>
          <p:nvPr>
            <p:ph type="ftr" sz="quarter" idx="11"/>
          </p:nvPr>
        </p:nvSpPr>
        <p:spPr/>
        <p:txBody>
          <a:bodyPr/>
          <a:lstStyle/>
          <a:p>
            <a:endParaRPr lang="fr-FR" dirty="0"/>
          </a:p>
        </p:txBody>
      </p:sp>
      <p:sp>
        <p:nvSpPr>
          <p:cNvPr id="6" name="Espace réservé du numéro de diapositive 5">
            <a:extLst>
              <a:ext uri="{FF2B5EF4-FFF2-40B4-BE49-F238E27FC236}">
                <a16:creationId xmlns:a16="http://schemas.microsoft.com/office/drawing/2014/main" id="{669B499E-18C3-6A69-5A5C-C6D2D7D99198}"/>
              </a:ext>
            </a:extLst>
          </p:cNvPr>
          <p:cNvSpPr>
            <a:spLocks noGrp="1"/>
          </p:cNvSpPr>
          <p:nvPr>
            <p:ph type="sldNum" sz="quarter" idx="12"/>
          </p:nvPr>
        </p:nvSpPr>
        <p:spPr/>
        <p:txBody>
          <a:bodyPr/>
          <a:lstStyle/>
          <a:p>
            <a:fld id="{B78B2714-F219-1C43-897E-9DC8A301A211}" type="slidenum">
              <a:rPr lang="fr-FR" smtClean="0"/>
              <a:t>‹N°›</a:t>
            </a:fld>
            <a:endParaRPr lang="fr-FR" dirty="0"/>
          </a:p>
        </p:txBody>
      </p:sp>
    </p:spTree>
    <p:extLst>
      <p:ext uri="{BB962C8B-B14F-4D97-AF65-F5344CB8AC3E}">
        <p14:creationId xmlns:p14="http://schemas.microsoft.com/office/powerpoint/2010/main" val="406656207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a:extLst>
              <a:ext uri="{FF2B5EF4-FFF2-40B4-BE49-F238E27FC236}">
                <a16:creationId xmlns:a16="http://schemas.microsoft.com/office/drawing/2014/main" id="{1C43B194-F434-31CB-0B9C-ADEAB4A38D5A}"/>
              </a:ext>
            </a:extLst>
          </p:cNvPr>
          <p:cNvSpPr>
            <a:spLocks noGrp="1"/>
          </p:cNvSpPr>
          <p:nvPr>
            <p:ph type="title" orient="vert"/>
          </p:nvPr>
        </p:nvSpPr>
        <p:spPr>
          <a:xfrm>
            <a:off x="8724900" y="365125"/>
            <a:ext cx="2628900" cy="5811838"/>
          </a:xfrm>
        </p:spPr>
        <p:txBody>
          <a:bodyPr vert="eaVert"/>
          <a:lstStyle/>
          <a:p>
            <a:r>
              <a:rPr lang="fr-FR"/>
              <a:t>Modifiez le style du titre</a:t>
            </a:r>
          </a:p>
        </p:txBody>
      </p:sp>
      <p:sp>
        <p:nvSpPr>
          <p:cNvPr id="3" name="Espace réservé du texte vertical 2">
            <a:extLst>
              <a:ext uri="{FF2B5EF4-FFF2-40B4-BE49-F238E27FC236}">
                <a16:creationId xmlns:a16="http://schemas.microsoft.com/office/drawing/2014/main" id="{0CEB922A-0EF1-F203-6D3C-C8259F2AE05D}"/>
              </a:ext>
            </a:extLst>
          </p:cNvPr>
          <p:cNvSpPr>
            <a:spLocks noGrp="1"/>
          </p:cNvSpPr>
          <p:nvPr>
            <p:ph type="body" orient="vert" idx="1"/>
          </p:nvPr>
        </p:nvSpPr>
        <p:spPr>
          <a:xfrm>
            <a:off x="838200" y="365125"/>
            <a:ext cx="7734300" cy="5811838"/>
          </a:xfrm>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6DFC8161-5720-61D1-19EE-245B1D387D9C}"/>
              </a:ext>
            </a:extLst>
          </p:cNvPr>
          <p:cNvSpPr>
            <a:spLocks noGrp="1"/>
          </p:cNvSpPr>
          <p:nvPr>
            <p:ph type="dt" sz="half" idx="10"/>
          </p:nvPr>
        </p:nvSpPr>
        <p:spPr/>
        <p:txBody>
          <a:bodyPr/>
          <a:lstStyle/>
          <a:p>
            <a:fld id="{0F7A93B1-828E-CE48-A101-6BC62CE7F584}" type="datetimeFigureOut">
              <a:rPr lang="fr-FR" smtClean="0"/>
              <a:t>05/06/2023</a:t>
            </a:fld>
            <a:endParaRPr lang="fr-FR" dirty="0"/>
          </a:p>
        </p:txBody>
      </p:sp>
      <p:sp>
        <p:nvSpPr>
          <p:cNvPr id="5" name="Espace réservé du pied de page 4">
            <a:extLst>
              <a:ext uri="{FF2B5EF4-FFF2-40B4-BE49-F238E27FC236}">
                <a16:creationId xmlns:a16="http://schemas.microsoft.com/office/drawing/2014/main" id="{90E155F8-80CF-851D-1D60-5CE73F362287}"/>
              </a:ext>
            </a:extLst>
          </p:cNvPr>
          <p:cNvSpPr>
            <a:spLocks noGrp="1"/>
          </p:cNvSpPr>
          <p:nvPr>
            <p:ph type="ftr" sz="quarter" idx="11"/>
          </p:nvPr>
        </p:nvSpPr>
        <p:spPr/>
        <p:txBody>
          <a:bodyPr/>
          <a:lstStyle/>
          <a:p>
            <a:endParaRPr lang="fr-FR" dirty="0"/>
          </a:p>
        </p:txBody>
      </p:sp>
      <p:sp>
        <p:nvSpPr>
          <p:cNvPr id="6" name="Espace réservé du numéro de diapositive 5">
            <a:extLst>
              <a:ext uri="{FF2B5EF4-FFF2-40B4-BE49-F238E27FC236}">
                <a16:creationId xmlns:a16="http://schemas.microsoft.com/office/drawing/2014/main" id="{E2FEA526-27DD-5585-5969-CA680976F408}"/>
              </a:ext>
            </a:extLst>
          </p:cNvPr>
          <p:cNvSpPr>
            <a:spLocks noGrp="1"/>
          </p:cNvSpPr>
          <p:nvPr>
            <p:ph type="sldNum" sz="quarter" idx="12"/>
          </p:nvPr>
        </p:nvSpPr>
        <p:spPr/>
        <p:txBody>
          <a:bodyPr/>
          <a:lstStyle/>
          <a:p>
            <a:fld id="{B78B2714-F219-1C43-897E-9DC8A301A211}" type="slidenum">
              <a:rPr lang="fr-FR" smtClean="0"/>
              <a:t>‹N°›</a:t>
            </a:fld>
            <a:endParaRPr lang="fr-FR" dirty="0"/>
          </a:p>
        </p:txBody>
      </p:sp>
    </p:spTree>
    <p:extLst>
      <p:ext uri="{BB962C8B-B14F-4D97-AF65-F5344CB8AC3E}">
        <p14:creationId xmlns:p14="http://schemas.microsoft.com/office/powerpoint/2010/main" val="62359759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A9AE23D0-FD15-F2ED-FAF3-820BD98E09DB}"/>
              </a:ext>
            </a:extLst>
          </p:cNvPr>
          <p:cNvSpPr>
            <a:spLocks noGrp="1"/>
          </p:cNvSpPr>
          <p:nvPr>
            <p:ph type="title"/>
          </p:nvPr>
        </p:nvSpPr>
        <p:spPr/>
        <p:txBody>
          <a:bodyPr/>
          <a:lstStyle/>
          <a:p>
            <a:r>
              <a:rPr lang="fr-FR"/>
              <a:t>Modifiez le style du titre</a:t>
            </a:r>
          </a:p>
        </p:txBody>
      </p:sp>
      <p:sp>
        <p:nvSpPr>
          <p:cNvPr id="3" name="Espace réservé du contenu 2">
            <a:extLst>
              <a:ext uri="{FF2B5EF4-FFF2-40B4-BE49-F238E27FC236}">
                <a16:creationId xmlns:a16="http://schemas.microsoft.com/office/drawing/2014/main" id="{31844488-41D7-812A-8849-2B1A38C57A91}"/>
              </a:ext>
            </a:extLst>
          </p:cNvPr>
          <p:cNvSpPr>
            <a:spLocks noGrp="1"/>
          </p:cNvSpPr>
          <p:nvPr>
            <p:ph idx="1"/>
          </p:nvPr>
        </p:nvSpPr>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250BFA56-33AE-CC85-E4EF-AD0CDA495F92}"/>
              </a:ext>
            </a:extLst>
          </p:cNvPr>
          <p:cNvSpPr>
            <a:spLocks noGrp="1"/>
          </p:cNvSpPr>
          <p:nvPr>
            <p:ph type="dt" sz="half" idx="10"/>
          </p:nvPr>
        </p:nvSpPr>
        <p:spPr/>
        <p:txBody>
          <a:bodyPr/>
          <a:lstStyle/>
          <a:p>
            <a:fld id="{0F7A93B1-828E-CE48-A101-6BC62CE7F584}" type="datetimeFigureOut">
              <a:rPr lang="fr-FR" smtClean="0"/>
              <a:t>05/06/2023</a:t>
            </a:fld>
            <a:endParaRPr lang="fr-FR" dirty="0"/>
          </a:p>
        </p:txBody>
      </p:sp>
      <p:sp>
        <p:nvSpPr>
          <p:cNvPr id="5" name="Espace réservé du pied de page 4">
            <a:extLst>
              <a:ext uri="{FF2B5EF4-FFF2-40B4-BE49-F238E27FC236}">
                <a16:creationId xmlns:a16="http://schemas.microsoft.com/office/drawing/2014/main" id="{1544FE5D-1984-3EA8-00D4-173613BD5997}"/>
              </a:ext>
            </a:extLst>
          </p:cNvPr>
          <p:cNvSpPr>
            <a:spLocks noGrp="1"/>
          </p:cNvSpPr>
          <p:nvPr>
            <p:ph type="ftr" sz="quarter" idx="11"/>
          </p:nvPr>
        </p:nvSpPr>
        <p:spPr/>
        <p:txBody>
          <a:bodyPr/>
          <a:lstStyle/>
          <a:p>
            <a:endParaRPr lang="fr-FR" dirty="0"/>
          </a:p>
        </p:txBody>
      </p:sp>
      <p:sp>
        <p:nvSpPr>
          <p:cNvPr id="6" name="Espace réservé du numéro de diapositive 5">
            <a:extLst>
              <a:ext uri="{FF2B5EF4-FFF2-40B4-BE49-F238E27FC236}">
                <a16:creationId xmlns:a16="http://schemas.microsoft.com/office/drawing/2014/main" id="{53490E68-40B9-65BC-A143-5BE692409431}"/>
              </a:ext>
            </a:extLst>
          </p:cNvPr>
          <p:cNvSpPr>
            <a:spLocks noGrp="1"/>
          </p:cNvSpPr>
          <p:nvPr>
            <p:ph type="sldNum" sz="quarter" idx="12"/>
          </p:nvPr>
        </p:nvSpPr>
        <p:spPr/>
        <p:txBody>
          <a:bodyPr/>
          <a:lstStyle/>
          <a:p>
            <a:fld id="{B78B2714-F219-1C43-897E-9DC8A301A211}" type="slidenum">
              <a:rPr lang="fr-FR" smtClean="0"/>
              <a:t>‹N°›</a:t>
            </a:fld>
            <a:endParaRPr lang="fr-FR" dirty="0"/>
          </a:p>
        </p:txBody>
      </p:sp>
    </p:spTree>
    <p:extLst>
      <p:ext uri="{BB962C8B-B14F-4D97-AF65-F5344CB8AC3E}">
        <p14:creationId xmlns:p14="http://schemas.microsoft.com/office/powerpoint/2010/main" val="375670344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C290F2A1-6E2C-E3D3-66FE-160D0EA19F9B}"/>
              </a:ext>
            </a:extLst>
          </p:cNvPr>
          <p:cNvSpPr>
            <a:spLocks noGrp="1"/>
          </p:cNvSpPr>
          <p:nvPr>
            <p:ph type="title"/>
          </p:nvPr>
        </p:nvSpPr>
        <p:spPr>
          <a:xfrm>
            <a:off x="831850" y="1709738"/>
            <a:ext cx="10515600" cy="2852737"/>
          </a:xfrm>
        </p:spPr>
        <p:txBody>
          <a:bodyPr anchor="b"/>
          <a:lstStyle>
            <a:lvl1pPr>
              <a:defRPr sz="6000"/>
            </a:lvl1pPr>
          </a:lstStyle>
          <a:p>
            <a:r>
              <a:rPr lang="fr-FR"/>
              <a:t>Modifiez le style du titre</a:t>
            </a:r>
          </a:p>
        </p:txBody>
      </p:sp>
      <p:sp>
        <p:nvSpPr>
          <p:cNvPr id="3" name="Espace réservé du texte 2">
            <a:extLst>
              <a:ext uri="{FF2B5EF4-FFF2-40B4-BE49-F238E27FC236}">
                <a16:creationId xmlns:a16="http://schemas.microsoft.com/office/drawing/2014/main" id="{5D0DBDB7-7205-8D7B-26F9-A328D7541A77}"/>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r-FR"/>
              <a:t>Cliquez pour modifier les styles du texte du masque</a:t>
            </a:r>
          </a:p>
        </p:txBody>
      </p:sp>
      <p:sp>
        <p:nvSpPr>
          <p:cNvPr id="4" name="Espace réservé de la date 3">
            <a:extLst>
              <a:ext uri="{FF2B5EF4-FFF2-40B4-BE49-F238E27FC236}">
                <a16:creationId xmlns:a16="http://schemas.microsoft.com/office/drawing/2014/main" id="{2E9DB6A2-56BD-AF04-6D7E-405D63674468}"/>
              </a:ext>
            </a:extLst>
          </p:cNvPr>
          <p:cNvSpPr>
            <a:spLocks noGrp="1"/>
          </p:cNvSpPr>
          <p:nvPr>
            <p:ph type="dt" sz="half" idx="10"/>
          </p:nvPr>
        </p:nvSpPr>
        <p:spPr/>
        <p:txBody>
          <a:bodyPr/>
          <a:lstStyle/>
          <a:p>
            <a:fld id="{0F7A93B1-828E-CE48-A101-6BC62CE7F584}" type="datetimeFigureOut">
              <a:rPr lang="fr-FR" smtClean="0"/>
              <a:t>05/06/2023</a:t>
            </a:fld>
            <a:endParaRPr lang="fr-FR" dirty="0"/>
          </a:p>
        </p:txBody>
      </p:sp>
      <p:sp>
        <p:nvSpPr>
          <p:cNvPr id="5" name="Espace réservé du pied de page 4">
            <a:extLst>
              <a:ext uri="{FF2B5EF4-FFF2-40B4-BE49-F238E27FC236}">
                <a16:creationId xmlns:a16="http://schemas.microsoft.com/office/drawing/2014/main" id="{86404582-4108-7321-7A7E-43D4AFF9B15F}"/>
              </a:ext>
            </a:extLst>
          </p:cNvPr>
          <p:cNvSpPr>
            <a:spLocks noGrp="1"/>
          </p:cNvSpPr>
          <p:nvPr>
            <p:ph type="ftr" sz="quarter" idx="11"/>
          </p:nvPr>
        </p:nvSpPr>
        <p:spPr/>
        <p:txBody>
          <a:bodyPr/>
          <a:lstStyle/>
          <a:p>
            <a:endParaRPr lang="fr-FR" dirty="0"/>
          </a:p>
        </p:txBody>
      </p:sp>
      <p:sp>
        <p:nvSpPr>
          <p:cNvPr id="6" name="Espace réservé du numéro de diapositive 5">
            <a:extLst>
              <a:ext uri="{FF2B5EF4-FFF2-40B4-BE49-F238E27FC236}">
                <a16:creationId xmlns:a16="http://schemas.microsoft.com/office/drawing/2014/main" id="{C6A1A869-309D-5C4F-C357-1D9D0522B74D}"/>
              </a:ext>
            </a:extLst>
          </p:cNvPr>
          <p:cNvSpPr>
            <a:spLocks noGrp="1"/>
          </p:cNvSpPr>
          <p:nvPr>
            <p:ph type="sldNum" sz="quarter" idx="12"/>
          </p:nvPr>
        </p:nvSpPr>
        <p:spPr/>
        <p:txBody>
          <a:bodyPr/>
          <a:lstStyle/>
          <a:p>
            <a:fld id="{B78B2714-F219-1C43-897E-9DC8A301A211}" type="slidenum">
              <a:rPr lang="fr-FR" smtClean="0"/>
              <a:t>‹N°›</a:t>
            </a:fld>
            <a:endParaRPr lang="fr-FR" dirty="0"/>
          </a:p>
        </p:txBody>
      </p:sp>
    </p:spTree>
    <p:extLst>
      <p:ext uri="{BB962C8B-B14F-4D97-AF65-F5344CB8AC3E}">
        <p14:creationId xmlns:p14="http://schemas.microsoft.com/office/powerpoint/2010/main" val="237052321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7F7EFAEB-0AA1-D5E9-EE14-37DB41BFEF45}"/>
              </a:ext>
            </a:extLst>
          </p:cNvPr>
          <p:cNvSpPr>
            <a:spLocks noGrp="1"/>
          </p:cNvSpPr>
          <p:nvPr>
            <p:ph type="title"/>
          </p:nvPr>
        </p:nvSpPr>
        <p:spPr/>
        <p:txBody>
          <a:bodyPr/>
          <a:lstStyle/>
          <a:p>
            <a:r>
              <a:rPr lang="fr-FR"/>
              <a:t>Modifiez le style du titre</a:t>
            </a:r>
          </a:p>
        </p:txBody>
      </p:sp>
      <p:sp>
        <p:nvSpPr>
          <p:cNvPr id="3" name="Espace réservé du contenu 2">
            <a:extLst>
              <a:ext uri="{FF2B5EF4-FFF2-40B4-BE49-F238E27FC236}">
                <a16:creationId xmlns:a16="http://schemas.microsoft.com/office/drawing/2014/main" id="{B5AA60B6-DBAD-8348-946E-CDAF4C22077A}"/>
              </a:ext>
            </a:extLst>
          </p:cNvPr>
          <p:cNvSpPr>
            <a:spLocks noGrp="1"/>
          </p:cNvSpPr>
          <p:nvPr>
            <p:ph sz="half" idx="1"/>
          </p:nvPr>
        </p:nvSpPr>
        <p:spPr>
          <a:xfrm>
            <a:off x="838200" y="1825625"/>
            <a:ext cx="5181600" cy="435133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contenu 3">
            <a:extLst>
              <a:ext uri="{FF2B5EF4-FFF2-40B4-BE49-F238E27FC236}">
                <a16:creationId xmlns:a16="http://schemas.microsoft.com/office/drawing/2014/main" id="{5B6A4102-AC40-7C91-C96F-03A68DCFDB7B}"/>
              </a:ext>
            </a:extLst>
          </p:cNvPr>
          <p:cNvSpPr>
            <a:spLocks noGrp="1"/>
          </p:cNvSpPr>
          <p:nvPr>
            <p:ph sz="half" idx="2"/>
          </p:nvPr>
        </p:nvSpPr>
        <p:spPr>
          <a:xfrm>
            <a:off x="6172200" y="1825625"/>
            <a:ext cx="5181600" cy="435133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e la date 4">
            <a:extLst>
              <a:ext uri="{FF2B5EF4-FFF2-40B4-BE49-F238E27FC236}">
                <a16:creationId xmlns:a16="http://schemas.microsoft.com/office/drawing/2014/main" id="{7E1B606C-DED7-3A4D-2D41-39BF7C4667BF}"/>
              </a:ext>
            </a:extLst>
          </p:cNvPr>
          <p:cNvSpPr>
            <a:spLocks noGrp="1"/>
          </p:cNvSpPr>
          <p:nvPr>
            <p:ph type="dt" sz="half" idx="10"/>
          </p:nvPr>
        </p:nvSpPr>
        <p:spPr/>
        <p:txBody>
          <a:bodyPr/>
          <a:lstStyle/>
          <a:p>
            <a:fld id="{0F7A93B1-828E-CE48-A101-6BC62CE7F584}" type="datetimeFigureOut">
              <a:rPr lang="fr-FR" smtClean="0"/>
              <a:t>05/06/2023</a:t>
            </a:fld>
            <a:endParaRPr lang="fr-FR" dirty="0"/>
          </a:p>
        </p:txBody>
      </p:sp>
      <p:sp>
        <p:nvSpPr>
          <p:cNvPr id="6" name="Espace réservé du pied de page 5">
            <a:extLst>
              <a:ext uri="{FF2B5EF4-FFF2-40B4-BE49-F238E27FC236}">
                <a16:creationId xmlns:a16="http://schemas.microsoft.com/office/drawing/2014/main" id="{F2E1E051-58B1-F7C3-8387-97C3394C439F}"/>
              </a:ext>
            </a:extLst>
          </p:cNvPr>
          <p:cNvSpPr>
            <a:spLocks noGrp="1"/>
          </p:cNvSpPr>
          <p:nvPr>
            <p:ph type="ftr" sz="quarter" idx="11"/>
          </p:nvPr>
        </p:nvSpPr>
        <p:spPr/>
        <p:txBody>
          <a:bodyPr/>
          <a:lstStyle/>
          <a:p>
            <a:endParaRPr lang="fr-FR" dirty="0"/>
          </a:p>
        </p:txBody>
      </p:sp>
      <p:sp>
        <p:nvSpPr>
          <p:cNvPr id="7" name="Espace réservé du numéro de diapositive 6">
            <a:extLst>
              <a:ext uri="{FF2B5EF4-FFF2-40B4-BE49-F238E27FC236}">
                <a16:creationId xmlns:a16="http://schemas.microsoft.com/office/drawing/2014/main" id="{A050EB68-7E3D-AD6F-6452-C1DFC8352CA7}"/>
              </a:ext>
            </a:extLst>
          </p:cNvPr>
          <p:cNvSpPr>
            <a:spLocks noGrp="1"/>
          </p:cNvSpPr>
          <p:nvPr>
            <p:ph type="sldNum" sz="quarter" idx="12"/>
          </p:nvPr>
        </p:nvSpPr>
        <p:spPr/>
        <p:txBody>
          <a:bodyPr/>
          <a:lstStyle/>
          <a:p>
            <a:fld id="{B78B2714-F219-1C43-897E-9DC8A301A211}" type="slidenum">
              <a:rPr lang="fr-FR" smtClean="0"/>
              <a:t>‹N°›</a:t>
            </a:fld>
            <a:endParaRPr lang="fr-FR" dirty="0"/>
          </a:p>
        </p:txBody>
      </p:sp>
    </p:spTree>
    <p:extLst>
      <p:ext uri="{BB962C8B-B14F-4D97-AF65-F5344CB8AC3E}">
        <p14:creationId xmlns:p14="http://schemas.microsoft.com/office/powerpoint/2010/main" val="193869745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8B22E300-3B0A-C6D9-F727-6A854486901E}"/>
              </a:ext>
            </a:extLst>
          </p:cNvPr>
          <p:cNvSpPr>
            <a:spLocks noGrp="1"/>
          </p:cNvSpPr>
          <p:nvPr>
            <p:ph type="title"/>
          </p:nvPr>
        </p:nvSpPr>
        <p:spPr>
          <a:xfrm>
            <a:off x="839788" y="365125"/>
            <a:ext cx="10515600" cy="1325563"/>
          </a:xfrm>
        </p:spPr>
        <p:txBody>
          <a:bodyPr/>
          <a:lstStyle/>
          <a:p>
            <a:r>
              <a:rPr lang="fr-FR"/>
              <a:t>Modifiez le style du titre</a:t>
            </a:r>
          </a:p>
        </p:txBody>
      </p:sp>
      <p:sp>
        <p:nvSpPr>
          <p:cNvPr id="3" name="Espace réservé du texte 2">
            <a:extLst>
              <a:ext uri="{FF2B5EF4-FFF2-40B4-BE49-F238E27FC236}">
                <a16:creationId xmlns:a16="http://schemas.microsoft.com/office/drawing/2014/main" id="{C242816A-0722-9B21-A954-4386891CA4E9}"/>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4" name="Espace réservé du contenu 3">
            <a:extLst>
              <a:ext uri="{FF2B5EF4-FFF2-40B4-BE49-F238E27FC236}">
                <a16:creationId xmlns:a16="http://schemas.microsoft.com/office/drawing/2014/main" id="{8A5FE247-53A7-67AD-7A5E-DDC413B61464}"/>
              </a:ext>
            </a:extLst>
          </p:cNvPr>
          <p:cNvSpPr>
            <a:spLocks noGrp="1"/>
          </p:cNvSpPr>
          <p:nvPr>
            <p:ph sz="half" idx="2"/>
          </p:nvPr>
        </p:nvSpPr>
        <p:spPr>
          <a:xfrm>
            <a:off x="839788" y="2505075"/>
            <a:ext cx="5157787" cy="368458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u texte 4">
            <a:extLst>
              <a:ext uri="{FF2B5EF4-FFF2-40B4-BE49-F238E27FC236}">
                <a16:creationId xmlns:a16="http://schemas.microsoft.com/office/drawing/2014/main" id="{3190A852-A05F-04C4-F879-FAD606B3AE7F}"/>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6" name="Espace réservé du contenu 5">
            <a:extLst>
              <a:ext uri="{FF2B5EF4-FFF2-40B4-BE49-F238E27FC236}">
                <a16:creationId xmlns:a16="http://schemas.microsoft.com/office/drawing/2014/main" id="{9583377F-DBAB-9A7A-EF8C-C87A062269CE}"/>
              </a:ext>
            </a:extLst>
          </p:cNvPr>
          <p:cNvSpPr>
            <a:spLocks noGrp="1"/>
          </p:cNvSpPr>
          <p:nvPr>
            <p:ph sz="quarter" idx="4"/>
          </p:nvPr>
        </p:nvSpPr>
        <p:spPr>
          <a:xfrm>
            <a:off x="6172200" y="2505075"/>
            <a:ext cx="5183188" cy="368458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7" name="Espace réservé de la date 6">
            <a:extLst>
              <a:ext uri="{FF2B5EF4-FFF2-40B4-BE49-F238E27FC236}">
                <a16:creationId xmlns:a16="http://schemas.microsoft.com/office/drawing/2014/main" id="{12F229D8-F033-6692-C355-FDD1C40326A4}"/>
              </a:ext>
            </a:extLst>
          </p:cNvPr>
          <p:cNvSpPr>
            <a:spLocks noGrp="1"/>
          </p:cNvSpPr>
          <p:nvPr>
            <p:ph type="dt" sz="half" idx="10"/>
          </p:nvPr>
        </p:nvSpPr>
        <p:spPr/>
        <p:txBody>
          <a:bodyPr/>
          <a:lstStyle/>
          <a:p>
            <a:fld id="{0F7A93B1-828E-CE48-A101-6BC62CE7F584}" type="datetimeFigureOut">
              <a:rPr lang="fr-FR" smtClean="0"/>
              <a:t>05/06/2023</a:t>
            </a:fld>
            <a:endParaRPr lang="fr-FR" dirty="0"/>
          </a:p>
        </p:txBody>
      </p:sp>
      <p:sp>
        <p:nvSpPr>
          <p:cNvPr id="8" name="Espace réservé du pied de page 7">
            <a:extLst>
              <a:ext uri="{FF2B5EF4-FFF2-40B4-BE49-F238E27FC236}">
                <a16:creationId xmlns:a16="http://schemas.microsoft.com/office/drawing/2014/main" id="{604FE547-50F3-BF10-3752-7690F380BD33}"/>
              </a:ext>
            </a:extLst>
          </p:cNvPr>
          <p:cNvSpPr>
            <a:spLocks noGrp="1"/>
          </p:cNvSpPr>
          <p:nvPr>
            <p:ph type="ftr" sz="quarter" idx="11"/>
          </p:nvPr>
        </p:nvSpPr>
        <p:spPr/>
        <p:txBody>
          <a:bodyPr/>
          <a:lstStyle/>
          <a:p>
            <a:endParaRPr lang="fr-FR" dirty="0"/>
          </a:p>
        </p:txBody>
      </p:sp>
      <p:sp>
        <p:nvSpPr>
          <p:cNvPr id="9" name="Espace réservé du numéro de diapositive 8">
            <a:extLst>
              <a:ext uri="{FF2B5EF4-FFF2-40B4-BE49-F238E27FC236}">
                <a16:creationId xmlns:a16="http://schemas.microsoft.com/office/drawing/2014/main" id="{522F746A-BFB7-B53F-4F81-4D87B2974C80}"/>
              </a:ext>
            </a:extLst>
          </p:cNvPr>
          <p:cNvSpPr>
            <a:spLocks noGrp="1"/>
          </p:cNvSpPr>
          <p:nvPr>
            <p:ph type="sldNum" sz="quarter" idx="12"/>
          </p:nvPr>
        </p:nvSpPr>
        <p:spPr/>
        <p:txBody>
          <a:bodyPr/>
          <a:lstStyle/>
          <a:p>
            <a:fld id="{B78B2714-F219-1C43-897E-9DC8A301A211}" type="slidenum">
              <a:rPr lang="fr-FR" smtClean="0"/>
              <a:t>‹N°›</a:t>
            </a:fld>
            <a:endParaRPr lang="fr-FR" dirty="0"/>
          </a:p>
        </p:txBody>
      </p:sp>
    </p:spTree>
    <p:extLst>
      <p:ext uri="{BB962C8B-B14F-4D97-AF65-F5344CB8AC3E}">
        <p14:creationId xmlns:p14="http://schemas.microsoft.com/office/powerpoint/2010/main" val="215199986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886DB4BD-FFB7-84F6-3A73-BE1405CBD658}"/>
              </a:ext>
            </a:extLst>
          </p:cNvPr>
          <p:cNvSpPr>
            <a:spLocks noGrp="1"/>
          </p:cNvSpPr>
          <p:nvPr>
            <p:ph type="title"/>
          </p:nvPr>
        </p:nvSpPr>
        <p:spPr/>
        <p:txBody>
          <a:bodyPr/>
          <a:lstStyle/>
          <a:p>
            <a:r>
              <a:rPr lang="fr-FR"/>
              <a:t>Modifiez le style du titre</a:t>
            </a:r>
          </a:p>
        </p:txBody>
      </p:sp>
      <p:sp>
        <p:nvSpPr>
          <p:cNvPr id="3" name="Espace réservé de la date 2">
            <a:extLst>
              <a:ext uri="{FF2B5EF4-FFF2-40B4-BE49-F238E27FC236}">
                <a16:creationId xmlns:a16="http://schemas.microsoft.com/office/drawing/2014/main" id="{B862EAD2-5B79-4884-F0C6-4CBB1325ED96}"/>
              </a:ext>
            </a:extLst>
          </p:cNvPr>
          <p:cNvSpPr>
            <a:spLocks noGrp="1"/>
          </p:cNvSpPr>
          <p:nvPr>
            <p:ph type="dt" sz="half" idx="10"/>
          </p:nvPr>
        </p:nvSpPr>
        <p:spPr/>
        <p:txBody>
          <a:bodyPr/>
          <a:lstStyle/>
          <a:p>
            <a:fld id="{0F7A93B1-828E-CE48-A101-6BC62CE7F584}" type="datetimeFigureOut">
              <a:rPr lang="fr-FR" smtClean="0"/>
              <a:t>05/06/2023</a:t>
            </a:fld>
            <a:endParaRPr lang="fr-FR" dirty="0"/>
          </a:p>
        </p:txBody>
      </p:sp>
      <p:sp>
        <p:nvSpPr>
          <p:cNvPr id="4" name="Espace réservé du pied de page 3">
            <a:extLst>
              <a:ext uri="{FF2B5EF4-FFF2-40B4-BE49-F238E27FC236}">
                <a16:creationId xmlns:a16="http://schemas.microsoft.com/office/drawing/2014/main" id="{46333D45-061F-4AEF-935E-D841EC39C3C1}"/>
              </a:ext>
            </a:extLst>
          </p:cNvPr>
          <p:cNvSpPr>
            <a:spLocks noGrp="1"/>
          </p:cNvSpPr>
          <p:nvPr>
            <p:ph type="ftr" sz="quarter" idx="11"/>
          </p:nvPr>
        </p:nvSpPr>
        <p:spPr/>
        <p:txBody>
          <a:bodyPr/>
          <a:lstStyle/>
          <a:p>
            <a:endParaRPr lang="fr-FR" dirty="0"/>
          </a:p>
        </p:txBody>
      </p:sp>
      <p:sp>
        <p:nvSpPr>
          <p:cNvPr id="5" name="Espace réservé du numéro de diapositive 4">
            <a:extLst>
              <a:ext uri="{FF2B5EF4-FFF2-40B4-BE49-F238E27FC236}">
                <a16:creationId xmlns:a16="http://schemas.microsoft.com/office/drawing/2014/main" id="{693A4DBB-F1C3-7493-ADA7-6B70EC7EFC0A}"/>
              </a:ext>
            </a:extLst>
          </p:cNvPr>
          <p:cNvSpPr>
            <a:spLocks noGrp="1"/>
          </p:cNvSpPr>
          <p:nvPr>
            <p:ph type="sldNum" sz="quarter" idx="12"/>
          </p:nvPr>
        </p:nvSpPr>
        <p:spPr/>
        <p:txBody>
          <a:bodyPr/>
          <a:lstStyle/>
          <a:p>
            <a:fld id="{B78B2714-F219-1C43-897E-9DC8A301A211}" type="slidenum">
              <a:rPr lang="fr-FR" smtClean="0"/>
              <a:t>‹N°›</a:t>
            </a:fld>
            <a:endParaRPr lang="fr-FR" dirty="0"/>
          </a:p>
        </p:txBody>
      </p:sp>
    </p:spTree>
    <p:extLst>
      <p:ext uri="{BB962C8B-B14F-4D97-AF65-F5344CB8AC3E}">
        <p14:creationId xmlns:p14="http://schemas.microsoft.com/office/powerpoint/2010/main" val="71989464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a:extLst>
              <a:ext uri="{FF2B5EF4-FFF2-40B4-BE49-F238E27FC236}">
                <a16:creationId xmlns:a16="http://schemas.microsoft.com/office/drawing/2014/main" id="{F21A2898-BBEA-E612-E911-40AB1A16253E}"/>
              </a:ext>
            </a:extLst>
          </p:cNvPr>
          <p:cNvSpPr>
            <a:spLocks noGrp="1"/>
          </p:cNvSpPr>
          <p:nvPr>
            <p:ph type="dt" sz="half" idx="10"/>
          </p:nvPr>
        </p:nvSpPr>
        <p:spPr/>
        <p:txBody>
          <a:bodyPr/>
          <a:lstStyle/>
          <a:p>
            <a:fld id="{0F7A93B1-828E-CE48-A101-6BC62CE7F584}" type="datetimeFigureOut">
              <a:rPr lang="fr-FR" smtClean="0"/>
              <a:t>05/06/2023</a:t>
            </a:fld>
            <a:endParaRPr lang="fr-FR" dirty="0"/>
          </a:p>
        </p:txBody>
      </p:sp>
      <p:sp>
        <p:nvSpPr>
          <p:cNvPr id="3" name="Espace réservé du pied de page 2">
            <a:extLst>
              <a:ext uri="{FF2B5EF4-FFF2-40B4-BE49-F238E27FC236}">
                <a16:creationId xmlns:a16="http://schemas.microsoft.com/office/drawing/2014/main" id="{7C4ADD53-548B-9B3C-1A94-EB01352F90F7}"/>
              </a:ext>
            </a:extLst>
          </p:cNvPr>
          <p:cNvSpPr>
            <a:spLocks noGrp="1"/>
          </p:cNvSpPr>
          <p:nvPr>
            <p:ph type="ftr" sz="quarter" idx="11"/>
          </p:nvPr>
        </p:nvSpPr>
        <p:spPr/>
        <p:txBody>
          <a:bodyPr/>
          <a:lstStyle/>
          <a:p>
            <a:endParaRPr lang="fr-FR" dirty="0"/>
          </a:p>
        </p:txBody>
      </p:sp>
      <p:sp>
        <p:nvSpPr>
          <p:cNvPr id="4" name="Espace réservé du numéro de diapositive 3">
            <a:extLst>
              <a:ext uri="{FF2B5EF4-FFF2-40B4-BE49-F238E27FC236}">
                <a16:creationId xmlns:a16="http://schemas.microsoft.com/office/drawing/2014/main" id="{717DC466-62C0-A26E-B7D1-20F383E3E934}"/>
              </a:ext>
            </a:extLst>
          </p:cNvPr>
          <p:cNvSpPr>
            <a:spLocks noGrp="1"/>
          </p:cNvSpPr>
          <p:nvPr>
            <p:ph type="sldNum" sz="quarter" idx="12"/>
          </p:nvPr>
        </p:nvSpPr>
        <p:spPr/>
        <p:txBody>
          <a:bodyPr/>
          <a:lstStyle/>
          <a:p>
            <a:fld id="{B78B2714-F219-1C43-897E-9DC8A301A211}" type="slidenum">
              <a:rPr lang="fr-FR" smtClean="0"/>
              <a:t>‹N°›</a:t>
            </a:fld>
            <a:endParaRPr lang="fr-FR" dirty="0"/>
          </a:p>
        </p:txBody>
      </p:sp>
    </p:spTree>
    <p:extLst>
      <p:ext uri="{BB962C8B-B14F-4D97-AF65-F5344CB8AC3E}">
        <p14:creationId xmlns:p14="http://schemas.microsoft.com/office/powerpoint/2010/main" val="319582277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BAEF432E-91BC-B656-7183-1200FB135466}"/>
              </a:ext>
            </a:extLst>
          </p:cNvPr>
          <p:cNvSpPr>
            <a:spLocks noGrp="1"/>
          </p:cNvSpPr>
          <p:nvPr>
            <p:ph type="title"/>
          </p:nvPr>
        </p:nvSpPr>
        <p:spPr>
          <a:xfrm>
            <a:off x="839788" y="457200"/>
            <a:ext cx="3932237" cy="1600200"/>
          </a:xfrm>
        </p:spPr>
        <p:txBody>
          <a:bodyPr anchor="b"/>
          <a:lstStyle>
            <a:lvl1pPr>
              <a:defRPr sz="3200"/>
            </a:lvl1pPr>
          </a:lstStyle>
          <a:p>
            <a:r>
              <a:rPr lang="fr-FR"/>
              <a:t>Modifiez le style du titre</a:t>
            </a:r>
          </a:p>
        </p:txBody>
      </p:sp>
      <p:sp>
        <p:nvSpPr>
          <p:cNvPr id="3" name="Espace réservé du contenu 2">
            <a:extLst>
              <a:ext uri="{FF2B5EF4-FFF2-40B4-BE49-F238E27FC236}">
                <a16:creationId xmlns:a16="http://schemas.microsoft.com/office/drawing/2014/main" id="{0AEC9FB1-5E9C-D31D-4B8E-4827925EEB43}"/>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texte 3">
            <a:extLst>
              <a:ext uri="{FF2B5EF4-FFF2-40B4-BE49-F238E27FC236}">
                <a16:creationId xmlns:a16="http://schemas.microsoft.com/office/drawing/2014/main" id="{54E6125A-2FAF-7D45-E813-BED039DA07D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Cliquez pour modifier les styles du texte du masque</a:t>
            </a:r>
          </a:p>
        </p:txBody>
      </p:sp>
      <p:sp>
        <p:nvSpPr>
          <p:cNvPr id="5" name="Espace réservé de la date 4">
            <a:extLst>
              <a:ext uri="{FF2B5EF4-FFF2-40B4-BE49-F238E27FC236}">
                <a16:creationId xmlns:a16="http://schemas.microsoft.com/office/drawing/2014/main" id="{180575C9-9473-5635-7E73-48F483B2E906}"/>
              </a:ext>
            </a:extLst>
          </p:cNvPr>
          <p:cNvSpPr>
            <a:spLocks noGrp="1"/>
          </p:cNvSpPr>
          <p:nvPr>
            <p:ph type="dt" sz="half" idx="10"/>
          </p:nvPr>
        </p:nvSpPr>
        <p:spPr/>
        <p:txBody>
          <a:bodyPr/>
          <a:lstStyle/>
          <a:p>
            <a:fld id="{0F7A93B1-828E-CE48-A101-6BC62CE7F584}" type="datetimeFigureOut">
              <a:rPr lang="fr-FR" smtClean="0"/>
              <a:t>05/06/2023</a:t>
            </a:fld>
            <a:endParaRPr lang="fr-FR" dirty="0"/>
          </a:p>
        </p:txBody>
      </p:sp>
      <p:sp>
        <p:nvSpPr>
          <p:cNvPr id="6" name="Espace réservé du pied de page 5">
            <a:extLst>
              <a:ext uri="{FF2B5EF4-FFF2-40B4-BE49-F238E27FC236}">
                <a16:creationId xmlns:a16="http://schemas.microsoft.com/office/drawing/2014/main" id="{E016E6C1-D3C4-D8CD-8A5B-CBC7900178CB}"/>
              </a:ext>
            </a:extLst>
          </p:cNvPr>
          <p:cNvSpPr>
            <a:spLocks noGrp="1"/>
          </p:cNvSpPr>
          <p:nvPr>
            <p:ph type="ftr" sz="quarter" idx="11"/>
          </p:nvPr>
        </p:nvSpPr>
        <p:spPr/>
        <p:txBody>
          <a:bodyPr/>
          <a:lstStyle/>
          <a:p>
            <a:endParaRPr lang="fr-FR" dirty="0"/>
          </a:p>
        </p:txBody>
      </p:sp>
      <p:sp>
        <p:nvSpPr>
          <p:cNvPr id="7" name="Espace réservé du numéro de diapositive 6">
            <a:extLst>
              <a:ext uri="{FF2B5EF4-FFF2-40B4-BE49-F238E27FC236}">
                <a16:creationId xmlns:a16="http://schemas.microsoft.com/office/drawing/2014/main" id="{A657BFFF-4DD7-9D26-5E35-C180E20693E7}"/>
              </a:ext>
            </a:extLst>
          </p:cNvPr>
          <p:cNvSpPr>
            <a:spLocks noGrp="1"/>
          </p:cNvSpPr>
          <p:nvPr>
            <p:ph type="sldNum" sz="quarter" idx="12"/>
          </p:nvPr>
        </p:nvSpPr>
        <p:spPr/>
        <p:txBody>
          <a:bodyPr/>
          <a:lstStyle/>
          <a:p>
            <a:fld id="{B78B2714-F219-1C43-897E-9DC8A301A211}" type="slidenum">
              <a:rPr lang="fr-FR" smtClean="0"/>
              <a:t>‹N°›</a:t>
            </a:fld>
            <a:endParaRPr lang="fr-FR" dirty="0"/>
          </a:p>
        </p:txBody>
      </p:sp>
    </p:spTree>
    <p:extLst>
      <p:ext uri="{BB962C8B-B14F-4D97-AF65-F5344CB8AC3E}">
        <p14:creationId xmlns:p14="http://schemas.microsoft.com/office/powerpoint/2010/main" val="159836297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C39C0BB6-8DDB-C455-2A15-94800AD42F9C}"/>
              </a:ext>
            </a:extLst>
          </p:cNvPr>
          <p:cNvSpPr>
            <a:spLocks noGrp="1"/>
          </p:cNvSpPr>
          <p:nvPr>
            <p:ph type="title"/>
          </p:nvPr>
        </p:nvSpPr>
        <p:spPr>
          <a:xfrm>
            <a:off x="839788" y="457200"/>
            <a:ext cx="3932237" cy="1600200"/>
          </a:xfrm>
        </p:spPr>
        <p:txBody>
          <a:bodyPr anchor="b"/>
          <a:lstStyle>
            <a:lvl1pPr>
              <a:defRPr sz="3200"/>
            </a:lvl1pPr>
          </a:lstStyle>
          <a:p>
            <a:r>
              <a:rPr lang="fr-FR"/>
              <a:t>Modifiez le style du titre</a:t>
            </a:r>
          </a:p>
        </p:txBody>
      </p:sp>
      <p:sp>
        <p:nvSpPr>
          <p:cNvPr id="3" name="Espace réservé pour une image  2">
            <a:extLst>
              <a:ext uri="{FF2B5EF4-FFF2-40B4-BE49-F238E27FC236}">
                <a16:creationId xmlns:a16="http://schemas.microsoft.com/office/drawing/2014/main" id="{2588140F-DDF9-151A-5133-A14C0A73C8E4}"/>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dirty="0"/>
          </a:p>
        </p:txBody>
      </p:sp>
      <p:sp>
        <p:nvSpPr>
          <p:cNvPr id="4" name="Espace réservé du texte 3">
            <a:extLst>
              <a:ext uri="{FF2B5EF4-FFF2-40B4-BE49-F238E27FC236}">
                <a16:creationId xmlns:a16="http://schemas.microsoft.com/office/drawing/2014/main" id="{AE7F09DA-4272-0119-D0A1-A7A574D14E4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Cliquez pour modifier les styles du texte du masque</a:t>
            </a:r>
          </a:p>
        </p:txBody>
      </p:sp>
      <p:sp>
        <p:nvSpPr>
          <p:cNvPr id="5" name="Espace réservé de la date 4">
            <a:extLst>
              <a:ext uri="{FF2B5EF4-FFF2-40B4-BE49-F238E27FC236}">
                <a16:creationId xmlns:a16="http://schemas.microsoft.com/office/drawing/2014/main" id="{B52B5F20-4697-60A0-ED31-82EDBE2FE858}"/>
              </a:ext>
            </a:extLst>
          </p:cNvPr>
          <p:cNvSpPr>
            <a:spLocks noGrp="1"/>
          </p:cNvSpPr>
          <p:nvPr>
            <p:ph type="dt" sz="half" idx="10"/>
          </p:nvPr>
        </p:nvSpPr>
        <p:spPr/>
        <p:txBody>
          <a:bodyPr/>
          <a:lstStyle/>
          <a:p>
            <a:fld id="{0F7A93B1-828E-CE48-A101-6BC62CE7F584}" type="datetimeFigureOut">
              <a:rPr lang="fr-FR" smtClean="0"/>
              <a:t>05/06/2023</a:t>
            </a:fld>
            <a:endParaRPr lang="fr-FR" dirty="0"/>
          </a:p>
        </p:txBody>
      </p:sp>
      <p:sp>
        <p:nvSpPr>
          <p:cNvPr id="6" name="Espace réservé du pied de page 5">
            <a:extLst>
              <a:ext uri="{FF2B5EF4-FFF2-40B4-BE49-F238E27FC236}">
                <a16:creationId xmlns:a16="http://schemas.microsoft.com/office/drawing/2014/main" id="{E7EB8AAC-A03E-9332-869E-15C0DC02E7BC}"/>
              </a:ext>
            </a:extLst>
          </p:cNvPr>
          <p:cNvSpPr>
            <a:spLocks noGrp="1"/>
          </p:cNvSpPr>
          <p:nvPr>
            <p:ph type="ftr" sz="quarter" idx="11"/>
          </p:nvPr>
        </p:nvSpPr>
        <p:spPr/>
        <p:txBody>
          <a:bodyPr/>
          <a:lstStyle/>
          <a:p>
            <a:endParaRPr lang="fr-FR" dirty="0"/>
          </a:p>
        </p:txBody>
      </p:sp>
      <p:sp>
        <p:nvSpPr>
          <p:cNvPr id="7" name="Espace réservé du numéro de diapositive 6">
            <a:extLst>
              <a:ext uri="{FF2B5EF4-FFF2-40B4-BE49-F238E27FC236}">
                <a16:creationId xmlns:a16="http://schemas.microsoft.com/office/drawing/2014/main" id="{065D855E-6F55-7E75-492B-D5118F2EDCAF}"/>
              </a:ext>
            </a:extLst>
          </p:cNvPr>
          <p:cNvSpPr>
            <a:spLocks noGrp="1"/>
          </p:cNvSpPr>
          <p:nvPr>
            <p:ph type="sldNum" sz="quarter" idx="12"/>
          </p:nvPr>
        </p:nvSpPr>
        <p:spPr/>
        <p:txBody>
          <a:bodyPr/>
          <a:lstStyle/>
          <a:p>
            <a:fld id="{B78B2714-F219-1C43-897E-9DC8A301A211}" type="slidenum">
              <a:rPr lang="fr-FR" smtClean="0"/>
              <a:t>‹N°›</a:t>
            </a:fld>
            <a:endParaRPr lang="fr-FR" dirty="0"/>
          </a:p>
        </p:txBody>
      </p:sp>
    </p:spTree>
    <p:extLst>
      <p:ext uri="{BB962C8B-B14F-4D97-AF65-F5344CB8AC3E}">
        <p14:creationId xmlns:p14="http://schemas.microsoft.com/office/powerpoint/2010/main" val="246316381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a:extLst>
              <a:ext uri="{FF2B5EF4-FFF2-40B4-BE49-F238E27FC236}">
                <a16:creationId xmlns:a16="http://schemas.microsoft.com/office/drawing/2014/main" id="{CDCC546C-109A-E9B7-7EB8-013C639A24D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fr-FR"/>
              <a:t>Modifiez le style du titre</a:t>
            </a:r>
          </a:p>
        </p:txBody>
      </p:sp>
      <p:sp>
        <p:nvSpPr>
          <p:cNvPr id="3" name="Espace réservé du texte 2">
            <a:extLst>
              <a:ext uri="{FF2B5EF4-FFF2-40B4-BE49-F238E27FC236}">
                <a16:creationId xmlns:a16="http://schemas.microsoft.com/office/drawing/2014/main" id="{8555280F-5BAF-9414-4A1A-8DF891D7E274}"/>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C5AD0F15-4C82-ABE7-58BD-E0D1C058FE6B}"/>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F7A93B1-828E-CE48-A101-6BC62CE7F584}" type="datetimeFigureOut">
              <a:rPr lang="fr-FR" smtClean="0"/>
              <a:t>05/06/2023</a:t>
            </a:fld>
            <a:endParaRPr lang="fr-FR" dirty="0"/>
          </a:p>
        </p:txBody>
      </p:sp>
      <p:sp>
        <p:nvSpPr>
          <p:cNvPr id="5" name="Espace réservé du pied de page 4">
            <a:extLst>
              <a:ext uri="{FF2B5EF4-FFF2-40B4-BE49-F238E27FC236}">
                <a16:creationId xmlns:a16="http://schemas.microsoft.com/office/drawing/2014/main" id="{05A00B2D-2004-0A7E-8329-F72139EF7DA6}"/>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FR" dirty="0"/>
          </a:p>
        </p:txBody>
      </p:sp>
      <p:sp>
        <p:nvSpPr>
          <p:cNvPr id="6" name="Espace réservé du numéro de diapositive 5">
            <a:extLst>
              <a:ext uri="{FF2B5EF4-FFF2-40B4-BE49-F238E27FC236}">
                <a16:creationId xmlns:a16="http://schemas.microsoft.com/office/drawing/2014/main" id="{96D3283E-ACBE-CBCD-4390-95AEF95F0C6E}"/>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78B2714-F219-1C43-897E-9DC8A301A211}" type="slidenum">
              <a:rPr lang="fr-FR" smtClean="0"/>
              <a:t>‹N°›</a:t>
            </a:fld>
            <a:endParaRPr lang="fr-FR" dirty="0"/>
          </a:p>
        </p:txBody>
      </p:sp>
    </p:spTree>
    <p:extLst>
      <p:ext uri="{BB962C8B-B14F-4D97-AF65-F5344CB8AC3E}">
        <p14:creationId xmlns:p14="http://schemas.microsoft.com/office/powerpoint/2010/main" val="158464027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2125C21E-A764-4073-E27E-8BCB2380B549}"/>
              </a:ext>
            </a:extLst>
          </p:cNvPr>
          <p:cNvSpPr>
            <a:spLocks noGrp="1"/>
          </p:cNvSpPr>
          <p:nvPr>
            <p:ph type="ctrTitle"/>
          </p:nvPr>
        </p:nvSpPr>
        <p:spPr/>
        <p:txBody>
          <a:bodyPr/>
          <a:lstStyle/>
          <a:p>
            <a:r>
              <a:rPr lang="fr-FR" dirty="0"/>
              <a:t>Marge de fluctuation</a:t>
            </a:r>
          </a:p>
        </p:txBody>
      </p:sp>
      <p:sp>
        <p:nvSpPr>
          <p:cNvPr id="3" name="Sous-titre 2">
            <a:extLst>
              <a:ext uri="{FF2B5EF4-FFF2-40B4-BE49-F238E27FC236}">
                <a16:creationId xmlns:a16="http://schemas.microsoft.com/office/drawing/2014/main" id="{4ABA249A-1F6B-7877-917D-34CC64CB5ADB}"/>
              </a:ext>
            </a:extLst>
          </p:cNvPr>
          <p:cNvSpPr>
            <a:spLocks noGrp="1"/>
          </p:cNvSpPr>
          <p:nvPr>
            <p:ph type="subTitle" idx="1"/>
          </p:nvPr>
        </p:nvSpPr>
        <p:spPr>
          <a:xfrm>
            <a:off x="1524000" y="3602038"/>
            <a:ext cx="9144000" cy="1656000"/>
          </a:xfrm>
        </p:spPr>
        <p:txBody>
          <a:bodyPr/>
          <a:lstStyle/>
          <a:p>
            <a:r>
              <a:rPr lang="fr-FR" dirty="0"/>
              <a:t>Prof. Rita Trigo Trindade</a:t>
            </a:r>
          </a:p>
          <a:p>
            <a:r>
              <a:rPr lang="fr-FR" sz="2000" i="1" dirty="0">
                <a:solidFill>
                  <a:schemeClr val="bg1">
                    <a:lumMod val="50000"/>
                  </a:schemeClr>
                </a:solidFill>
              </a:rPr>
              <a:t>Prof. Isabelle Chabloz</a:t>
            </a:r>
          </a:p>
        </p:txBody>
      </p:sp>
    </p:spTree>
    <p:extLst>
      <p:ext uri="{BB962C8B-B14F-4D97-AF65-F5344CB8AC3E}">
        <p14:creationId xmlns:p14="http://schemas.microsoft.com/office/powerpoint/2010/main" val="20826148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 coins arrondis 3">
            <a:extLst>
              <a:ext uri="{FF2B5EF4-FFF2-40B4-BE49-F238E27FC236}">
                <a16:creationId xmlns:a16="http://schemas.microsoft.com/office/drawing/2014/main" id="{5DC416C0-8B2F-2322-9FDF-149BEF108E99}"/>
              </a:ext>
            </a:extLst>
          </p:cNvPr>
          <p:cNvSpPr/>
          <p:nvPr/>
        </p:nvSpPr>
        <p:spPr>
          <a:xfrm>
            <a:off x="778368" y="1050762"/>
            <a:ext cx="10635259" cy="4345200"/>
          </a:xfrm>
          <a:prstGeom prst="roundRect">
            <a:avLst/>
          </a:prstGeom>
          <a:solidFill>
            <a:schemeClr val="bg1"/>
          </a:solidFill>
          <a:ln w="38100">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fr-CH" sz="1600" dirty="0">
                <a:solidFill>
                  <a:schemeClr val="tx1"/>
                </a:solidFill>
                <a:latin typeface="Calibri" panose="020F0502020204030204" pitchFamily="34" charset="0"/>
                <a:ea typeface="+mj-ea"/>
              </a:rPr>
              <a:t>CO 653t I</a:t>
            </a:r>
          </a:p>
          <a:p>
            <a:r>
              <a:rPr lang="fr-CH" sz="1600" baseline="30000" dirty="0">
                <a:solidFill>
                  <a:schemeClr val="tx1"/>
                </a:solidFill>
                <a:latin typeface="Calibri" panose="020F0502020204030204" pitchFamily="34" charset="0"/>
                <a:ea typeface="+mj-ea"/>
              </a:rPr>
              <a:t>1</a:t>
            </a:r>
            <a:r>
              <a:rPr lang="fr-CH" sz="1600" dirty="0">
                <a:solidFill>
                  <a:schemeClr val="tx1"/>
                </a:solidFill>
                <a:latin typeface="Calibri" panose="020F0502020204030204" pitchFamily="34" charset="0"/>
                <a:ea typeface="+mj-ea"/>
              </a:rPr>
              <a:t> Lorsqu’une marge de fluctuation du capital est instituée, les statuts indiquent:</a:t>
            </a:r>
          </a:p>
          <a:p>
            <a:pPr marL="666750" indent="-666750">
              <a:tabLst>
                <a:tab pos="525463" algn="l"/>
              </a:tabLst>
            </a:pPr>
            <a:r>
              <a:rPr lang="fr-CH" sz="1600" dirty="0">
                <a:solidFill>
                  <a:schemeClr val="tx1"/>
                </a:solidFill>
                <a:latin typeface="Calibri" panose="020F0502020204030204" pitchFamily="34" charset="0"/>
                <a:ea typeface="+mj-ea"/>
              </a:rPr>
              <a:t>	1. la limite supérieure et la limite inférieure de la marge de fluctuation;</a:t>
            </a:r>
          </a:p>
          <a:p>
            <a:pPr marL="666750" indent="-666750">
              <a:tabLst>
                <a:tab pos="525463" algn="l"/>
              </a:tabLst>
            </a:pPr>
            <a:r>
              <a:rPr lang="fr-CH" sz="1600" dirty="0">
                <a:solidFill>
                  <a:schemeClr val="tx1"/>
                </a:solidFill>
                <a:latin typeface="Calibri" panose="020F0502020204030204" pitchFamily="34" charset="0"/>
                <a:ea typeface="+mj-ea"/>
              </a:rPr>
              <a:t>	2. la date d’expiration de l’autorisation donnée au conseil d’administration de modifier le capital-actions;</a:t>
            </a:r>
          </a:p>
          <a:p>
            <a:pPr marL="666750" indent="-666750">
              <a:tabLst>
                <a:tab pos="525463" algn="l"/>
              </a:tabLst>
            </a:pPr>
            <a:r>
              <a:rPr lang="fr-CH" sz="1600" dirty="0">
                <a:solidFill>
                  <a:schemeClr val="tx1"/>
                </a:solidFill>
                <a:latin typeface="Calibri" panose="020F0502020204030204" pitchFamily="34" charset="0"/>
                <a:ea typeface="+mj-ea"/>
              </a:rPr>
              <a:t>	3. </a:t>
            </a:r>
            <a:r>
              <a:rPr lang="fr-CH" sz="1600" dirty="0">
                <a:solidFill>
                  <a:srgbClr val="FF0000"/>
                </a:solidFill>
                <a:latin typeface="Calibri" panose="020F0502020204030204" pitchFamily="34" charset="0"/>
                <a:ea typeface="+mj-ea"/>
              </a:rPr>
              <a:t>les restrictions, charges et conditions attachées à l’autorisation;</a:t>
            </a:r>
          </a:p>
          <a:p>
            <a:pPr marL="666750" indent="-666750">
              <a:tabLst>
                <a:tab pos="525463" algn="l"/>
              </a:tabLst>
            </a:pPr>
            <a:r>
              <a:rPr lang="fr-CH" sz="1600" dirty="0">
                <a:solidFill>
                  <a:schemeClr val="tx1"/>
                </a:solidFill>
                <a:latin typeface="Calibri" panose="020F0502020204030204" pitchFamily="34" charset="0"/>
                <a:ea typeface="+mj-ea"/>
              </a:rPr>
              <a:t>	4. le nombre, la valeur nominale et l’espèce des actions ainsi que les privilèges attachés à certaines catégories d’actions ou de bons de participation;</a:t>
            </a:r>
          </a:p>
          <a:p>
            <a:pPr marL="666750" indent="-666750">
              <a:tabLst>
                <a:tab pos="525463" algn="l"/>
              </a:tabLst>
            </a:pPr>
            <a:r>
              <a:rPr lang="fr-CH" sz="1600" dirty="0">
                <a:solidFill>
                  <a:schemeClr val="tx1"/>
                </a:solidFill>
                <a:latin typeface="Calibri" panose="020F0502020204030204" pitchFamily="34" charset="0"/>
                <a:ea typeface="+mj-ea"/>
              </a:rPr>
              <a:t>	5. l’étendue et la valeur des avantages particuliers ainsi que le nom des bénéficiaires;</a:t>
            </a:r>
          </a:p>
          <a:p>
            <a:pPr marL="666750" indent="-666750">
              <a:tabLst>
                <a:tab pos="525463" algn="l"/>
              </a:tabLst>
            </a:pPr>
            <a:r>
              <a:rPr lang="fr-CH" sz="1600" dirty="0">
                <a:solidFill>
                  <a:schemeClr val="tx1"/>
                </a:solidFill>
                <a:latin typeface="Calibri" panose="020F0502020204030204" pitchFamily="34" charset="0"/>
                <a:ea typeface="+mj-ea"/>
              </a:rPr>
              <a:t>	6. les restrictions à la transmissibilité des actions nominatives nouvelles;</a:t>
            </a:r>
          </a:p>
          <a:p>
            <a:pPr marL="666750" indent="-666750">
              <a:tabLst>
                <a:tab pos="525463" algn="l"/>
              </a:tabLst>
            </a:pPr>
            <a:r>
              <a:rPr lang="fr-CH" sz="1600" dirty="0">
                <a:solidFill>
                  <a:schemeClr val="tx1"/>
                </a:solidFill>
                <a:latin typeface="Calibri" panose="020F0502020204030204" pitchFamily="34" charset="0"/>
                <a:ea typeface="+mj-ea"/>
              </a:rPr>
              <a:t>	7. les limitations ou suppressions du droit de souscription préférentiel ou les justes motifs qui permettent au conseil d’administration de limiter ou de supprimer ce droit, ainsi que le sort des droits non exercés ou supprimés;</a:t>
            </a:r>
          </a:p>
          <a:p>
            <a:pPr marL="666750" indent="-666750">
              <a:tabLst>
                <a:tab pos="525463" algn="l"/>
              </a:tabLst>
            </a:pPr>
            <a:r>
              <a:rPr lang="fr-CH" sz="1600" dirty="0">
                <a:solidFill>
                  <a:schemeClr val="tx1"/>
                </a:solidFill>
                <a:latin typeface="Calibri" panose="020F0502020204030204" pitchFamily="34" charset="0"/>
                <a:ea typeface="+mj-ea"/>
              </a:rPr>
              <a:t>	8. les conditions d’exercice des droits de souscription préférentiels acquis convention­nelle­ment;</a:t>
            </a:r>
          </a:p>
          <a:p>
            <a:pPr marL="666750" indent="-666750">
              <a:tabLst>
                <a:tab pos="525463" algn="l"/>
              </a:tabLst>
            </a:pPr>
            <a:r>
              <a:rPr lang="fr-CH" sz="1600" dirty="0">
                <a:solidFill>
                  <a:schemeClr val="tx1"/>
                </a:solidFill>
                <a:latin typeface="Calibri" panose="020F0502020204030204" pitchFamily="34" charset="0"/>
                <a:ea typeface="+mj-ea"/>
              </a:rPr>
              <a:t>	9. l’autorisation conférée au conseil d’administration d’augmenter le capital au moyen d’un capital conditionnel et les indications prévues à l’art. 653b;</a:t>
            </a:r>
          </a:p>
          <a:p>
            <a:pPr marL="666750" indent="-666750">
              <a:tabLst>
                <a:tab pos="525463" algn="l"/>
              </a:tabLst>
            </a:pPr>
            <a:r>
              <a:rPr lang="fr-CH" sz="1600" dirty="0">
                <a:solidFill>
                  <a:schemeClr val="tx1"/>
                </a:solidFill>
                <a:latin typeface="Calibri" panose="020F0502020204030204" pitchFamily="34" charset="0"/>
                <a:ea typeface="+mj-ea"/>
              </a:rPr>
              <a:t>	10. l’autorisation conférée au conseil d’administration de constituer un capital-participation.</a:t>
            </a:r>
          </a:p>
        </p:txBody>
      </p:sp>
      <p:sp>
        <p:nvSpPr>
          <p:cNvPr id="6" name="Titre 1">
            <a:extLst>
              <a:ext uri="{FF2B5EF4-FFF2-40B4-BE49-F238E27FC236}">
                <a16:creationId xmlns:a16="http://schemas.microsoft.com/office/drawing/2014/main" id="{3A722164-13E7-F7FA-23D6-305F92F060F7}"/>
              </a:ext>
            </a:extLst>
          </p:cNvPr>
          <p:cNvSpPr txBox="1">
            <a:spLocks/>
          </p:cNvSpPr>
          <p:nvPr/>
        </p:nvSpPr>
        <p:spPr>
          <a:xfrm>
            <a:off x="681643" y="16174"/>
            <a:ext cx="11510357" cy="981537"/>
          </a:xfrm>
          <a:prstGeom prst="rect">
            <a:avLst/>
          </a:prstGeom>
        </p:spPr>
        <p:txBody>
          <a:bodyPr/>
          <a:lstStyle>
            <a:lvl1pPr algn="l" defTabSz="914400" rtl="0" eaLnBrk="1" latinLnBrk="0" hangingPunct="1">
              <a:lnSpc>
                <a:spcPct val="90000"/>
              </a:lnSpc>
              <a:spcBef>
                <a:spcPct val="0"/>
              </a:spcBef>
              <a:buNone/>
              <a:defRPr sz="4600" b="1" kern="1200">
                <a:solidFill>
                  <a:schemeClr val="tx1"/>
                </a:solidFill>
                <a:latin typeface="Gellix" pitchFamily="2" charset="0"/>
                <a:ea typeface="+mj-ea"/>
                <a:cs typeface="Gellix" pitchFamily="2" charset="0"/>
              </a:defRPr>
            </a:lvl1pPr>
          </a:lstStyle>
          <a:p>
            <a:pPr algn="r"/>
            <a:r>
              <a:rPr lang="fr-CH" sz="3600" b="0" dirty="0">
                <a:latin typeface="Calibri" panose="020F0502020204030204" pitchFamily="34" charset="0"/>
                <a:cs typeface="Calibri" panose="020F0502020204030204" pitchFamily="34" charset="0"/>
              </a:rPr>
              <a:t>Augmentation dans la marge</a:t>
            </a:r>
          </a:p>
        </p:txBody>
      </p:sp>
      <p:sp>
        <p:nvSpPr>
          <p:cNvPr id="7" name="Titre 1">
            <a:extLst>
              <a:ext uri="{FF2B5EF4-FFF2-40B4-BE49-F238E27FC236}">
                <a16:creationId xmlns:a16="http://schemas.microsoft.com/office/drawing/2014/main" id="{00846CAE-A2F9-2D28-7C66-563D6DFA8DEE}"/>
              </a:ext>
            </a:extLst>
          </p:cNvPr>
          <p:cNvSpPr txBox="1">
            <a:spLocks/>
          </p:cNvSpPr>
          <p:nvPr/>
        </p:nvSpPr>
        <p:spPr>
          <a:xfrm>
            <a:off x="114096" y="557781"/>
            <a:ext cx="11510357" cy="981537"/>
          </a:xfrm>
          <a:prstGeom prst="rect">
            <a:avLst/>
          </a:prstGeom>
        </p:spPr>
        <p:txBody>
          <a:bodyPr/>
          <a:lstStyle>
            <a:lvl1pPr algn="l" defTabSz="914400" rtl="0" eaLnBrk="1" latinLnBrk="0" hangingPunct="1">
              <a:lnSpc>
                <a:spcPct val="90000"/>
              </a:lnSpc>
              <a:spcBef>
                <a:spcPct val="0"/>
              </a:spcBef>
              <a:buNone/>
              <a:defRPr sz="4600" b="1" kern="1200">
                <a:solidFill>
                  <a:schemeClr val="tx1"/>
                </a:solidFill>
                <a:latin typeface="Gellix" pitchFamily="2" charset="0"/>
                <a:ea typeface="+mj-ea"/>
                <a:cs typeface="Gellix" pitchFamily="2" charset="0"/>
              </a:defRPr>
            </a:lvl1pPr>
          </a:lstStyle>
          <a:p>
            <a:r>
              <a:rPr lang="fr-CH" sz="2400" b="0" dirty="0">
                <a:latin typeface="Gellix Medium" pitchFamily="2" charset="77"/>
                <a:cs typeface="Calibri" panose="020F0502020204030204" pitchFamily="34" charset="0"/>
              </a:rPr>
              <a:t>base statutaire</a:t>
            </a:r>
          </a:p>
        </p:txBody>
      </p:sp>
      <p:sp>
        <p:nvSpPr>
          <p:cNvPr id="2" name="ZoneTexte 1">
            <a:extLst>
              <a:ext uri="{FF2B5EF4-FFF2-40B4-BE49-F238E27FC236}">
                <a16:creationId xmlns:a16="http://schemas.microsoft.com/office/drawing/2014/main" id="{D6A3535F-2800-3D3C-C937-1BFB7E735429}"/>
              </a:ext>
            </a:extLst>
          </p:cNvPr>
          <p:cNvSpPr txBox="1"/>
          <p:nvPr/>
        </p:nvSpPr>
        <p:spPr>
          <a:xfrm>
            <a:off x="7315200" y="5622572"/>
            <a:ext cx="3691908" cy="923330"/>
          </a:xfrm>
          <a:prstGeom prst="rect">
            <a:avLst/>
          </a:prstGeom>
          <a:noFill/>
        </p:spPr>
        <p:txBody>
          <a:bodyPr wrap="none" rtlCol="0">
            <a:spAutoFit/>
          </a:bodyPr>
          <a:lstStyle/>
          <a:p>
            <a:r>
              <a:rPr lang="fr-FR" i="1" dirty="0"/>
              <a:t>p.ex.: </a:t>
            </a:r>
          </a:p>
          <a:p>
            <a:r>
              <a:rPr lang="fr-FR" i="1" dirty="0"/>
              <a:t>utilisation, nombre d’augmentations, </a:t>
            </a:r>
          </a:p>
          <a:p>
            <a:r>
              <a:rPr lang="fr-FR" i="1" dirty="0"/>
              <a:t>mode de libération, etc.</a:t>
            </a:r>
          </a:p>
        </p:txBody>
      </p:sp>
    </p:spTree>
    <p:extLst>
      <p:ext uri="{BB962C8B-B14F-4D97-AF65-F5344CB8AC3E}">
        <p14:creationId xmlns:p14="http://schemas.microsoft.com/office/powerpoint/2010/main" val="255672131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 coins arrondis 3">
            <a:extLst>
              <a:ext uri="{FF2B5EF4-FFF2-40B4-BE49-F238E27FC236}">
                <a16:creationId xmlns:a16="http://schemas.microsoft.com/office/drawing/2014/main" id="{5DC416C0-8B2F-2322-9FDF-149BEF108E99}"/>
              </a:ext>
            </a:extLst>
          </p:cNvPr>
          <p:cNvSpPr/>
          <p:nvPr/>
        </p:nvSpPr>
        <p:spPr>
          <a:xfrm>
            <a:off x="778368" y="1050762"/>
            <a:ext cx="10635259" cy="4345200"/>
          </a:xfrm>
          <a:prstGeom prst="roundRect">
            <a:avLst/>
          </a:prstGeom>
          <a:solidFill>
            <a:schemeClr val="bg1"/>
          </a:solidFill>
          <a:ln w="38100">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fr-CH" sz="1600" dirty="0">
                <a:solidFill>
                  <a:schemeClr val="tx1"/>
                </a:solidFill>
                <a:latin typeface="Calibri" panose="020F0502020204030204" pitchFamily="34" charset="0"/>
                <a:ea typeface="+mj-ea"/>
              </a:rPr>
              <a:t>CO 653t I</a:t>
            </a:r>
          </a:p>
          <a:p>
            <a:r>
              <a:rPr lang="fr-CH" sz="1600" baseline="30000" dirty="0">
                <a:solidFill>
                  <a:schemeClr val="tx1"/>
                </a:solidFill>
                <a:latin typeface="Calibri" panose="020F0502020204030204" pitchFamily="34" charset="0"/>
                <a:ea typeface="+mj-ea"/>
              </a:rPr>
              <a:t>1</a:t>
            </a:r>
            <a:r>
              <a:rPr lang="fr-CH" sz="1600" dirty="0">
                <a:solidFill>
                  <a:schemeClr val="tx1"/>
                </a:solidFill>
                <a:latin typeface="Calibri" panose="020F0502020204030204" pitchFamily="34" charset="0"/>
                <a:ea typeface="+mj-ea"/>
              </a:rPr>
              <a:t> Lorsqu’une marge de fluctuation du capital est instituée, les statuts indiquent:</a:t>
            </a:r>
          </a:p>
          <a:p>
            <a:pPr marL="666750" indent="-666750">
              <a:tabLst>
                <a:tab pos="525463" algn="l"/>
              </a:tabLst>
            </a:pPr>
            <a:r>
              <a:rPr lang="fr-CH" sz="1600" dirty="0">
                <a:solidFill>
                  <a:schemeClr val="tx1"/>
                </a:solidFill>
                <a:latin typeface="Calibri" panose="020F0502020204030204" pitchFamily="34" charset="0"/>
                <a:ea typeface="+mj-ea"/>
              </a:rPr>
              <a:t>	1. la limite supérieure et la limite inférieure de la marge de fluctuation;</a:t>
            </a:r>
          </a:p>
          <a:p>
            <a:pPr marL="666750" indent="-666750">
              <a:tabLst>
                <a:tab pos="525463" algn="l"/>
              </a:tabLst>
            </a:pPr>
            <a:r>
              <a:rPr lang="fr-CH" sz="1600" dirty="0">
                <a:solidFill>
                  <a:schemeClr val="tx1"/>
                </a:solidFill>
                <a:latin typeface="Calibri" panose="020F0502020204030204" pitchFamily="34" charset="0"/>
                <a:ea typeface="+mj-ea"/>
              </a:rPr>
              <a:t>	2. </a:t>
            </a:r>
            <a:r>
              <a:rPr lang="fr-CH" sz="1600" dirty="0">
                <a:solidFill>
                  <a:srgbClr val="FF0000"/>
                </a:solidFill>
                <a:latin typeface="Calibri" panose="020F0502020204030204" pitchFamily="34" charset="0"/>
                <a:ea typeface="+mj-ea"/>
              </a:rPr>
              <a:t>la date d’expiration de l’autorisation donnée au conseil d’administration de modifier le capital-actions;</a:t>
            </a:r>
          </a:p>
          <a:p>
            <a:pPr marL="666750" indent="-666750">
              <a:tabLst>
                <a:tab pos="525463" algn="l"/>
              </a:tabLst>
            </a:pPr>
            <a:r>
              <a:rPr lang="fr-CH" sz="1600" dirty="0">
                <a:solidFill>
                  <a:schemeClr val="tx1"/>
                </a:solidFill>
                <a:latin typeface="Calibri" panose="020F0502020204030204" pitchFamily="34" charset="0"/>
                <a:ea typeface="+mj-ea"/>
              </a:rPr>
              <a:t>	3. les restrictions, charges et conditions attachées à l’autorisation;</a:t>
            </a:r>
          </a:p>
          <a:p>
            <a:pPr marL="666750" indent="-666750">
              <a:tabLst>
                <a:tab pos="525463" algn="l"/>
              </a:tabLst>
            </a:pPr>
            <a:r>
              <a:rPr lang="fr-CH" sz="1600" dirty="0">
                <a:solidFill>
                  <a:schemeClr val="tx1"/>
                </a:solidFill>
                <a:latin typeface="Calibri" panose="020F0502020204030204" pitchFamily="34" charset="0"/>
                <a:ea typeface="+mj-ea"/>
              </a:rPr>
              <a:t>	4. le nombre, la valeur nominale et l’espèce des actions ainsi que les privilèges attachés à certaines catégories d’actions ou de bons de participation;</a:t>
            </a:r>
          </a:p>
          <a:p>
            <a:pPr marL="666750" indent="-666750">
              <a:tabLst>
                <a:tab pos="525463" algn="l"/>
              </a:tabLst>
            </a:pPr>
            <a:r>
              <a:rPr lang="fr-CH" sz="1600" dirty="0">
                <a:solidFill>
                  <a:schemeClr val="tx1"/>
                </a:solidFill>
                <a:latin typeface="Calibri" panose="020F0502020204030204" pitchFamily="34" charset="0"/>
                <a:ea typeface="+mj-ea"/>
              </a:rPr>
              <a:t>	5. l’étendue et la valeur des avantages particuliers ainsi que le nom des bénéficiaires;</a:t>
            </a:r>
          </a:p>
          <a:p>
            <a:pPr marL="666750" indent="-666750">
              <a:tabLst>
                <a:tab pos="525463" algn="l"/>
              </a:tabLst>
            </a:pPr>
            <a:r>
              <a:rPr lang="fr-CH" sz="1600" dirty="0">
                <a:solidFill>
                  <a:schemeClr val="tx1"/>
                </a:solidFill>
                <a:latin typeface="Calibri" panose="020F0502020204030204" pitchFamily="34" charset="0"/>
                <a:ea typeface="+mj-ea"/>
              </a:rPr>
              <a:t>	6. les restrictions à la transmissibilité des actions nominatives nouvelles;</a:t>
            </a:r>
          </a:p>
          <a:p>
            <a:pPr marL="666750" indent="-666750">
              <a:tabLst>
                <a:tab pos="525463" algn="l"/>
              </a:tabLst>
            </a:pPr>
            <a:r>
              <a:rPr lang="fr-CH" sz="1600" dirty="0">
                <a:solidFill>
                  <a:schemeClr val="tx1"/>
                </a:solidFill>
                <a:latin typeface="Calibri" panose="020F0502020204030204" pitchFamily="34" charset="0"/>
                <a:ea typeface="+mj-ea"/>
              </a:rPr>
              <a:t>	7. les limitations ou suppressions du droit de souscription préférentiel ou les justes motifs qui permettent au conseil d’administration de limiter ou de supprimer ce droit, ainsi que le sort des droits non exercés ou supprimés;</a:t>
            </a:r>
          </a:p>
          <a:p>
            <a:pPr marL="666750" indent="-666750">
              <a:tabLst>
                <a:tab pos="525463" algn="l"/>
              </a:tabLst>
            </a:pPr>
            <a:r>
              <a:rPr lang="fr-CH" sz="1600" dirty="0">
                <a:solidFill>
                  <a:schemeClr val="tx1"/>
                </a:solidFill>
                <a:latin typeface="Calibri" panose="020F0502020204030204" pitchFamily="34" charset="0"/>
                <a:ea typeface="+mj-ea"/>
              </a:rPr>
              <a:t>	8. les conditions d’exercice des droits de souscription préférentiels acquis convention­nelle­ment;</a:t>
            </a:r>
          </a:p>
          <a:p>
            <a:pPr marL="666750" indent="-666750">
              <a:tabLst>
                <a:tab pos="525463" algn="l"/>
              </a:tabLst>
            </a:pPr>
            <a:r>
              <a:rPr lang="fr-CH" sz="1600" dirty="0">
                <a:solidFill>
                  <a:schemeClr val="tx1"/>
                </a:solidFill>
                <a:latin typeface="Calibri" panose="020F0502020204030204" pitchFamily="34" charset="0"/>
                <a:ea typeface="+mj-ea"/>
              </a:rPr>
              <a:t>	9. l’autorisation conférée au conseil d’administration d’augmenter le capital au moyen d’un capital conditionnel et les indications prévues à l’art. 653b;</a:t>
            </a:r>
          </a:p>
          <a:p>
            <a:pPr marL="666750" indent="-666750">
              <a:tabLst>
                <a:tab pos="525463" algn="l"/>
              </a:tabLst>
            </a:pPr>
            <a:r>
              <a:rPr lang="fr-CH" sz="1600" dirty="0">
                <a:solidFill>
                  <a:schemeClr val="tx1"/>
                </a:solidFill>
                <a:latin typeface="Calibri" panose="020F0502020204030204" pitchFamily="34" charset="0"/>
                <a:ea typeface="+mj-ea"/>
              </a:rPr>
              <a:t>	10. l’autorisation conférée au conseil d’administration de constituer un capital-participation.</a:t>
            </a:r>
          </a:p>
        </p:txBody>
      </p:sp>
      <p:sp>
        <p:nvSpPr>
          <p:cNvPr id="6" name="Titre 1">
            <a:extLst>
              <a:ext uri="{FF2B5EF4-FFF2-40B4-BE49-F238E27FC236}">
                <a16:creationId xmlns:a16="http://schemas.microsoft.com/office/drawing/2014/main" id="{3A722164-13E7-F7FA-23D6-305F92F060F7}"/>
              </a:ext>
            </a:extLst>
          </p:cNvPr>
          <p:cNvSpPr txBox="1">
            <a:spLocks/>
          </p:cNvSpPr>
          <p:nvPr/>
        </p:nvSpPr>
        <p:spPr>
          <a:xfrm>
            <a:off x="681643" y="16174"/>
            <a:ext cx="11510357" cy="981537"/>
          </a:xfrm>
          <a:prstGeom prst="rect">
            <a:avLst/>
          </a:prstGeom>
        </p:spPr>
        <p:txBody>
          <a:bodyPr/>
          <a:lstStyle>
            <a:lvl1pPr algn="l" defTabSz="914400" rtl="0" eaLnBrk="1" latinLnBrk="0" hangingPunct="1">
              <a:lnSpc>
                <a:spcPct val="90000"/>
              </a:lnSpc>
              <a:spcBef>
                <a:spcPct val="0"/>
              </a:spcBef>
              <a:buNone/>
              <a:defRPr sz="4600" b="1" kern="1200">
                <a:solidFill>
                  <a:schemeClr val="tx1"/>
                </a:solidFill>
                <a:latin typeface="Gellix" pitchFamily="2" charset="0"/>
                <a:ea typeface="+mj-ea"/>
                <a:cs typeface="Gellix" pitchFamily="2" charset="0"/>
              </a:defRPr>
            </a:lvl1pPr>
          </a:lstStyle>
          <a:p>
            <a:pPr algn="r"/>
            <a:r>
              <a:rPr lang="fr-CH" sz="3600" b="0" dirty="0">
                <a:latin typeface="Calibri" panose="020F0502020204030204" pitchFamily="34" charset="0"/>
                <a:cs typeface="Calibri" panose="020F0502020204030204" pitchFamily="34" charset="0"/>
              </a:rPr>
              <a:t>Augmentation dans la marge</a:t>
            </a:r>
          </a:p>
        </p:txBody>
      </p:sp>
      <p:sp>
        <p:nvSpPr>
          <p:cNvPr id="7" name="Titre 1">
            <a:extLst>
              <a:ext uri="{FF2B5EF4-FFF2-40B4-BE49-F238E27FC236}">
                <a16:creationId xmlns:a16="http://schemas.microsoft.com/office/drawing/2014/main" id="{00846CAE-A2F9-2D28-7C66-563D6DFA8DEE}"/>
              </a:ext>
            </a:extLst>
          </p:cNvPr>
          <p:cNvSpPr txBox="1">
            <a:spLocks/>
          </p:cNvSpPr>
          <p:nvPr/>
        </p:nvSpPr>
        <p:spPr>
          <a:xfrm>
            <a:off x="114096" y="557781"/>
            <a:ext cx="11510357" cy="981537"/>
          </a:xfrm>
          <a:prstGeom prst="rect">
            <a:avLst/>
          </a:prstGeom>
        </p:spPr>
        <p:txBody>
          <a:bodyPr/>
          <a:lstStyle>
            <a:lvl1pPr algn="l" defTabSz="914400" rtl="0" eaLnBrk="1" latinLnBrk="0" hangingPunct="1">
              <a:lnSpc>
                <a:spcPct val="90000"/>
              </a:lnSpc>
              <a:spcBef>
                <a:spcPct val="0"/>
              </a:spcBef>
              <a:buNone/>
              <a:defRPr sz="4600" b="1" kern="1200">
                <a:solidFill>
                  <a:schemeClr val="tx1"/>
                </a:solidFill>
                <a:latin typeface="Gellix" pitchFamily="2" charset="0"/>
                <a:ea typeface="+mj-ea"/>
                <a:cs typeface="Gellix" pitchFamily="2" charset="0"/>
              </a:defRPr>
            </a:lvl1pPr>
          </a:lstStyle>
          <a:p>
            <a:r>
              <a:rPr lang="fr-CH" sz="2400" b="0" dirty="0">
                <a:latin typeface="Gellix Medium" pitchFamily="2" charset="77"/>
                <a:cs typeface="Calibri" panose="020F0502020204030204" pitchFamily="34" charset="0"/>
              </a:rPr>
              <a:t>base statutaire</a:t>
            </a:r>
          </a:p>
        </p:txBody>
      </p:sp>
      <p:sp>
        <p:nvSpPr>
          <p:cNvPr id="2" name="ZoneTexte 1">
            <a:extLst>
              <a:ext uri="{FF2B5EF4-FFF2-40B4-BE49-F238E27FC236}">
                <a16:creationId xmlns:a16="http://schemas.microsoft.com/office/drawing/2014/main" id="{C2408193-9DB8-57A5-D7F1-5655FDFA0D2E}"/>
              </a:ext>
            </a:extLst>
          </p:cNvPr>
          <p:cNvSpPr txBox="1"/>
          <p:nvPr/>
        </p:nvSpPr>
        <p:spPr>
          <a:xfrm>
            <a:off x="4336309" y="5608306"/>
            <a:ext cx="7486473" cy="923330"/>
          </a:xfrm>
          <a:prstGeom prst="rect">
            <a:avLst/>
          </a:prstGeom>
          <a:noFill/>
        </p:spPr>
        <p:txBody>
          <a:bodyPr wrap="none" rtlCol="0">
            <a:spAutoFit/>
          </a:bodyPr>
          <a:lstStyle/>
          <a:p>
            <a:pPr marL="285750" indent="-285750">
              <a:buFont typeface="Wingdings" pitchFamily="2" charset="2"/>
              <a:buChar char="è"/>
            </a:pPr>
            <a:r>
              <a:rPr lang="fr-FR" i="1" dirty="0">
                <a:sym typeface="Wingdings" pitchFamily="2" charset="2"/>
              </a:rPr>
              <a:t>expiration permet la radiation de la clause instituant la marge (CO 653t II)</a:t>
            </a:r>
            <a:br>
              <a:rPr lang="fr-FR" i="1" dirty="0">
                <a:sym typeface="Wingdings" pitchFamily="2" charset="2"/>
              </a:rPr>
            </a:br>
            <a:r>
              <a:rPr lang="fr-FR" i="1" dirty="0">
                <a:sym typeface="Wingdings" pitchFamily="2" charset="2"/>
              </a:rPr>
              <a:t>(cf. idem pour modification du capital ou changement monnaie (CO 653v I),</a:t>
            </a:r>
            <a:br>
              <a:rPr lang="fr-FR" i="1" dirty="0">
                <a:sym typeface="Wingdings" pitchFamily="2" charset="2"/>
              </a:rPr>
            </a:br>
            <a:r>
              <a:rPr lang="fr-FR" i="1" dirty="0">
                <a:sym typeface="Wingdings" pitchFamily="2" charset="2"/>
              </a:rPr>
              <a:t>mais pas: épuisement des possibilités)</a:t>
            </a:r>
          </a:p>
        </p:txBody>
      </p:sp>
    </p:spTree>
    <p:extLst>
      <p:ext uri="{BB962C8B-B14F-4D97-AF65-F5344CB8AC3E}">
        <p14:creationId xmlns:p14="http://schemas.microsoft.com/office/powerpoint/2010/main" val="19425799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Connecteur droit avec flèche 3">
            <a:extLst>
              <a:ext uri="{FF2B5EF4-FFF2-40B4-BE49-F238E27FC236}">
                <a16:creationId xmlns:a16="http://schemas.microsoft.com/office/drawing/2014/main" id="{2D3A7E76-126F-717D-1220-2B1D21C0EB04}"/>
              </a:ext>
            </a:extLst>
          </p:cNvPr>
          <p:cNvCxnSpPr>
            <a:cxnSpLocks/>
          </p:cNvCxnSpPr>
          <p:nvPr/>
        </p:nvCxnSpPr>
        <p:spPr>
          <a:xfrm>
            <a:off x="523914" y="3336658"/>
            <a:ext cx="11460055" cy="0"/>
          </a:xfrm>
          <a:prstGeom prst="straightConnector1">
            <a:avLst/>
          </a:prstGeom>
          <a:ln w="38100">
            <a:solidFill>
              <a:schemeClr val="tx1">
                <a:lumMod val="50000"/>
                <a:lumOff val="50000"/>
              </a:schemeClr>
            </a:solidFill>
            <a:tailEnd type="triangle"/>
          </a:ln>
        </p:spPr>
        <p:style>
          <a:lnRef idx="1">
            <a:schemeClr val="accent1"/>
          </a:lnRef>
          <a:fillRef idx="0">
            <a:schemeClr val="accent1"/>
          </a:fillRef>
          <a:effectRef idx="0">
            <a:schemeClr val="accent1"/>
          </a:effectRef>
          <a:fontRef idx="minor">
            <a:schemeClr val="tx1"/>
          </a:fontRef>
        </p:style>
      </p:cxnSp>
      <p:grpSp>
        <p:nvGrpSpPr>
          <p:cNvPr id="5" name="Groupe 4">
            <a:extLst>
              <a:ext uri="{FF2B5EF4-FFF2-40B4-BE49-F238E27FC236}">
                <a16:creationId xmlns:a16="http://schemas.microsoft.com/office/drawing/2014/main" id="{8EB47E73-D9FA-83B5-91E1-F1AC04116560}"/>
              </a:ext>
            </a:extLst>
          </p:cNvPr>
          <p:cNvGrpSpPr/>
          <p:nvPr/>
        </p:nvGrpSpPr>
        <p:grpSpPr>
          <a:xfrm>
            <a:off x="208032" y="943783"/>
            <a:ext cx="2196197" cy="2392875"/>
            <a:chOff x="96242" y="515158"/>
            <a:chExt cx="2196197" cy="2392875"/>
          </a:xfrm>
        </p:grpSpPr>
        <p:sp>
          <p:nvSpPr>
            <p:cNvPr id="6" name="Rectangle 5">
              <a:extLst>
                <a:ext uri="{FF2B5EF4-FFF2-40B4-BE49-F238E27FC236}">
                  <a16:creationId xmlns:a16="http://schemas.microsoft.com/office/drawing/2014/main" id="{066CFB46-C8EC-5CDB-28F0-3704D3030669}"/>
                </a:ext>
              </a:extLst>
            </p:cNvPr>
            <p:cNvSpPr/>
            <p:nvPr/>
          </p:nvSpPr>
          <p:spPr>
            <a:xfrm>
              <a:off x="96242" y="515158"/>
              <a:ext cx="2196197" cy="940155"/>
            </a:xfrm>
            <a:prstGeom prst="rect">
              <a:avLst/>
            </a:prstGeom>
            <a:solidFill>
              <a:schemeClr val="bg2"/>
            </a:solid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500" b="1" dirty="0">
                  <a:solidFill>
                    <a:schemeClr val="tx1"/>
                  </a:solidFill>
                  <a:latin typeface="Calibri" panose="020F0502020204030204" pitchFamily="34" charset="0"/>
                </a:rPr>
                <a:t>décision AG</a:t>
              </a:r>
            </a:p>
            <a:p>
              <a:pPr algn="ctr"/>
              <a:r>
                <a:rPr lang="fr-FR" sz="1500" b="1" dirty="0">
                  <a:solidFill>
                    <a:schemeClr val="tx1"/>
                  </a:solidFill>
                  <a:latin typeface="Calibri" panose="020F0502020204030204" pitchFamily="34" charset="0"/>
                </a:rPr>
                <a:t>(marge de fluctuation)</a:t>
              </a:r>
            </a:p>
          </p:txBody>
        </p:sp>
        <p:cxnSp>
          <p:nvCxnSpPr>
            <p:cNvPr id="7" name="Connecteur droit avec flèche 6">
              <a:extLst>
                <a:ext uri="{FF2B5EF4-FFF2-40B4-BE49-F238E27FC236}">
                  <a16:creationId xmlns:a16="http://schemas.microsoft.com/office/drawing/2014/main" id="{9567C45E-9673-E4B2-B54A-2376C648FCBF}"/>
                </a:ext>
              </a:extLst>
            </p:cNvPr>
            <p:cNvCxnSpPr>
              <a:cxnSpLocks/>
            </p:cNvCxnSpPr>
            <p:nvPr/>
          </p:nvCxnSpPr>
          <p:spPr>
            <a:xfrm>
              <a:off x="1194340" y="1455313"/>
              <a:ext cx="0" cy="1452720"/>
            </a:xfrm>
            <a:prstGeom prst="straightConnector1">
              <a:avLst/>
            </a:prstGeom>
            <a:ln>
              <a:solidFill>
                <a:schemeClr val="tx1">
                  <a:lumMod val="50000"/>
                  <a:lumOff val="50000"/>
                </a:schemeClr>
              </a:solidFill>
              <a:tailEnd type="triangle"/>
            </a:ln>
          </p:spPr>
          <p:style>
            <a:lnRef idx="1">
              <a:schemeClr val="accent1"/>
            </a:lnRef>
            <a:fillRef idx="0">
              <a:schemeClr val="accent1"/>
            </a:fillRef>
            <a:effectRef idx="0">
              <a:schemeClr val="accent1"/>
            </a:effectRef>
            <a:fontRef idx="minor">
              <a:schemeClr val="tx1"/>
            </a:fontRef>
          </p:style>
        </p:cxnSp>
      </p:grpSp>
      <p:grpSp>
        <p:nvGrpSpPr>
          <p:cNvPr id="8" name="Groupe 7">
            <a:extLst>
              <a:ext uri="{FF2B5EF4-FFF2-40B4-BE49-F238E27FC236}">
                <a16:creationId xmlns:a16="http://schemas.microsoft.com/office/drawing/2014/main" id="{07435C0A-3644-B3E7-36BA-D4E4A4873D2D}"/>
              </a:ext>
            </a:extLst>
          </p:cNvPr>
          <p:cNvGrpSpPr/>
          <p:nvPr/>
        </p:nvGrpSpPr>
        <p:grpSpPr>
          <a:xfrm>
            <a:off x="560619" y="2015322"/>
            <a:ext cx="2196197" cy="1345993"/>
            <a:chOff x="448829" y="1586697"/>
            <a:chExt cx="2196197" cy="1345993"/>
          </a:xfrm>
        </p:grpSpPr>
        <p:sp>
          <p:nvSpPr>
            <p:cNvPr id="9" name="Rectangle 8">
              <a:extLst>
                <a:ext uri="{FF2B5EF4-FFF2-40B4-BE49-F238E27FC236}">
                  <a16:creationId xmlns:a16="http://schemas.microsoft.com/office/drawing/2014/main" id="{A57933A5-9DCB-9431-1A4B-6C74F8FEABB2}"/>
                </a:ext>
              </a:extLst>
            </p:cNvPr>
            <p:cNvSpPr/>
            <p:nvPr/>
          </p:nvSpPr>
          <p:spPr>
            <a:xfrm>
              <a:off x="448829" y="1586697"/>
              <a:ext cx="2196197" cy="940155"/>
            </a:xfrm>
            <a:prstGeom prst="rect">
              <a:avLst/>
            </a:prstGeom>
            <a:solidFill>
              <a:schemeClr val="bg2"/>
            </a:solid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500" dirty="0">
                  <a:solidFill>
                    <a:schemeClr val="tx1"/>
                  </a:solidFill>
                  <a:latin typeface="Calibri" panose="020F0502020204030204" pitchFamily="34" charset="0"/>
                </a:rPr>
                <a:t>publication FOSC </a:t>
              </a:r>
            </a:p>
          </p:txBody>
        </p:sp>
        <p:cxnSp>
          <p:nvCxnSpPr>
            <p:cNvPr id="10" name="Connecteur droit avec flèche 9">
              <a:extLst>
                <a:ext uri="{FF2B5EF4-FFF2-40B4-BE49-F238E27FC236}">
                  <a16:creationId xmlns:a16="http://schemas.microsoft.com/office/drawing/2014/main" id="{7F52AF16-8D7E-130D-BDC6-81D38145FCBA}"/>
                </a:ext>
              </a:extLst>
            </p:cNvPr>
            <p:cNvCxnSpPr>
              <a:cxnSpLocks/>
            </p:cNvCxnSpPr>
            <p:nvPr/>
          </p:nvCxnSpPr>
          <p:spPr>
            <a:xfrm flipH="1">
              <a:off x="1546927" y="2526852"/>
              <a:ext cx="1" cy="405838"/>
            </a:xfrm>
            <a:prstGeom prst="straightConnector1">
              <a:avLst/>
            </a:prstGeom>
            <a:ln>
              <a:solidFill>
                <a:schemeClr val="tx1">
                  <a:lumMod val="50000"/>
                  <a:lumOff val="50000"/>
                </a:schemeClr>
              </a:solidFill>
              <a:tailEnd type="triangle"/>
            </a:ln>
          </p:spPr>
          <p:style>
            <a:lnRef idx="1">
              <a:schemeClr val="accent1"/>
            </a:lnRef>
            <a:fillRef idx="0">
              <a:schemeClr val="accent1"/>
            </a:fillRef>
            <a:effectRef idx="0">
              <a:schemeClr val="accent1"/>
            </a:effectRef>
            <a:fontRef idx="minor">
              <a:schemeClr val="tx1"/>
            </a:fontRef>
          </p:style>
        </p:cxnSp>
      </p:grpSp>
      <p:grpSp>
        <p:nvGrpSpPr>
          <p:cNvPr id="11" name="Groupe 10">
            <a:extLst>
              <a:ext uri="{FF2B5EF4-FFF2-40B4-BE49-F238E27FC236}">
                <a16:creationId xmlns:a16="http://schemas.microsoft.com/office/drawing/2014/main" id="{CF1763D1-225F-DFCF-AECB-C3199D143F00}"/>
              </a:ext>
            </a:extLst>
          </p:cNvPr>
          <p:cNvGrpSpPr/>
          <p:nvPr/>
        </p:nvGrpSpPr>
        <p:grpSpPr>
          <a:xfrm>
            <a:off x="9787772" y="943783"/>
            <a:ext cx="2196197" cy="2392875"/>
            <a:chOff x="9675982" y="515158"/>
            <a:chExt cx="2196197" cy="2392875"/>
          </a:xfrm>
        </p:grpSpPr>
        <p:sp>
          <p:nvSpPr>
            <p:cNvPr id="12" name="Rectangle 11">
              <a:extLst>
                <a:ext uri="{FF2B5EF4-FFF2-40B4-BE49-F238E27FC236}">
                  <a16:creationId xmlns:a16="http://schemas.microsoft.com/office/drawing/2014/main" id="{36881B56-D576-01A9-20CC-115D2EE09B7B}"/>
                </a:ext>
              </a:extLst>
            </p:cNvPr>
            <p:cNvSpPr/>
            <p:nvPr/>
          </p:nvSpPr>
          <p:spPr>
            <a:xfrm>
              <a:off x="9675982" y="515158"/>
              <a:ext cx="2196197" cy="940155"/>
            </a:xfrm>
            <a:prstGeom prst="rect">
              <a:avLst/>
            </a:prstGeom>
            <a:solidFill>
              <a:schemeClr val="bg2"/>
            </a:solid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500" b="1" dirty="0">
                  <a:solidFill>
                    <a:schemeClr val="tx1"/>
                  </a:solidFill>
                  <a:latin typeface="Calibri" panose="020F0502020204030204" pitchFamily="34" charset="0"/>
                </a:rPr>
                <a:t>date expiration marge</a:t>
              </a:r>
            </a:p>
            <a:p>
              <a:pPr algn="ctr"/>
              <a:r>
                <a:rPr lang="fr-FR" sz="1500" dirty="0">
                  <a:solidFill>
                    <a:schemeClr val="tx1"/>
                  </a:solidFill>
                  <a:latin typeface="Calibri" panose="020F0502020204030204" pitchFamily="34" charset="0"/>
                </a:rPr>
                <a:t>(tout dernier délai</a:t>
              </a:r>
              <a:br>
                <a:rPr lang="fr-FR" sz="1500" dirty="0">
                  <a:solidFill>
                    <a:schemeClr val="tx1"/>
                  </a:solidFill>
                  <a:latin typeface="Calibri" panose="020F0502020204030204" pitchFamily="34" charset="0"/>
                </a:rPr>
              </a:br>
              <a:r>
                <a:rPr lang="fr-FR" sz="1500" dirty="0">
                  <a:solidFill>
                    <a:schemeClr val="tx1"/>
                  </a:solidFill>
                  <a:latin typeface="Calibri" panose="020F0502020204030204" pitchFamily="34" charset="0"/>
                </a:rPr>
                <a:t>pour une réquisition)</a:t>
              </a:r>
            </a:p>
          </p:txBody>
        </p:sp>
        <p:cxnSp>
          <p:nvCxnSpPr>
            <p:cNvPr id="13" name="Connecteur droit avec flèche 12">
              <a:extLst>
                <a:ext uri="{FF2B5EF4-FFF2-40B4-BE49-F238E27FC236}">
                  <a16:creationId xmlns:a16="http://schemas.microsoft.com/office/drawing/2014/main" id="{5AA5CE66-480E-EDBE-1627-BAC21821B052}"/>
                </a:ext>
              </a:extLst>
            </p:cNvPr>
            <p:cNvCxnSpPr>
              <a:cxnSpLocks/>
            </p:cNvCxnSpPr>
            <p:nvPr/>
          </p:nvCxnSpPr>
          <p:spPr>
            <a:xfrm>
              <a:off x="10774080" y="1455313"/>
              <a:ext cx="0" cy="1452720"/>
            </a:xfrm>
            <a:prstGeom prst="straightConnector1">
              <a:avLst/>
            </a:prstGeom>
            <a:ln>
              <a:solidFill>
                <a:schemeClr val="tx1">
                  <a:lumMod val="50000"/>
                  <a:lumOff val="50000"/>
                </a:schemeClr>
              </a:solidFill>
              <a:tailEnd type="triangle"/>
            </a:ln>
          </p:spPr>
          <p:style>
            <a:lnRef idx="1">
              <a:schemeClr val="accent1"/>
            </a:lnRef>
            <a:fillRef idx="0">
              <a:schemeClr val="accent1"/>
            </a:fillRef>
            <a:effectRef idx="0">
              <a:schemeClr val="accent1"/>
            </a:effectRef>
            <a:fontRef idx="minor">
              <a:schemeClr val="tx1"/>
            </a:fontRef>
          </p:style>
        </p:cxnSp>
      </p:grpSp>
      <p:grpSp>
        <p:nvGrpSpPr>
          <p:cNvPr id="14" name="Groupe 13">
            <a:extLst>
              <a:ext uri="{FF2B5EF4-FFF2-40B4-BE49-F238E27FC236}">
                <a16:creationId xmlns:a16="http://schemas.microsoft.com/office/drawing/2014/main" id="{27AD60B0-8700-D39A-CF82-25F0F219C2B6}"/>
              </a:ext>
            </a:extLst>
          </p:cNvPr>
          <p:cNvGrpSpPr/>
          <p:nvPr/>
        </p:nvGrpSpPr>
        <p:grpSpPr>
          <a:xfrm>
            <a:off x="1306130" y="2512065"/>
            <a:ext cx="9579740" cy="625542"/>
            <a:chOff x="1194340" y="2083440"/>
            <a:chExt cx="9579740" cy="625542"/>
          </a:xfrm>
        </p:grpSpPr>
        <p:cxnSp>
          <p:nvCxnSpPr>
            <p:cNvPr id="15" name="Connecteur droit avec flèche 14">
              <a:extLst>
                <a:ext uri="{FF2B5EF4-FFF2-40B4-BE49-F238E27FC236}">
                  <a16:creationId xmlns:a16="http://schemas.microsoft.com/office/drawing/2014/main" id="{552A3C08-7246-B282-9BAA-2B64FEEC3D14}"/>
                </a:ext>
              </a:extLst>
            </p:cNvPr>
            <p:cNvCxnSpPr>
              <a:cxnSpLocks/>
            </p:cNvCxnSpPr>
            <p:nvPr/>
          </p:nvCxnSpPr>
          <p:spPr>
            <a:xfrm>
              <a:off x="1194340" y="2708982"/>
              <a:ext cx="9579740" cy="0"/>
            </a:xfrm>
            <a:prstGeom prst="straightConnector1">
              <a:avLst/>
            </a:prstGeom>
            <a:ln>
              <a:solidFill>
                <a:srgbClr val="FF0000"/>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16" name="ZoneTexte 15">
              <a:extLst>
                <a:ext uri="{FF2B5EF4-FFF2-40B4-BE49-F238E27FC236}">
                  <a16:creationId xmlns:a16="http://schemas.microsoft.com/office/drawing/2014/main" id="{FA60A286-E080-AB95-C53F-CE1009F55F61}"/>
                </a:ext>
              </a:extLst>
            </p:cNvPr>
            <p:cNvSpPr txBox="1"/>
            <p:nvPr/>
          </p:nvSpPr>
          <p:spPr>
            <a:xfrm>
              <a:off x="5323810" y="2083440"/>
              <a:ext cx="1320801" cy="369332"/>
            </a:xfrm>
            <a:prstGeom prst="rect">
              <a:avLst/>
            </a:prstGeom>
            <a:solidFill>
              <a:schemeClr val="bg1"/>
            </a:solidFill>
          </p:spPr>
          <p:txBody>
            <a:bodyPr wrap="square" rtlCol="0">
              <a:spAutoFit/>
            </a:bodyPr>
            <a:lstStyle/>
            <a:p>
              <a:pPr algn="ctr"/>
              <a:r>
                <a:rPr lang="fr-FR" dirty="0">
                  <a:latin typeface="Calibri" panose="020F0502020204030204" pitchFamily="34" charset="0"/>
                </a:rPr>
                <a:t>5 ans max</a:t>
              </a:r>
            </a:p>
          </p:txBody>
        </p:sp>
      </p:grpSp>
      <p:grpSp>
        <p:nvGrpSpPr>
          <p:cNvPr id="17" name="Groupe 16">
            <a:extLst>
              <a:ext uri="{FF2B5EF4-FFF2-40B4-BE49-F238E27FC236}">
                <a16:creationId xmlns:a16="http://schemas.microsoft.com/office/drawing/2014/main" id="{1FFBD8FF-1B0B-F723-AFC6-BE78ADDBDCFB}"/>
              </a:ext>
            </a:extLst>
          </p:cNvPr>
          <p:cNvGrpSpPr/>
          <p:nvPr/>
        </p:nvGrpSpPr>
        <p:grpSpPr>
          <a:xfrm>
            <a:off x="5610523" y="3321413"/>
            <a:ext cx="2196197" cy="2015562"/>
            <a:chOff x="96242" y="2904166"/>
            <a:chExt cx="2196197" cy="2015562"/>
          </a:xfrm>
        </p:grpSpPr>
        <p:sp>
          <p:nvSpPr>
            <p:cNvPr id="18" name="Rectangle 17">
              <a:extLst>
                <a:ext uri="{FF2B5EF4-FFF2-40B4-BE49-F238E27FC236}">
                  <a16:creationId xmlns:a16="http://schemas.microsoft.com/office/drawing/2014/main" id="{5E4CCEB0-7F85-36A7-3841-87B656E3EE3B}"/>
                </a:ext>
              </a:extLst>
            </p:cNvPr>
            <p:cNvSpPr/>
            <p:nvPr/>
          </p:nvSpPr>
          <p:spPr>
            <a:xfrm>
              <a:off x="96242" y="3979573"/>
              <a:ext cx="2196197" cy="940155"/>
            </a:xfrm>
            <a:prstGeom prst="rect">
              <a:avLst/>
            </a:prstGeom>
            <a:solidFill>
              <a:schemeClr val="bg2"/>
            </a:solid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500" dirty="0">
                  <a:solidFill>
                    <a:schemeClr val="tx1"/>
                  </a:solidFill>
                  <a:latin typeface="Calibri" panose="020F0502020204030204" pitchFamily="34" charset="0"/>
                </a:rPr>
                <a:t>décision CA</a:t>
              </a:r>
            </a:p>
            <a:p>
              <a:pPr algn="ctr"/>
              <a:r>
                <a:rPr lang="fr-FR" sz="1500" dirty="0">
                  <a:solidFill>
                    <a:schemeClr val="tx1"/>
                  </a:solidFill>
                  <a:latin typeface="Calibri" panose="020F0502020204030204" pitchFamily="34" charset="0"/>
                </a:rPr>
                <a:t>(augmentation du capital)</a:t>
              </a:r>
            </a:p>
          </p:txBody>
        </p:sp>
        <p:cxnSp>
          <p:nvCxnSpPr>
            <p:cNvPr id="19" name="Connecteur droit avec flèche 18">
              <a:extLst>
                <a:ext uri="{FF2B5EF4-FFF2-40B4-BE49-F238E27FC236}">
                  <a16:creationId xmlns:a16="http://schemas.microsoft.com/office/drawing/2014/main" id="{49982B80-4FE2-6823-AD07-59CDA5140110}"/>
                </a:ext>
              </a:extLst>
            </p:cNvPr>
            <p:cNvCxnSpPr>
              <a:cxnSpLocks/>
            </p:cNvCxnSpPr>
            <p:nvPr/>
          </p:nvCxnSpPr>
          <p:spPr>
            <a:xfrm flipV="1">
              <a:off x="1194340" y="2904166"/>
              <a:ext cx="0" cy="1075407"/>
            </a:xfrm>
            <a:prstGeom prst="straightConnector1">
              <a:avLst/>
            </a:prstGeom>
            <a:ln>
              <a:solidFill>
                <a:schemeClr val="tx1">
                  <a:lumMod val="50000"/>
                  <a:lumOff val="50000"/>
                </a:schemeClr>
              </a:solidFill>
              <a:tailEnd type="triangle"/>
            </a:ln>
          </p:spPr>
          <p:style>
            <a:lnRef idx="1">
              <a:schemeClr val="accent1"/>
            </a:lnRef>
            <a:fillRef idx="0">
              <a:schemeClr val="accent1"/>
            </a:fillRef>
            <a:effectRef idx="0">
              <a:schemeClr val="accent1"/>
            </a:effectRef>
            <a:fontRef idx="minor">
              <a:schemeClr val="tx1"/>
            </a:fontRef>
          </p:style>
        </p:cxnSp>
      </p:grpSp>
      <p:grpSp>
        <p:nvGrpSpPr>
          <p:cNvPr id="20" name="Groupe 19">
            <a:extLst>
              <a:ext uri="{FF2B5EF4-FFF2-40B4-BE49-F238E27FC236}">
                <a16:creationId xmlns:a16="http://schemas.microsoft.com/office/drawing/2014/main" id="{29FF8407-76D2-1481-0E48-E5785BF43C56}"/>
              </a:ext>
            </a:extLst>
          </p:cNvPr>
          <p:cNvGrpSpPr/>
          <p:nvPr/>
        </p:nvGrpSpPr>
        <p:grpSpPr>
          <a:xfrm>
            <a:off x="8159307" y="3321413"/>
            <a:ext cx="2196197" cy="2015562"/>
            <a:chOff x="2645026" y="2904166"/>
            <a:chExt cx="2196197" cy="2015562"/>
          </a:xfrm>
        </p:grpSpPr>
        <p:sp>
          <p:nvSpPr>
            <p:cNvPr id="21" name="Rectangle 20">
              <a:extLst>
                <a:ext uri="{FF2B5EF4-FFF2-40B4-BE49-F238E27FC236}">
                  <a16:creationId xmlns:a16="http://schemas.microsoft.com/office/drawing/2014/main" id="{9BA86138-E920-A43F-145C-C0EDCE90365C}"/>
                </a:ext>
              </a:extLst>
            </p:cNvPr>
            <p:cNvSpPr/>
            <p:nvPr/>
          </p:nvSpPr>
          <p:spPr>
            <a:xfrm>
              <a:off x="2645026" y="3979573"/>
              <a:ext cx="2196197" cy="940155"/>
            </a:xfrm>
            <a:prstGeom prst="rect">
              <a:avLst/>
            </a:prstGeom>
            <a:solidFill>
              <a:schemeClr val="bg2"/>
            </a:solid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500" dirty="0">
                  <a:solidFill>
                    <a:schemeClr val="tx1"/>
                  </a:solidFill>
                  <a:latin typeface="Calibri" panose="020F0502020204030204" pitchFamily="34" charset="0"/>
                </a:rPr>
                <a:t>dernier délai pour</a:t>
              </a:r>
            </a:p>
            <a:p>
              <a:pPr algn="ctr"/>
              <a:r>
                <a:rPr lang="fr-FR" sz="1500" dirty="0">
                  <a:solidFill>
                    <a:schemeClr val="tx1"/>
                  </a:solidFill>
                  <a:latin typeface="Calibri" panose="020F0502020204030204" pitchFamily="34" charset="0"/>
                </a:rPr>
                <a:t>réquisition inscription (ORC 26)</a:t>
              </a:r>
            </a:p>
          </p:txBody>
        </p:sp>
        <p:cxnSp>
          <p:nvCxnSpPr>
            <p:cNvPr id="22" name="Connecteur droit avec flèche 21">
              <a:extLst>
                <a:ext uri="{FF2B5EF4-FFF2-40B4-BE49-F238E27FC236}">
                  <a16:creationId xmlns:a16="http://schemas.microsoft.com/office/drawing/2014/main" id="{B11E327C-9683-185D-1D3C-72ACB297481D}"/>
                </a:ext>
              </a:extLst>
            </p:cNvPr>
            <p:cNvCxnSpPr>
              <a:cxnSpLocks/>
            </p:cNvCxnSpPr>
            <p:nvPr/>
          </p:nvCxnSpPr>
          <p:spPr>
            <a:xfrm flipV="1">
              <a:off x="3743124" y="2904166"/>
              <a:ext cx="0" cy="1055339"/>
            </a:xfrm>
            <a:prstGeom prst="straightConnector1">
              <a:avLst/>
            </a:prstGeom>
            <a:ln>
              <a:solidFill>
                <a:schemeClr val="tx1">
                  <a:lumMod val="50000"/>
                  <a:lumOff val="50000"/>
                </a:schemeClr>
              </a:solidFill>
              <a:tailEnd type="triangle"/>
            </a:ln>
          </p:spPr>
          <p:style>
            <a:lnRef idx="1">
              <a:schemeClr val="accent1"/>
            </a:lnRef>
            <a:fillRef idx="0">
              <a:schemeClr val="accent1"/>
            </a:fillRef>
            <a:effectRef idx="0">
              <a:schemeClr val="accent1"/>
            </a:effectRef>
            <a:fontRef idx="minor">
              <a:schemeClr val="tx1"/>
            </a:fontRef>
          </p:style>
        </p:cxnSp>
      </p:grpSp>
      <p:grpSp>
        <p:nvGrpSpPr>
          <p:cNvPr id="23" name="Groupe 22">
            <a:extLst>
              <a:ext uri="{FF2B5EF4-FFF2-40B4-BE49-F238E27FC236}">
                <a16:creationId xmlns:a16="http://schemas.microsoft.com/office/drawing/2014/main" id="{4C086D7C-88D6-6FF2-8218-B7A7A7EECFEC}"/>
              </a:ext>
            </a:extLst>
          </p:cNvPr>
          <p:cNvGrpSpPr/>
          <p:nvPr/>
        </p:nvGrpSpPr>
        <p:grpSpPr>
          <a:xfrm>
            <a:off x="6708621" y="3691187"/>
            <a:ext cx="2548784" cy="369332"/>
            <a:chOff x="1194340" y="3273940"/>
            <a:chExt cx="2548784" cy="369332"/>
          </a:xfrm>
        </p:grpSpPr>
        <p:cxnSp>
          <p:nvCxnSpPr>
            <p:cNvPr id="24" name="Connecteur droit avec flèche 23">
              <a:extLst>
                <a:ext uri="{FF2B5EF4-FFF2-40B4-BE49-F238E27FC236}">
                  <a16:creationId xmlns:a16="http://schemas.microsoft.com/office/drawing/2014/main" id="{7C741623-660F-54ED-5746-05CE9B8778C7}"/>
                </a:ext>
              </a:extLst>
            </p:cNvPr>
            <p:cNvCxnSpPr/>
            <p:nvPr/>
          </p:nvCxnSpPr>
          <p:spPr>
            <a:xfrm>
              <a:off x="1194340" y="3429000"/>
              <a:ext cx="2548784" cy="0"/>
            </a:xfrm>
            <a:prstGeom prst="straightConnector1">
              <a:avLst/>
            </a:prstGeom>
            <a:ln>
              <a:solidFill>
                <a:srgbClr val="FF0000"/>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25" name="ZoneTexte 24">
              <a:extLst>
                <a:ext uri="{FF2B5EF4-FFF2-40B4-BE49-F238E27FC236}">
                  <a16:creationId xmlns:a16="http://schemas.microsoft.com/office/drawing/2014/main" id="{5D0978B7-185A-3483-A3AD-A19F30F82E6C}"/>
                </a:ext>
              </a:extLst>
            </p:cNvPr>
            <p:cNvSpPr txBox="1"/>
            <p:nvPr/>
          </p:nvSpPr>
          <p:spPr>
            <a:xfrm>
              <a:off x="1773538" y="3273940"/>
              <a:ext cx="1390387" cy="369332"/>
            </a:xfrm>
            <a:prstGeom prst="rect">
              <a:avLst/>
            </a:prstGeom>
            <a:solidFill>
              <a:schemeClr val="bg1"/>
            </a:solidFill>
          </p:spPr>
          <p:txBody>
            <a:bodyPr wrap="square" rtlCol="0">
              <a:spAutoFit/>
            </a:bodyPr>
            <a:lstStyle/>
            <a:p>
              <a:pPr algn="ctr"/>
              <a:r>
                <a:rPr lang="fr-FR" dirty="0">
                  <a:latin typeface="Calibri" panose="020F0502020204030204" pitchFamily="34" charset="0"/>
                </a:rPr>
                <a:t>6 mois (max)</a:t>
              </a:r>
            </a:p>
          </p:txBody>
        </p:sp>
      </p:grpSp>
      <p:sp>
        <p:nvSpPr>
          <p:cNvPr id="26" name="Titre 1">
            <a:extLst>
              <a:ext uri="{FF2B5EF4-FFF2-40B4-BE49-F238E27FC236}">
                <a16:creationId xmlns:a16="http://schemas.microsoft.com/office/drawing/2014/main" id="{B6371361-D5D0-72F1-7E3B-9AC50E70FB12}"/>
              </a:ext>
            </a:extLst>
          </p:cNvPr>
          <p:cNvSpPr txBox="1">
            <a:spLocks/>
          </p:cNvSpPr>
          <p:nvPr/>
        </p:nvSpPr>
        <p:spPr>
          <a:xfrm>
            <a:off x="681643" y="-16655"/>
            <a:ext cx="11510357" cy="981537"/>
          </a:xfrm>
          <a:prstGeom prst="rect">
            <a:avLst/>
          </a:prstGeom>
        </p:spPr>
        <p:txBody>
          <a:bodyPr/>
          <a:lstStyle>
            <a:lvl1pPr algn="l" defTabSz="914400" rtl="0" eaLnBrk="1" latinLnBrk="0" hangingPunct="1">
              <a:lnSpc>
                <a:spcPct val="90000"/>
              </a:lnSpc>
              <a:spcBef>
                <a:spcPct val="0"/>
              </a:spcBef>
              <a:buNone/>
              <a:defRPr sz="4600" b="1" kern="1200">
                <a:solidFill>
                  <a:schemeClr val="tx1"/>
                </a:solidFill>
                <a:latin typeface="Gellix" pitchFamily="2" charset="0"/>
                <a:ea typeface="+mj-ea"/>
                <a:cs typeface="Gellix" pitchFamily="2" charset="0"/>
              </a:defRPr>
            </a:lvl1pPr>
          </a:lstStyle>
          <a:p>
            <a:pPr algn="r"/>
            <a:r>
              <a:rPr lang="fr-CH" sz="3600" b="0" dirty="0">
                <a:latin typeface="Calibri" panose="020F0502020204030204" pitchFamily="34" charset="0"/>
                <a:cs typeface="Calibri" panose="020F0502020204030204" pitchFamily="34" charset="0"/>
              </a:rPr>
              <a:t>Augmentation dans la marge</a:t>
            </a:r>
          </a:p>
        </p:txBody>
      </p:sp>
      <p:sp>
        <p:nvSpPr>
          <p:cNvPr id="3" name="Rectangle 2">
            <a:extLst>
              <a:ext uri="{FF2B5EF4-FFF2-40B4-BE49-F238E27FC236}">
                <a16:creationId xmlns:a16="http://schemas.microsoft.com/office/drawing/2014/main" id="{D45A9C47-A754-4C1B-4444-27386CDB1624}"/>
              </a:ext>
            </a:extLst>
          </p:cNvPr>
          <p:cNvSpPr/>
          <p:nvPr/>
        </p:nvSpPr>
        <p:spPr>
          <a:xfrm>
            <a:off x="4607833" y="2881397"/>
            <a:ext cx="660401" cy="347275"/>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fr-FR" dirty="0">
                <a:solidFill>
                  <a:srgbClr val="FF0000"/>
                </a:solidFill>
              </a:rPr>
              <a:t>…</a:t>
            </a:r>
          </a:p>
        </p:txBody>
      </p:sp>
    </p:spTree>
    <p:extLst>
      <p:ext uri="{BB962C8B-B14F-4D97-AF65-F5344CB8AC3E}">
        <p14:creationId xmlns:p14="http://schemas.microsoft.com/office/powerpoint/2010/main" val="37870845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fade">
                                      <p:cBhvr>
                                        <p:cTn id="7" dur="500"/>
                                        <p:tgtEl>
                                          <p:spTgt spid="1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3"/>
                                        </p:tgtEl>
                                        <p:attrNameLst>
                                          <p:attrName>style.visibility</p:attrName>
                                        </p:attrNameLst>
                                      </p:cBhvr>
                                      <p:to>
                                        <p:strVal val="visible"/>
                                      </p:to>
                                    </p:set>
                                    <p:animEffect transition="in" filter="fade">
                                      <p:cBhvr>
                                        <p:cTn id="12" dur="500"/>
                                        <p:tgtEl>
                                          <p:spTgt spid="23"/>
                                        </p:tgtEl>
                                      </p:cBhvr>
                                    </p:animEffect>
                                  </p:childTnLst>
                                </p:cTn>
                              </p:par>
                              <p:par>
                                <p:cTn id="13" presetID="10" presetClass="entr" presetSubtype="0" fill="hold" nodeType="withEffect">
                                  <p:stCondLst>
                                    <p:cond delay="0"/>
                                  </p:stCondLst>
                                  <p:childTnLst>
                                    <p:set>
                                      <p:cBhvr>
                                        <p:cTn id="14" dur="1" fill="hold">
                                          <p:stCondLst>
                                            <p:cond delay="0"/>
                                          </p:stCondLst>
                                        </p:cTn>
                                        <p:tgtEl>
                                          <p:spTgt spid="20"/>
                                        </p:tgtEl>
                                        <p:attrNameLst>
                                          <p:attrName>style.visibility</p:attrName>
                                        </p:attrNameLst>
                                      </p:cBhvr>
                                      <p:to>
                                        <p:strVal val="visible"/>
                                      </p:to>
                                    </p:set>
                                    <p:animEffect transition="in" filter="fade">
                                      <p:cBhvr>
                                        <p:cTn id="15"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 name="Connecteur droit 2">
            <a:extLst>
              <a:ext uri="{FF2B5EF4-FFF2-40B4-BE49-F238E27FC236}">
                <a16:creationId xmlns:a16="http://schemas.microsoft.com/office/drawing/2014/main" id="{16A35666-94BE-237E-F3B9-C072F6F25AE2}"/>
              </a:ext>
            </a:extLst>
          </p:cNvPr>
          <p:cNvCxnSpPr>
            <a:cxnSpLocks/>
          </p:cNvCxnSpPr>
          <p:nvPr/>
        </p:nvCxnSpPr>
        <p:spPr>
          <a:xfrm>
            <a:off x="1129554" y="2003612"/>
            <a:ext cx="0" cy="3792070"/>
          </a:xfrm>
          <a:prstGeom prst="line">
            <a:avLst/>
          </a:prstGeom>
          <a:ln w="28575">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7" name="Rectangle 6">
            <a:extLst>
              <a:ext uri="{FF2B5EF4-FFF2-40B4-BE49-F238E27FC236}">
                <a16:creationId xmlns:a16="http://schemas.microsoft.com/office/drawing/2014/main" id="{93A56EBF-EAFE-BBFD-0B04-8625C3868172}"/>
              </a:ext>
            </a:extLst>
          </p:cNvPr>
          <p:cNvSpPr/>
          <p:nvPr/>
        </p:nvSpPr>
        <p:spPr>
          <a:xfrm>
            <a:off x="1143001" y="4141693"/>
            <a:ext cx="3307976" cy="1440000"/>
          </a:xfrm>
          <a:prstGeom prst="rect">
            <a:avLst/>
          </a:prstGeom>
          <a:solidFill>
            <a:schemeClr val="bg1">
              <a:lumMod val="8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fr-FR" dirty="0">
                <a:solidFill>
                  <a:schemeClr val="bg2">
                    <a:lumMod val="25000"/>
                  </a:schemeClr>
                </a:solidFill>
              </a:rPr>
              <a:t>capital inscrit RC</a:t>
            </a:r>
          </a:p>
        </p:txBody>
      </p:sp>
      <p:cxnSp>
        <p:nvCxnSpPr>
          <p:cNvPr id="12" name="Connecteur droit avec flèche 11">
            <a:extLst>
              <a:ext uri="{FF2B5EF4-FFF2-40B4-BE49-F238E27FC236}">
                <a16:creationId xmlns:a16="http://schemas.microsoft.com/office/drawing/2014/main" id="{979B30FE-82D1-540E-6F42-FBEAB24F227A}"/>
              </a:ext>
            </a:extLst>
          </p:cNvPr>
          <p:cNvCxnSpPr>
            <a:endCxn id="7" idx="0"/>
          </p:cNvCxnSpPr>
          <p:nvPr/>
        </p:nvCxnSpPr>
        <p:spPr>
          <a:xfrm>
            <a:off x="2796989" y="3428999"/>
            <a:ext cx="0" cy="720000"/>
          </a:xfrm>
          <a:prstGeom prst="straightConnector1">
            <a:avLst/>
          </a:prstGeom>
          <a:ln>
            <a:solidFill>
              <a:schemeClr val="bg1">
                <a:lumMod val="65000"/>
              </a:schemeClr>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17" name="ZoneTexte 16">
            <a:extLst>
              <a:ext uri="{FF2B5EF4-FFF2-40B4-BE49-F238E27FC236}">
                <a16:creationId xmlns:a16="http://schemas.microsoft.com/office/drawing/2014/main" id="{8762D4DF-4E99-160B-826E-CBD49A70A2AE}"/>
              </a:ext>
            </a:extLst>
          </p:cNvPr>
          <p:cNvSpPr txBox="1"/>
          <p:nvPr/>
        </p:nvSpPr>
        <p:spPr>
          <a:xfrm>
            <a:off x="206129" y="3121223"/>
            <a:ext cx="947311" cy="523220"/>
          </a:xfrm>
          <a:prstGeom prst="rect">
            <a:avLst/>
          </a:prstGeom>
          <a:noFill/>
        </p:spPr>
        <p:txBody>
          <a:bodyPr wrap="none" rtlCol="0">
            <a:spAutoFit/>
          </a:bodyPr>
          <a:lstStyle/>
          <a:p>
            <a:pPr algn="ctr"/>
            <a:r>
              <a:rPr lang="fr-FR" sz="1400" dirty="0">
                <a:solidFill>
                  <a:schemeClr val="bg2">
                    <a:lumMod val="25000"/>
                  </a:schemeClr>
                </a:solidFill>
              </a:rPr>
              <a:t>limite max</a:t>
            </a:r>
          </a:p>
          <a:p>
            <a:pPr algn="ctr"/>
            <a:r>
              <a:rPr lang="fr-FR" sz="1400" dirty="0">
                <a:solidFill>
                  <a:schemeClr val="bg2">
                    <a:lumMod val="25000"/>
                  </a:schemeClr>
                </a:solidFill>
              </a:rPr>
              <a:t>1,5 K</a:t>
            </a:r>
            <a:r>
              <a:rPr lang="fr-FR" sz="1400" baseline="-25000" dirty="0">
                <a:solidFill>
                  <a:schemeClr val="bg2">
                    <a:lumMod val="25000"/>
                  </a:schemeClr>
                </a:solidFill>
              </a:rPr>
              <a:t>0</a:t>
            </a:r>
          </a:p>
        </p:txBody>
      </p:sp>
      <p:cxnSp>
        <p:nvCxnSpPr>
          <p:cNvPr id="18" name="Connecteur droit 17">
            <a:extLst>
              <a:ext uri="{FF2B5EF4-FFF2-40B4-BE49-F238E27FC236}">
                <a16:creationId xmlns:a16="http://schemas.microsoft.com/office/drawing/2014/main" id="{92DA5657-8538-7B31-C95A-26137B9021C8}"/>
              </a:ext>
            </a:extLst>
          </p:cNvPr>
          <p:cNvCxnSpPr>
            <a:cxnSpLocks/>
          </p:cNvCxnSpPr>
          <p:nvPr/>
        </p:nvCxnSpPr>
        <p:spPr>
          <a:xfrm>
            <a:off x="4899212" y="2003612"/>
            <a:ext cx="0" cy="3792070"/>
          </a:xfrm>
          <a:prstGeom prst="line">
            <a:avLst/>
          </a:prstGeom>
          <a:ln w="28575">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22" name="Rectangle 21">
            <a:extLst>
              <a:ext uri="{FF2B5EF4-FFF2-40B4-BE49-F238E27FC236}">
                <a16:creationId xmlns:a16="http://schemas.microsoft.com/office/drawing/2014/main" id="{3BCCDA1A-F494-532F-4F89-90DED59BB29B}"/>
              </a:ext>
            </a:extLst>
          </p:cNvPr>
          <p:cNvSpPr/>
          <p:nvPr/>
        </p:nvSpPr>
        <p:spPr>
          <a:xfrm>
            <a:off x="4912658" y="3061693"/>
            <a:ext cx="3307976" cy="1080000"/>
          </a:xfrm>
          <a:prstGeom prst="rect">
            <a:avLst/>
          </a:prstGeom>
          <a:solidFill>
            <a:schemeClr val="bg1">
              <a:lumMod val="9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fr-FR" dirty="0">
                <a:solidFill>
                  <a:schemeClr val="bg2">
                    <a:lumMod val="25000"/>
                  </a:schemeClr>
                </a:solidFill>
              </a:rPr>
              <a:t>augmentation AG</a:t>
            </a:r>
          </a:p>
        </p:txBody>
      </p:sp>
      <p:sp>
        <p:nvSpPr>
          <p:cNvPr id="19" name="Rectangle 18">
            <a:extLst>
              <a:ext uri="{FF2B5EF4-FFF2-40B4-BE49-F238E27FC236}">
                <a16:creationId xmlns:a16="http://schemas.microsoft.com/office/drawing/2014/main" id="{CB067FCA-053E-52F7-643A-42EB8F5288B3}"/>
              </a:ext>
            </a:extLst>
          </p:cNvPr>
          <p:cNvSpPr/>
          <p:nvPr/>
        </p:nvSpPr>
        <p:spPr>
          <a:xfrm>
            <a:off x="4912659" y="4141693"/>
            <a:ext cx="3307976" cy="1440000"/>
          </a:xfrm>
          <a:prstGeom prst="rect">
            <a:avLst/>
          </a:prstGeom>
          <a:solidFill>
            <a:schemeClr val="bg1">
              <a:lumMod val="8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fr-FR" dirty="0">
                <a:solidFill>
                  <a:schemeClr val="bg2">
                    <a:lumMod val="25000"/>
                  </a:schemeClr>
                </a:solidFill>
              </a:rPr>
              <a:t>capital inscrit RC</a:t>
            </a:r>
          </a:p>
        </p:txBody>
      </p:sp>
      <p:cxnSp>
        <p:nvCxnSpPr>
          <p:cNvPr id="9" name="Connecteur droit 8">
            <a:extLst>
              <a:ext uri="{FF2B5EF4-FFF2-40B4-BE49-F238E27FC236}">
                <a16:creationId xmlns:a16="http://schemas.microsoft.com/office/drawing/2014/main" id="{4657933D-5892-6700-0F44-5613CB64D95B}"/>
              </a:ext>
            </a:extLst>
          </p:cNvPr>
          <p:cNvCxnSpPr>
            <a:cxnSpLocks/>
          </p:cNvCxnSpPr>
          <p:nvPr/>
        </p:nvCxnSpPr>
        <p:spPr>
          <a:xfrm flipV="1">
            <a:off x="1048871" y="3428999"/>
            <a:ext cx="7185210" cy="1"/>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sp>
        <p:nvSpPr>
          <p:cNvPr id="24" name="ZoneTexte 23">
            <a:extLst>
              <a:ext uri="{FF2B5EF4-FFF2-40B4-BE49-F238E27FC236}">
                <a16:creationId xmlns:a16="http://schemas.microsoft.com/office/drawing/2014/main" id="{4C3E32A5-09D6-C425-1471-6606CBF67EE7}"/>
              </a:ext>
            </a:extLst>
          </p:cNvPr>
          <p:cNvSpPr txBox="1"/>
          <p:nvPr/>
        </p:nvSpPr>
        <p:spPr>
          <a:xfrm rot="16200000">
            <a:off x="2339973" y="3631458"/>
            <a:ext cx="606255" cy="307777"/>
          </a:xfrm>
          <a:prstGeom prst="rect">
            <a:avLst/>
          </a:prstGeom>
          <a:noFill/>
        </p:spPr>
        <p:txBody>
          <a:bodyPr wrap="none" rtlCol="0">
            <a:spAutoFit/>
          </a:bodyPr>
          <a:lstStyle/>
          <a:p>
            <a:pPr algn="ctr"/>
            <a:r>
              <a:rPr lang="fr-FR" sz="1400" dirty="0">
                <a:solidFill>
                  <a:schemeClr val="bg2">
                    <a:lumMod val="25000"/>
                  </a:schemeClr>
                </a:solidFill>
              </a:rPr>
              <a:t>0,5 K</a:t>
            </a:r>
            <a:r>
              <a:rPr lang="fr-FR" sz="1400" baseline="-25000" dirty="0">
                <a:solidFill>
                  <a:schemeClr val="bg2">
                    <a:lumMod val="25000"/>
                  </a:schemeClr>
                </a:solidFill>
              </a:rPr>
              <a:t>0</a:t>
            </a:r>
          </a:p>
        </p:txBody>
      </p:sp>
      <p:sp>
        <p:nvSpPr>
          <p:cNvPr id="25" name="Titre 1">
            <a:extLst>
              <a:ext uri="{FF2B5EF4-FFF2-40B4-BE49-F238E27FC236}">
                <a16:creationId xmlns:a16="http://schemas.microsoft.com/office/drawing/2014/main" id="{0E63D231-2AA4-A4F6-7E49-9A87025900E0}"/>
              </a:ext>
            </a:extLst>
          </p:cNvPr>
          <p:cNvSpPr txBox="1">
            <a:spLocks/>
          </p:cNvSpPr>
          <p:nvPr/>
        </p:nvSpPr>
        <p:spPr>
          <a:xfrm>
            <a:off x="681643" y="-16655"/>
            <a:ext cx="11510357" cy="981537"/>
          </a:xfrm>
          <a:prstGeom prst="rect">
            <a:avLst/>
          </a:prstGeom>
        </p:spPr>
        <p:txBody>
          <a:bodyPr/>
          <a:lstStyle>
            <a:lvl1pPr algn="l" defTabSz="914400" rtl="0" eaLnBrk="1" latinLnBrk="0" hangingPunct="1">
              <a:lnSpc>
                <a:spcPct val="90000"/>
              </a:lnSpc>
              <a:spcBef>
                <a:spcPct val="0"/>
              </a:spcBef>
              <a:buNone/>
              <a:defRPr sz="4600" b="1" kern="1200">
                <a:solidFill>
                  <a:schemeClr val="tx1"/>
                </a:solidFill>
                <a:latin typeface="Gellix" pitchFamily="2" charset="0"/>
                <a:ea typeface="+mj-ea"/>
                <a:cs typeface="Gellix" pitchFamily="2" charset="0"/>
              </a:defRPr>
            </a:lvl1pPr>
          </a:lstStyle>
          <a:p>
            <a:pPr algn="r"/>
            <a:r>
              <a:rPr lang="fr-CH" sz="3600" b="0" dirty="0">
                <a:latin typeface="Calibri" panose="020F0502020204030204" pitchFamily="34" charset="0"/>
                <a:cs typeface="Calibri" panose="020F0502020204030204" pitchFamily="34" charset="0"/>
              </a:rPr>
              <a:t>Augmentation dans la marge</a:t>
            </a:r>
          </a:p>
        </p:txBody>
      </p:sp>
      <p:sp>
        <p:nvSpPr>
          <p:cNvPr id="8" name="ZoneTexte 7">
            <a:extLst>
              <a:ext uri="{FF2B5EF4-FFF2-40B4-BE49-F238E27FC236}">
                <a16:creationId xmlns:a16="http://schemas.microsoft.com/office/drawing/2014/main" id="{BE600858-3D88-F673-3731-6586048B1912}"/>
              </a:ext>
            </a:extLst>
          </p:cNvPr>
          <p:cNvSpPr txBox="1"/>
          <p:nvPr/>
        </p:nvSpPr>
        <p:spPr>
          <a:xfrm>
            <a:off x="1129554" y="600653"/>
            <a:ext cx="1864228" cy="369332"/>
          </a:xfrm>
          <a:prstGeom prst="rect">
            <a:avLst/>
          </a:prstGeom>
          <a:noFill/>
        </p:spPr>
        <p:txBody>
          <a:bodyPr wrap="none" rtlCol="0">
            <a:spAutoFit/>
          </a:bodyPr>
          <a:lstStyle/>
          <a:p>
            <a:r>
              <a:rPr lang="fr-FR" b="1" dirty="0"/>
              <a:t>limite vs montant</a:t>
            </a:r>
          </a:p>
        </p:txBody>
      </p:sp>
      <p:cxnSp>
        <p:nvCxnSpPr>
          <p:cNvPr id="11" name="Connecteur droit avec flèche 10">
            <a:extLst>
              <a:ext uri="{FF2B5EF4-FFF2-40B4-BE49-F238E27FC236}">
                <a16:creationId xmlns:a16="http://schemas.microsoft.com/office/drawing/2014/main" id="{B59B1ED6-E78E-ABC6-F6C6-5E36A1EA8BD5}"/>
              </a:ext>
            </a:extLst>
          </p:cNvPr>
          <p:cNvCxnSpPr/>
          <p:nvPr/>
        </p:nvCxnSpPr>
        <p:spPr>
          <a:xfrm>
            <a:off x="6466100" y="2337049"/>
            <a:ext cx="0" cy="720000"/>
          </a:xfrm>
          <a:prstGeom prst="straightConnector1">
            <a:avLst/>
          </a:prstGeom>
          <a:ln>
            <a:solidFill>
              <a:schemeClr val="bg1">
                <a:lumMod val="65000"/>
              </a:schemeClr>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13" name="ZoneTexte 12">
            <a:extLst>
              <a:ext uri="{FF2B5EF4-FFF2-40B4-BE49-F238E27FC236}">
                <a16:creationId xmlns:a16="http://schemas.microsoft.com/office/drawing/2014/main" id="{4CB5E85B-7832-A7D0-682B-82D28C957E76}"/>
              </a:ext>
            </a:extLst>
          </p:cNvPr>
          <p:cNvSpPr txBox="1"/>
          <p:nvPr/>
        </p:nvSpPr>
        <p:spPr>
          <a:xfrm rot="16200000">
            <a:off x="6009084" y="2539508"/>
            <a:ext cx="606255" cy="307777"/>
          </a:xfrm>
          <a:prstGeom prst="rect">
            <a:avLst/>
          </a:prstGeom>
          <a:noFill/>
        </p:spPr>
        <p:txBody>
          <a:bodyPr wrap="none" rtlCol="0">
            <a:spAutoFit/>
          </a:bodyPr>
          <a:lstStyle/>
          <a:p>
            <a:pPr algn="ctr"/>
            <a:r>
              <a:rPr lang="fr-FR" sz="1400" dirty="0">
                <a:solidFill>
                  <a:schemeClr val="bg2">
                    <a:lumMod val="25000"/>
                  </a:schemeClr>
                </a:solidFill>
              </a:rPr>
              <a:t>0,5 K</a:t>
            </a:r>
            <a:r>
              <a:rPr lang="fr-FR" sz="1400" baseline="-25000" dirty="0">
                <a:solidFill>
                  <a:schemeClr val="bg2">
                    <a:lumMod val="25000"/>
                  </a:schemeClr>
                </a:solidFill>
              </a:rPr>
              <a:t>0</a:t>
            </a:r>
          </a:p>
        </p:txBody>
      </p:sp>
      <p:cxnSp>
        <p:nvCxnSpPr>
          <p:cNvPr id="14" name="Connecteur droit 13">
            <a:extLst>
              <a:ext uri="{FF2B5EF4-FFF2-40B4-BE49-F238E27FC236}">
                <a16:creationId xmlns:a16="http://schemas.microsoft.com/office/drawing/2014/main" id="{04702395-9C44-92E0-C91A-F8EB61614636}"/>
              </a:ext>
            </a:extLst>
          </p:cNvPr>
          <p:cNvCxnSpPr>
            <a:cxnSpLocks/>
          </p:cNvCxnSpPr>
          <p:nvPr/>
        </p:nvCxnSpPr>
        <p:spPr>
          <a:xfrm>
            <a:off x="1048871" y="3419464"/>
            <a:ext cx="3402106" cy="0"/>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8735002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fade">
                                      <p:cBhvr>
                                        <p:cTn id="7" dur="500"/>
                                        <p:tgtEl>
                                          <p:spTgt spid="18"/>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2"/>
                                        </p:tgtEl>
                                        <p:attrNameLst>
                                          <p:attrName>style.visibility</p:attrName>
                                        </p:attrNameLst>
                                      </p:cBhvr>
                                      <p:to>
                                        <p:strVal val="visible"/>
                                      </p:to>
                                    </p:set>
                                    <p:animEffect transition="in" filter="fade">
                                      <p:cBhvr>
                                        <p:cTn id="10" dur="500"/>
                                        <p:tgtEl>
                                          <p:spTgt spid="22"/>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9"/>
                                        </p:tgtEl>
                                        <p:attrNameLst>
                                          <p:attrName>style.visibility</p:attrName>
                                        </p:attrNameLst>
                                      </p:cBhvr>
                                      <p:to>
                                        <p:strVal val="visible"/>
                                      </p:to>
                                    </p:set>
                                    <p:animEffect transition="in" filter="fade">
                                      <p:cBhvr>
                                        <p:cTn id="13" dur="500"/>
                                        <p:tgtEl>
                                          <p:spTgt spid="19"/>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nodeType="clickEffect">
                                  <p:stCondLst>
                                    <p:cond delay="0"/>
                                  </p:stCondLst>
                                  <p:childTnLst>
                                    <p:set>
                                      <p:cBhvr>
                                        <p:cTn id="17" dur="1" fill="hold">
                                          <p:stCondLst>
                                            <p:cond delay="0"/>
                                          </p:stCondLst>
                                        </p:cTn>
                                        <p:tgtEl>
                                          <p:spTgt spid="11"/>
                                        </p:tgtEl>
                                        <p:attrNameLst>
                                          <p:attrName>style.visibility</p:attrName>
                                        </p:attrNameLst>
                                      </p:cBhvr>
                                      <p:to>
                                        <p:strVal val="visible"/>
                                      </p:to>
                                    </p:set>
                                    <p:animEffect transition="in" filter="fade">
                                      <p:cBhvr>
                                        <p:cTn id="18" dur="500"/>
                                        <p:tgtEl>
                                          <p:spTgt spid="11"/>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13"/>
                                        </p:tgtEl>
                                        <p:attrNameLst>
                                          <p:attrName>style.visibility</p:attrName>
                                        </p:attrNameLst>
                                      </p:cBhvr>
                                      <p:to>
                                        <p:strVal val="visible"/>
                                      </p:to>
                                    </p:set>
                                    <p:animEffect transition="in" filter="fade">
                                      <p:cBhvr>
                                        <p:cTn id="21" dur="500"/>
                                        <p:tgtEl>
                                          <p:spTgt spid="13"/>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nodeType="clickEffect">
                                  <p:stCondLst>
                                    <p:cond delay="0"/>
                                  </p:stCondLst>
                                  <p:childTnLst>
                                    <p:set>
                                      <p:cBhvr>
                                        <p:cTn id="25" dur="1" fill="hold">
                                          <p:stCondLst>
                                            <p:cond delay="0"/>
                                          </p:stCondLst>
                                        </p:cTn>
                                        <p:tgtEl>
                                          <p:spTgt spid="9"/>
                                        </p:tgtEl>
                                        <p:attrNameLst>
                                          <p:attrName>style.visibility</p:attrName>
                                        </p:attrNameLst>
                                      </p:cBhvr>
                                      <p:to>
                                        <p:strVal val="visible"/>
                                      </p:to>
                                    </p:set>
                                    <p:animEffect transition="in" filter="fade">
                                      <p:cBhvr>
                                        <p:cTn id="26" dur="500"/>
                                        <p:tgtEl>
                                          <p:spTgt spid="9"/>
                                        </p:tgtEl>
                                      </p:cBhvr>
                                    </p:animEffect>
                                  </p:childTnLst>
                                </p:cTn>
                              </p:par>
                              <p:par>
                                <p:cTn id="27" presetID="10" presetClass="exit" presetSubtype="0" fill="hold" nodeType="withEffect">
                                  <p:stCondLst>
                                    <p:cond delay="0"/>
                                  </p:stCondLst>
                                  <p:childTnLst>
                                    <p:animEffect transition="out" filter="fade">
                                      <p:cBhvr>
                                        <p:cTn id="28" dur="500"/>
                                        <p:tgtEl>
                                          <p:spTgt spid="14"/>
                                        </p:tgtEl>
                                      </p:cBhvr>
                                    </p:animEffect>
                                    <p:set>
                                      <p:cBhvr>
                                        <p:cTn id="29" dur="1" fill="hold">
                                          <p:stCondLst>
                                            <p:cond delay="499"/>
                                          </p:stCondLst>
                                        </p:cTn>
                                        <p:tgtEl>
                                          <p:spTgt spid="1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19" grpId="0" animBg="1"/>
      <p:bldP spid="13"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 name="Connecteur droit 2">
            <a:extLst>
              <a:ext uri="{FF2B5EF4-FFF2-40B4-BE49-F238E27FC236}">
                <a16:creationId xmlns:a16="http://schemas.microsoft.com/office/drawing/2014/main" id="{16A35666-94BE-237E-F3B9-C072F6F25AE2}"/>
              </a:ext>
            </a:extLst>
          </p:cNvPr>
          <p:cNvCxnSpPr>
            <a:cxnSpLocks/>
          </p:cNvCxnSpPr>
          <p:nvPr/>
        </p:nvCxnSpPr>
        <p:spPr>
          <a:xfrm>
            <a:off x="1129554" y="2003612"/>
            <a:ext cx="0" cy="3792070"/>
          </a:xfrm>
          <a:prstGeom prst="line">
            <a:avLst/>
          </a:prstGeom>
          <a:ln w="28575">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7" name="Rectangle 6">
            <a:extLst>
              <a:ext uri="{FF2B5EF4-FFF2-40B4-BE49-F238E27FC236}">
                <a16:creationId xmlns:a16="http://schemas.microsoft.com/office/drawing/2014/main" id="{93A56EBF-EAFE-BBFD-0B04-8625C3868172}"/>
              </a:ext>
            </a:extLst>
          </p:cNvPr>
          <p:cNvSpPr/>
          <p:nvPr/>
        </p:nvSpPr>
        <p:spPr>
          <a:xfrm>
            <a:off x="1143001" y="4141693"/>
            <a:ext cx="3307976" cy="1440000"/>
          </a:xfrm>
          <a:prstGeom prst="rect">
            <a:avLst/>
          </a:prstGeom>
          <a:solidFill>
            <a:schemeClr val="bg1">
              <a:lumMod val="8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fr-FR" dirty="0">
                <a:solidFill>
                  <a:schemeClr val="bg2">
                    <a:lumMod val="25000"/>
                  </a:schemeClr>
                </a:solidFill>
              </a:rPr>
              <a:t>capital inscrit RC</a:t>
            </a:r>
          </a:p>
        </p:txBody>
      </p:sp>
      <p:cxnSp>
        <p:nvCxnSpPr>
          <p:cNvPr id="12" name="Connecteur droit avec flèche 11">
            <a:extLst>
              <a:ext uri="{FF2B5EF4-FFF2-40B4-BE49-F238E27FC236}">
                <a16:creationId xmlns:a16="http://schemas.microsoft.com/office/drawing/2014/main" id="{979B30FE-82D1-540E-6F42-FBEAB24F227A}"/>
              </a:ext>
            </a:extLst>
          </p:cNvPr>
          <p:cNvCxnSpPr>
            <a:endCxn id="7" idx="0"/>
          </p:cNvCxnSpPr>
          <p:nvPr/>
        </p:nvCxnSpPr>
        <p:spPr>
          <a:xfrm>
            <a:off x="2796989" y="3428999"/>
            <a:ext cx="0" cy="720000"/>
          </a:xfrm>
          <a:prstGeom prst="straightConnector1">
            <a:avLst/>
          </a:prstGeom>
          <a:ln>
            <a:solidFill>
              <a:schemeClr val="bg1">
                <a:lumMod val="65000"/>
              </a:schemeClr>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17" name="ZoneTexte 16">
            <a:extLst>
              <a:ext uri="{FF2B5EF4-FFF2-40B4-BE49-F238E27FC236}">
                <a16:creationId xmlns:a16="http://schemas.microsoft.com/office/drawing/2014/main" id="{8762D4DF-4E99-160B-826E-CBD49A70A2AE}"/>
              </a:ext>
            </a:extLst>
          </p:cNvPr>
          <p:cNvSpPr txBox="1"/>
          <p:nvPr/>
        </p:nvSpPr>
        <p:spPr>
          <a:xfrm>
            <a:off x="206129" y="3121223"/>
            <a:ext cx="947311" cy="523220"/>
          </a:xfrm>
          <a:prstGeom prst="rect">
            <a:avLst/>
          </a:prstGeom>
          <a:noFill/>
        </p:spPr>
        <p:txBody>
          <a:bodyPr wrap="none" rtlCol="0">
            <a:spAutoFit/>
          </a:bodyPr>
          <a:lstStyle/>
          <a:p>
            <a:pPr algn="ctr"/>
            <a:r>
              <a:rPr lang="fr-FR" sz="1400" dirty="0">
                <a:solidFill>
                  <a:schemeClr val="bg2">
                    <a:lumMod val="25000"/>
                  </a:schemeClr>
                </a:solidFill>
              </a:rPr>
              <a:t>limite max</a:t>
            </a:r>
          </a:p>
          <a:p>
            <a:pPr algn="ctr"/>
            <a:r>
              <a:rPr lang="fr-FR" sz="1400" dirty="0">
                <a:solidFill>
                  <a:schemeClr val="bg2">
                    <a:lumMod val="25000"/>
                  </a:schemeClr>
                </a:solidFill>
              </a:rPr>
              <a:t>1,5 K</a:t>
            </a:r>
            <a:r>
              <a:rPr lang="fr-FR" sz="1400" baseline="-25000" dirty="0">
                <a:solidFill>
                  <a:schemeClr val="bg2">
                    <a:lumMod val="25000"/>
                  </a:schemeClr>
                </a:solidFill>
              </a:rPr>
              <a:t>0</a:t>
            </a:r>
          </a:p>
        </p:txBody>
      </p:sp>
      <p:cxnSp>
        <p:nvCxnSpPr>
          <p:cNvPr id="18" name="Connecteur droit 17">
            <a:extLst>
              <a:ext uri="{FF2B5EF4-FFF2-40B4-BE49-F238E27FC236}">
                <a16:creationId xmlns:a16="http://schemas.microsoft.com/office/drawing/2014/main" id="{92DA5657-8538-7B31-C95A-26137B9021C8}"/>
              </a:ext>
            </a:extLst>
          </p:cNvPr>
          <p:cNvCxnSpPr>
            <a:cxnSpLocks/>
          </p:cNvCxnSpPr>
          <p:nvPr/>
        </p:nvCxnSpPr>
        <p:spPr>
          <a:xfrm>
            <a:off x="4899212" y="2003612"/>
            <a:ext cx="0" cy="3792070"/>
          </a:xfrm>
          <a:prstGeom prst="line">
            <a:avLst/>
          </a:prstGeom>
          <a:ln w="28575">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22" name="Rectangle 21">
            <a:extLst>
              <a:ext uri="{FF2B5EF4-FFF2-40B4-BE49-F238E27FC236}">
                <a16:creationId xmlns:a16="http://schemas.microsoft.com/office/drawing/2014/main" id="{3BCCDA1A-F494-532F-4F89-90DED59BB29B}"/>
              </a:ext>
            </a:extLst>
          </p:cNvPr>
          <p:cNvSpPr/>
          <p:nvPr/>
        </p:nvSpPr>
        <p:spPr>
          <a:xfrm>
            <a:off x="4923097" y="3060600"/>
            <a:ext cx="3307976" cy="1080000"/>
          </a:xfrm>
          <a:prstGeom prst="rect">
            <a:avLst/>
          </a:prstGeom>
          <a:solidFill>
            <a:schemeClr val="bg1">
              <a:lumMod val="9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fr-FR" dirty="0">
                <a:solidFill>
                  <a:schemeClr val="bg2">
                    <a:lumMod val="25000"/>
                  </a:schemeClr>
                </a:solidFill>
              </a:rPr>
              <a:t>augmentation AG</a:t>
            </a:r>
          </a:p>
        </p:txBody>
      </p:sp>
      <p:sp>
        <p:nvSpPr>
          <p:cNvPr id="19" name="Rectangle 18">
            <a:extLst>
              <a:ext uri="{FF2B5EF4-FFF2-40B4-BE49-F238E27FC236}">
                <a16:creationId xmlns:a16="http://schemas.microsoft.com/office/drawing/2014/main" id="{CB067FCA-053E-52F7-643A-42EB8F5288B3}"/>
              </a:ext>
            </a:extLst>
          </p:cNvPr>
          <p:cNvSpPr/>
          <p:nvPr/>
        </p:nvSpPr>
        <p:spPr>
          <a:xfrm>
            <a:off x="4912659" y="4141693"/>
            <a:ext cx="3307976" cy="1440000"/>
          </a:xfrm>
          <a:prstGeom prst="rect">
            <a:avLst/>
          </a:prstGeom>
          <a:solidFill>
            <a:schemeClr val="bg1">
              <a:lumMod val="8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fr-FR" dirty="0">
                <a:solidFill>
                  <a:schemeClr val="bg2">
                    <a:lumMod val="25000"/>
                  </a:schemeClr>
                </a:solidFill>
              </a:rPr>
              <a:t>capital inscrit RC</a:t>
            </a:r>
          </a:p>
        </p:txBody>
      </p:sp>
      <p:cxnSp>
        <p:nvCxnSpPr>
          <p:cNvPr id="9" name="Connecteur droit 8">
            <a:extLst>
              <a:ext uri="{FF2B5EF4-FFF2-40B4-BE49-F238E27FC236}">
                <a16:creationId xmlns:a16="http://schemas.microsoft.com/office/drawing/2014/main" id="{4657933D-5892-6700-0F44-5613CB64D95B}"/>
              </a:ext>
            </a:extLst>
          </p:cNvPr>
          <p:cNvCxnSpPr>
            <a:cxnSpLocks/>
          </p:cNvCxnSpPr>
          <p:nvPr/>
        </p:nvCxnSpPr>
        <p:spPr>
          <a:xfrm>
            <a:off x="1048871" y="3429000"/>
            <a:ext cx="4031129" cy="0"/>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sp>
        <p:nvSpPr>
          <p:cNvPr id="24" name="ZoneTexte 23">
            <a:extLst>
              <a:ext uri="{FF2B5EF4-FFF2-40B4-BE49-F238E27FC236}">
                <a16:creationId xmlns:a16="http://schemas.microsoft.com/office/drawing/2014/main" id="{4C3E32A5-09D6-C425-1471-6606CBF67EE7}"/>
              </a:ext>
            </a:extLst>
          </p:cNvPr>
          <p:cNvSpPr txBox="1"/>
          <p:nvPr/>
        </p:nvSpPr>
        <p:spPr>
          <a:xfrm rot="16200000">
            <a:off x="2339973" y="3631458"/>
            <a:ext cx="606255" cy="307777"/>
          </a:xfrm>
          <a:prstGeom prst="rect">
            <a:avLst/>
          </a:prstGeom>
          <a:noFill/>
        </p:spPr>
        <p:txBody>
          <a:bodyPr wrap="none" rtlCol="0">
            <a:spAutoFit/>
          </a:bodyPr>
          <a:lstStyle/>
          <a:p>
            <a:pPr algn="ctr"/>
            <a:r>
              <a:rPr lang="fr-FR" sz="1400" dirty="0">
                <a:solidFill>
                  <a:schemeClr val="bg2">
                    <a:lumMod val="25000"/>
                  </a:schemeClr>
                </a:solidFill>
              </a:rPr>
              <a:t>0,5 K</a:t>
            </a:r>
            <a:r>
              <a:rPr lang="fr-FR" sz="1400" baseline="-25000" dirty="0">
                <a:solidFill>
                  <a:schemeClr val="bg2">
                    <a:lumMod val="25000"/>
                  </a:schemeClr>
                </a:solidFill>
              </a:rPr>
              <a:t>0</a:t>
            </a:r>
          </a:p>
        </p:txBody>
      </p:sp>
      <p:sp>
        <p:nvSpPr>
          <p:cNvPr id="25" name="Titre 1">
            <a:extLst>
              <a:ext uri="{FF2B5EF4-FFF2-40B4-BE49-F238E27FC236}">
                <a16:creationId xmlns:a16="http://schemas.microsoft.com/office/drawing/2014/main" id="{0E63D231-2AA4-A4F6-7E49-9A87025900E0}"/>
              </a:ext>
            </a:extLst>
          </p:cNvPr>
          <p:cNvSpPr txBox="1">
            <a:spLocks/>
          </p:cNvSpPr>
          <p:nvPr/>
        </p:nvSpPr>
        <p:spPr>
          <a:xfrm>
            <a:off x="681643" y="-16655"/>
            <a:ext cx="11510357" cy="981537"/>
          </a:xfrm>
          <a:prstGeom prst="rect">
            <a:avLst/>
          </a:prstGeom>
        </p:spPr>
        <p:txBody>
          <a:bodyPr/>
          <a:lstStyle>
            <a:lvl1pPr algn="l" defTabSz="914400" rtl="0" eaLnBrk="1" latinLnBrk="0" hangingPunct="1">
              <a:lnSpc>
                <a:spcPct val="90000"/>
              </a:lnSpc>
              <a:spcBef>
                <a:spcPct val="0"/>
              </a:spcBef>
              <a:buNone/>
              <a:defRPr sz="4600" b="1" kern="1200">
                <a:solidFill>
                  <a:schemeClr val="tx1"/>
                </a:solidFill>
                <a:latin typeface="Gellix" pitchFamily="2" charset="0"/>
                <a:ea typeface="+mj-ea"/>
                <a:cs typeface="Gellix" pitchFamily="2" charset="0"/>
              </a:defRPr>
            </a:lvl1pPr>
          </a:lstStyle>
          <a:p>
            <a:pPr algn="r"/>
            <a:r>
              <a:rPr lang="fr-CH" sz="3600" b="0" dirty="0">
                <a:solidFill>
                  <a:schemeClr val="bg2">
                    <a:lumMod val="25000"/>
                  </a:schemeClr>
                </a:solidFill>
                <a:latin typeface="Calibri" panose="020F0502020204030204" pitchFamily="34" charset="0"/>
                <a:cs typeface="Calibri" panose="020F0502020204030204" pitchFamily="34" charset="0"/>
              </a:rPr>
              <a:t>Augmentation dans la marge</a:t>
            </a:r>
          </a:p>
        </p:txBody>
      </p:sp>
      <p:cxnSp>
        <p:nvCxnSpPr>
          <p:cNvPr id="2" name="Connecteur droit avec flèche 1">
            <a:extLst>
              <a:ext uri="{FF2B5EF4-FFF2-40B4-BE49-F238E27FC236}">
                <a16:creationId xmlns:a16="http://schemas.microsoft.com/office/drawing/2014/main" id="{B84F4667-D3F7-CB09-CAA4-33D340C369ED}"/>
              </a:ext>
            </a:extLst>
          </p:cNvPr>
          <p:cNvCxnSpPr/>
          <p:nvPr/>
        </p:nvCxnSpPr>
        <p:spPr>
          <a:xfrm>
            <a:off x="6403777" y="2347908"/>
            <a:ext cx="0" cy="712693"/>
          </a:xfrm>
          <a:prstGeom prst="straightConnector1">
            <a:avLst/>
          </a:prstGeom>
          <a:ln>
            <a:solidFill>
              <a:schemeClr val="bg1">
                <a:lumMod val="65000"/>
              </a:schemeClr>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4" name="ZoneTexte 3">
            <a:extLst>
              <a:ext uri="{FF2B5EF4-FFF2-40B4-BE49-F238E27FC236}">
                <a16:creationId xmlns:a16="http://schemas.microsoft.com/office/drawing/2014/main" id="{91D139DB-EDC9-948F-EF8B-547091B17EBE}"/>
              </a:ext>
            </a:extLst>
          </p:cNvPr>
          <p:cNvSpPr txBox="1"/>
          <p:nvPr/>
        </p:nvSpPr>
        <p:spPr>
          <a:xfrm rot="16200000">
            <a:off x="5946761" y="2550366"/>
            <a:ext cx="606255" cy="307777"/>
          </a:xfrm>
          <a:prstGeom prst="rect">
            <a:avLst/>
          </a:prstGeom>
          <a:noFill/>
        </p:spPr>
        <p:txBody>
          <a:bodyPr wrap="none" rtlCol="0">
            <a:spAutoFit/>
          </a:bodyPr>
          <a:lstStyle/>
          <a:p>
            <a:pPr algn="ctr"/>
            <a:r>
              <a:rPr lang="fr-FR" sz="1400" dirty="0">
                <a:solidFill>
                  <a:schemeClr val="bg2">
                    <a:lumMod val="25000"/>
                  </a:schemeClr>
                </a:solidFill>
              </a:rPr>
              <a:t>0,5 K</a:t>
            </a:r>
            <a:r>
              <a:rPr lang="fr-FR" sz="1400" baseline="-25000" dirty="0">
                <a:solidFill>
                  <a:schemeClr val="bg2">
                    <a:lumMod val="25000"/>
                  </a:schemeClr>
                </a:solidFill>
              </a:rPr>
              <a:t>0</a:t>
            </a:r>
          </a:p>
        </p:txBody>
      </p:sp>
      <p:cxnSp>
        <p:nvCxnSpPr>
          <p:cNvPr id="5" name="Connecteur droit 4">
            <a:extLst>
              <a:ext uri="{FF2B5EF4-FFF2-40B4-BE49-F238E27FC236}">
                <a16:creationId xmlns:a16="http://schemas.microsoft.com/office/drawing/2014/main" id="{BD33D810-1EDB-2E98-50D4-7AD46C540BEE}"/>
              </a:ext>
            </a:extLst>
          </p:cNvPr>
          <p:cNvCxnSpPr>
            <a:cxnSpLocks/>
          </p:cNvCxnSpPr>
          <p:nvPr/>
        </p:nvCxnSpPr>
        <p:spPr>
          <a:xfrm>
            <a:off x="4582193" y="2347908"/>
            <a:ext cx="3725333" cy="0"/>
          </a:xfrm>
          <a:prstGeom prst="line">
            <a:avLst/>
          </a:prstGeom>
          <a:ln w="31750">
            <a:solidFill>
              <a:srgbClr val="FF0000"/>
            </a:solidFill>
          </a:ln>
        </p:spPr>
        <p:style>
          <a:lnRef idx="1">
            <a:schemeClr val="accent1"/>
          </a:lnRef>
          <a:fillRef idx="0">
            <a:schemeClr val="accent1"/>
          </a:fillRef>
          <a:effectRef idx="0">
            <a:schemeClr val="accent1"/>
          </a:effectRef>
          <a:fontRef idx="minor">
            <a:schemeClr val="tx1"/>
          </a:fontRef>
        </p:style>
      </p:cxnSp>
      <p:sp>
        <p:nvSpPr>
          <p:cNvPr id="10" name="ZoneTexte 9">
            <a:extLst>
              <a:ext uri="{FF2B5EF4-FFF2-40B4-BE49-F238E27FC236}">
                <a16:creationId xmlns:a16="http://schemas.microsoft.com/office/drawing/2014/main" id="{45E53E58-9A74-6FE2-1915-4CBDE804CB5B}"/>
              </a:ext>
            </a:extLst>
          </p:cNvPr>
          <p:cNvSpPr txBox="1"/>
          <p:nvPr/>
        </p:nvSpPr>
        <p:spPr>
          <a:xfrm>
            <a:off x="1129554" y="600653"/>
            <a:ext cx="6540124" cy="646331"/>
          </a:xfrm>
          <a:prstGeom prst="rect">
            <a:avLst/>
          </a:prstGeom>
          <a:noFill/>
        </p:spPr>
        <p:txBody>
          <a:bodyPr wrap="none" rtlCol="0">
            <a:spAutoFit/>
          </a:bodyPr>
          <a:lstStyle/>
          <a:p>
            <a:r>
              <a:rPr lang="fr-FR" b="1" dirty="0">
                <a:solidFill>
                  <a:schemeClr val="bg2">
                    <a:lumMod val="25000"/>
                  </a:schemeClr>
                </a:solidFill>
              </a:rPr>
              <a:t>introduction limite supérieure ≤ capital nouveau + ½ K</a:t>
            </a:r>
            <a:r>
              <a:rPr lang="fr-FR" b="1" baseline="-25000" dirty="0">
                <a:solidFill>
                  <a:schemeClr val="bg2">
                    <a:lumMod val="25000"/>
                  </a:schemeClr>
                </a:solidFill>
              </a:rPr>
              <a:t>0</a:t>
            </a:r>
            <a:endParaRPr lang="fr-FR" b="1" dirty="0">
              <a:solidFill>
                <a:schemeClr val="bg2">
                  <a:lumMod val="25000"/>
                </a:schemeClr>
              </a:solidFill>
            </a:endParaRPr>
          </a:p>
          <a:p>
            <a:r>
              <a:rPr lang="fr-FR" dirty="0">
                <a:solidFill>
                  <a:schemeClr val="bg2">
                    <a:lumMod val="25000"/>
                  </a:schemeClr>
                </a:solidFill>
              </a:rPr>
              <a:t>OK si validité décision conditionnée par exécution augmentation AG</a:t>
            </a:r>
          </a:p>
        </p:txBody>
      </p:sp>
      <p:pic>
        <p:nvPicPr>
          <p:cNvPr id="13" name="Image 12">
            <a:extLst>
              <a:ext uri="{FF2B5EF4-FFF2-40B4-BE49-F238E27FC236}">
                <a16:creationId xmlns:a16="http://schemas.microsoft.com/office/drawing/2014/main" id="{620189F6-CCB4-B096-B6BB-5C1A2D64DDD6}"/>
              </a:ext>
            </a:extLst>
          </p:cNvPr>
          <p:cNvPicPr>
            <a:picLocks noChangeAspect="1"/>
          </p:cNvPicPr>
          <p:nvPr/>
        </p:nvPicPr>
        <p:blipFill>
          <a:blip r:embed="rId2"/>
          <a:stretch>
            <a:fillRect/>
          </a:stretch>
        </p:blipFill>
        <p:spPr>
          <a:xfrm>
            <a:off x="1153439" y="640939"/>
            <a:ext cx="6516237" cy="627489"/>
          </a:xfrm>
          <a:prstGeom prst="rect">
            <a:avLst/>
          </a:prstGeom>
        </p:spPr>
      </p:pic>
    </p:spTree>
    <p:extLst>
      <p:ext uri="{BB962C8B-B14F-4D97-AF65-F5344CB8AC3E}">
        <p14:creationId xmlns:p14="http://schemas.microsoft.com/office/powerpoint/2010/main" val="428425933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 name="Connecteur droit 2">
            <a:extLst>
              <a:ext uri="{FF2B5EF4-FFF2-40B4-BE49-F238E27FC236}">
                <a16:creationId xmlns:a16="http://schemas.microsoft.com/office/drawing/2014/main" id="{16A35666-94BE-237E-F3B9-C072F6F25AE2}"/>
              </a:ext>
            </a:extLst>
          </p:cNvPr>
          <p:cNvCxnSpPr>
            <a:cxnSpLocks/>
          </p:cNvCxnSpPr>
          <p:nvPr/>
        </p:nvCxnSpPr>
        <p:spPr>
          <a:xfrm>
            <a:off x="1129554" y="2003612"/>
            <a:ext cx="0" cy="3792070"/>
          </a:xfrm>
          <a:prstGeom prst="line">
            <a:avLst/>
          </a:prstGeom>
          <a:ln w="28575">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7" name="Rectangle 6">
            <a:extLst>
              <a:ext uri="{FF2B5EF4-FFF2-40B4-BE49-F238E27FC236}">
                <a16:creationId xmlns:a16="http://schemas.microsoft.com/office/drawing/2014/main" id="{93A56EBF-EAFE-BBFD-0B04-8625C3868172}"/>
              </a:ext>
            </a:extLst>
          </p:cNvPr>
          <p:cNvSpPr/>
          <p:nvPr/>
        </p:nvSpPr>
        <p:spPr>
          <a:xfrm>
            <a:off x="1143001" y="4141693"/>
            <a:ext cx="3307976" cy="1440000"/>
          </a:xfrm>
          <a:prstGeom prst="rect">
            <a:avLst/>
          </a:prstGeom>
          <a:solidFill>
            <a:schemeClr val="bg1">
              <a:lumMod val="8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fr-FR" dirty="0">
                <a:solidFill>
                  <a:schemeClr val="bg2">
                    <a:lumMod val="25000"/>
                  </a:schemeClr>
                </a:solidFill>
              </a:rPr>
              <a:t>capital inscrit RC</a:t>
            </a:r>
          </a:p>
        </p:txBody>
      </p:sp>
      <p:cxnSp>
        <p:nvCxnSpPr>
          <p:cNvPr id="12" name="Connecteur droit avec flèche 11">
            <a:extLst>
              <a:ext uri="{FF2B5EF4-FFF2-40B4-BE49-F238E27FC236}">
                <a16:creationId xmlns:a16="http://schemas.microsoft.com/office/drawing/2014/main" id="{979B30FE-82D1-540E-6F42-FBEAB24F227A}"/>
              </a:ext>
            </a:extLst>
          </p:cNvPr>
          <p:cNvCxnSpPr>
            <a:endCxn id="7" idx="0"/>
          </p:cNvCxnSpPr>
          <p:nvPr/>
        </p:nvCxnSpPr>
        <p:spPr>
          <a:xfrm>
            <a:off x="2796989" y="3428999"/>
            <a:ext cx="0" cy="720000"/>
          </a:xfrm>
          <a:prstGeom prst="straightConnector1">
            <a:avLst/>
          </a:prstGeom>
          <a:ln>
            <a:solidFill>
              <a:schemeClr val="bg1">
                <a:lumMod val="65000"/>
              </a:schemeClr>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17" name="ZoneTexte 16">
            <a:extLst>
              <a:ext uri="{FF2B5EF4-FFF2-40B4-BE49-F238E27FC236}">
                <a16:creationId xmlns:a16="http://schemas.microsoft.com/office/drawing/2014/main" id="{8762D4DF-4E99-160B-826E-CBD49A70A2AE}"/>
              </a:ext>
            </a:extLst>
          </p:cNvPr>
          <p:cNvSpPr txBox="1"/>
          <p:nvPr/>
        </p:nvSpPr>
        <p:spPr>
          <a:xfrm>
            <a:off x="206129" y="3121223"/>
            <a:ext cx="947311" cy="523220"/>
          </a:xfrm>
          <a:prstGeom prst="rect">
            <a:avLst/>
          </a:prstGeom>
          <a:noFill/>
        </p:spPr>
        <p:txBody>
          <a:bodyPr wrap="none" rtlCol="0">
            <a:spAutoFit/>
          </a:bodyPr>
          <a:lstStyle/>
          <a:p>
            <a:pPr algn="ctr"/>
            <a:r>
              <a:rPr lang="fr-FR" sz="1400" dirty="0">
                <a:solidFill>
                  <a:schemeClr val="bg2">
                    <a:lumMod val="25000"/>
                  </a:schemeClr>
                </a:solidFill>
              </a:rPr>
              <a:t>limite max</a:t>
            </a:r>
          </a:p>
          <a:p>
            <a:pPr algn="ctr"/>
            <a:r>
              <a:rPr lang="fr-FR" sz="1400" dirty="0">
                <a:solidFill>
                  <a:schemeClr val="bg2">
                    <a:lumMod val="25000"/>
                  </a:schemeClr>
                </a:solidFill>
              </a:rPr>
              <a:t>1,5 K</a:t>
            </a:r>
            <a:r>
              <a:rPr lang="fr-FR" sz="1400" baseline="-25000" dirty="0">
                <a:solidFill>
                  <a:schemeClr val="bg2">
                    <a:lumMod val="25000"/>
                  </a:schemeClr>
                </a:solidFill>
              </a:rPr>
              <a:t>0</a:t>
            </a:r>
          </a:p>
        </p:txBody>
      </p:sp>
      <p:cxnSp>
        <p:nvCxnSpPr>
          <p:cNvPr id="18" name="Connecteur droit 17">
            <a:extLst>
              <a:ext uri="{FF2B5EF4-FFF2-40B4-BE49-F238E27FC236}">
                <a16:creationId xmlns:a16="http://schemas.microsoft.com/office/drawing/2014/main" id="{92DA5657-8538-7B31-C95A-26137B9021C8}"/>
              </a:ext>
            </a:extLst>
          </p:cNvPr>
          <p:cNvCxnSpPr>
            <a:cxnSpLocks/>
          </p:cNvCxnSpPr>
          <p:nvPr/>
        </p:nvCxnSpPr>
        <p:spPr>
          <a:xfrm flipH="1">
            <a:off x="4899212" y="1473200"/>
            <a:ext cx="13447" cy="4322482"/>
          </a:xfrm>
          <a:prstGeom prst="line">
            <a:avLst/>
          </a:prstGeom>
          <a:ln w="28575">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22" name="Rectangle 21">
            <a:extLst>
              <a:ext uri="{FF2B5EF4-FFF2-40B4-BE49-F238E27FC236}">
                <a16:creationId xmlns:a16="http://schemas.microsoft.com/office/drawing/2014/main" id="{3BCCDA1A-F494-532F-4F89-90DED59BB29B}"/>
              </a:ext>
            </a:extLst>
          </p:cNvPr>
          <p:cNvSpPr/>
          <p:nvPr/>
        </p:nvSpPr>
        <p:spPr>
          <a:xfrm>
            <a:off x="4923097" y="3060600"/>
            <a:ext cx="3307976" cy="1080000"/>
          </a:xfrm>
          <a:prstGeom prst="rect">
            <a:avLst/>
          </a:prstGeom>
          <a:solidFill>
            <a:schemeClr val="bg1">
              <a:lumMod val="9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fr-FR" dirty="0">
                <a:solidFill>
                  <a:schemeClr val="bg2">
                    <a:lumMod val="25000"/>
                  </a:schemeClr>
                </a:solidFill>
              </a:rPr>
              <a:t>augmentation AG</a:t>
            </a:r>
          </a:p>
        </p:txBody>
      </p:sp>
      <p:sp>
        <p:nvSpPr>
          <p:cNvPr id="19" name="Rectangle 18">
            <a:extLst>
              <a:ext uri="{FF2B5EF4-FFF2-40B4-BE49-F238E27FC236}">
                <a16:creationId xmlns:a16="http://schemas.microsoft.com/office/drawing/2014/main" id="{CB067FCA-053E-52F7-643A-42EB8F5288B3}"/>
              </a:ext>
            </a:extLst>
          </p:cNvPr>
          <p:cNvSpPr/>
          <p:nvPr/>
        </p:nvSpPr>
        <p:spPr>
          <a:xfrm>
            <a:off x="4912659" y="4141693"/>
            <a:ext cx="3307976" cy="1440000"/>
          </a:xfrm>
          <a:prstGeom prst="rect">
            <a:avLst/>
          </a:prstGeom>
          <a:solidFill>
            <a:schemeClr val="bg1">
              <a:lumMod val="8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fr-FR" dirty="0">
                <a:solidFill>
                  <a:schemeClr val="bg2">
                    <a:lumMod val="25000"/>
                  </a:schemeClr>
                </a:solidFill>
              </a:rPr>
              <a:t>capital inscrit RC</a:t>
            </a:r>
          </a:p>
        </p:txBody>
      </p:sp>
      <p:cxnSp>
        <p:nvCxnSpPr>
          <p:cNvPr id="9" name="Connecteur droit 8">
            <a:extLst>
              <a:ext uri="{FF2B5EF4-FFF2-40B4-BE49-F238E27FC236}">
                <a16:creationId xmlns:a16="http://schemas.microsoft.com/office/drawing/2014/main" id="{4657933D-5892-6700-0F44-5613CB64D95B}"/>
              </a:ext>
            </a:extLst>
          </p:cNvPr>
          <p:cNvCxnSpPr>
            <a:cxnSpLocks/>
          </p:cNvCxnSpPr>
          <p:nvPr/>
        </p:nvCxnSpPr>
        <p:spPr>
          <a:xfrm>
            <a:off x="1048871" y="3429000"/>
            <a:ext cx="4031129" cy="0"/>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sp>
        <p:nvSpPr>
          <p:cNvPr id="24" name="ZoneTexte 23">
            <a:extLst>
              <a:ext uri="{FF2B5EF4-FFF2-40B4-BE49-F238E27FC236}">
                <a16:creationId xmlns:a16="http://schemas.microsoft.com/office/drawing/2014/main" id="{4C3E32A5-09D6-C425-1471-6606CBF67EE7}"/>
              </a:ext>
            </a:extLst>
          </p:cNvPr>
          <p:cNvSpPr txBox="1"/>
          <p:nvPr/>
        </p:nvSpPr>
        <p:spPr>
          <a:xfrm rot="16200000">
            <a:off x="2339973" y="3631458"/>
            <a:ext cx="606255" cy="307777"/>
          </a:xfrm>
          <a:prstGeom prst="rect">
            <a:avLst/>
          </a:prstGeom>
          <a:noFill/>
        </p:spPr>
        <p:txBody>
          <a:bodyPr wrap="none" rtlCol="0">
            <a:spAutoFit/>
          </a:bodyPr>
          <a:lstStyle/>
          <a:p>
            <a:pPr algn="ctr"/>
            <a:r>
              <a:rPr lang="fr-FR" sz="1400" dirty="0">
                <a:solidFill>
                  <a:schemeClr val="bg2">
                    <a:lumMod val="25000"/>
                  </a:schemeClr>
                </a:solidFill>
              </a:rPr>
              <a:t>0,5 K</a:t>
            </a:r>
            <a:r>
              <a:rPr lang="fr-FR" sz="1400" baseline="-25000" dirty="0">
                <a:solidFill>
                  <a:schemeClr val="bg2">
                    <a:lumMod val="25000"/>
                  </a:schemeClr>
                </a:solidFill>
              </a:rPr>
              <a:t>0</a:t>
            </a:r>
          </a:p>
        </p:txBody>
      </p:sp>
      <p:sp>
        <p:nvSpPr>
          <p:cNvPr id="25" name="Titre 1">
            <a:extLst>
              <a:ext uri="{FF2B5EF4-FFF2-40B4-BE49-F238E27FC236}">
                <a16:creationId xmlns:a16="http://schemas.microsoft.com/office/drawing/2014/main" id="{0E63D231-2AA4-A4F6-7E49-9A87025900E0}"/>
              </a:ext>
            </a:extLst>
          </p:cNvPr>
          <p:cNvSpPr txBox="1">
            <a:spLocks/>
          </p:cNvSpPr>
          <p:nvPr/>
        </p:nvSpPr>
        <p:spPr>
          <a:xfrm>
            <a:off x="681643" y="-16655"/>
            <a:ext cx="11510357" cy="981537"/>
          </a:xfrm>
          <a:prstGeom prst="rect">
            <a:avLst/>
          </a:prstGeom>
        </p:spPr>
        <p:txBody>
          <a:bodyPr/>
          <a:lstStyle>
            <a:lvl1pPr algn="l" defTabSz="914400" rtl="0" eaLnBrk="1" latinLnBrk="0" hangingPunct="1">
              <a:lnSpc>
                <a:spcPct val="90000"/>
              </a:lnSpc>
              <a:spcBef>
                <a:spcPct val="0"/>
              </a:spcBef>
              <a:buNone/>
              <a:defRPr sz="4600" b="1" kern="1200">
                <a:solidFill>
                  <a:schemeClr val="tx1"/>
                </a:solidFill>
                <a:latin typeface="Gellix" pitchFamily="2" charset="0"/>
                <a:ea typeface="+mj-ea"/>
                <a:cs typeface="Gellix" pitchFamily="2" charset="0"/>
              </a:defRPr>
            </a:lvl1pPr>
          </a:lstStyle>
          <a:p>
            <a:pPr algn="r"/>
            <a:r>
              <a:rPr lang="fr-CH" sz="3600" b="0" dirty="0">
                <a:latin typeface="Calibri" panose="020F0502020204030204" pitchFamily="34" charset="0"/>
                <a:cs typeface="Calibri" panose="020F0502020204030204" pitchFamily="34" charset="0"/>
              </a:rPr>
              <a:t>Augmentation dans la marge</a:t>
            </a:r>
          </a:p>
        </p:txBody>
      </p:sp>
      <p:cxnSp>
        <p:nvCxnSpPr>
          <p:cNvPr id="2" name="Connecteur droit avec flèche 1">
            <a:extLst>
              <a:ext uri="{FF2B5EF4-FFF2-40B4-BE49-F238E27FC236}">
                <a16:creationId xmlns:a16="http://schemas.microsoft.com/office/drawing/2014/main" id="{B84F4667-D3F7-CB09-CAA4-33D340C369ED}"/>
              </a:ext>
            </a:extLst>
          </p:cNvPr>
          <p:cNvCxnSpPr/>
          <p:nvPr/>
        </p:nvCxnSpPr>
        <p:spPr>
          <a:xfrm>
            <a:off x="6403777" y="2347908"/>
            <a:ext cx="0" cy="712693"/>
          </a:xfrm>
          <a:prstGeom prst="straightConnector1">
            <a:avLst/>
          </a:prstGeom>
          <a:ln>
            <a:solidFill>
              <a:schemeClr val="bg1">
                <a:lumMod val="65000"/>
              </a:schemeClr>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4" name="ZoneTexte 3">
            <a:extLst>
              <a:ext uri="{FF2B5EF4-FFF2-40B4-BE49-F238E27FC236}">
                <a16:creationId xmlns:a16="http://schemas.microsoft.com/office/drawing/2014/main" id="{91D139DB-EDC9-948F-EF8B-547091B17EBE}"/>
              </a:ext>
            </a:extLst>
          </p:cNvPr>
          <p:cNvSpPr txBox="1"/>
          <p:nvPr/>
        </p:nvSpPr>
        <p:spPr>
          <a:xfrm rot="16200000">
            <a:off x="5946761" y="2550366"/>
            <a:ext cx="606255" cy="307777"/>
          </a:xfrm>
          <a:prstGeom prst="rect">
            <a:avLst/>
          </a:prstGeom>
          <a:noFill/>
        </p:spPr>
        <p:txBody>
          <a:bodyPr wrap="none" rtlCol="0">
            <a:spAutoFit/>
          </a:bodyPr>
          <a:lstStyle/>
          <a:p>
            <a:pPr algn="ctr"/>
            <a:r>
              <a:rPr lang="fr-FR" sz="1400" dirty="0">
                <a:solidFill>
                  <a:schemeClr val="bg2">
                    <a:lumMod val="25000"/>
                  </a:schemeClr>
                </a:solidFill>
              </a:rPr>
              <a:t>0,5 K</a:t>
            </a:r>
            <a:r>
              <a:rPr lang="fr-FR" sz="1400" baseline="-25000" dirty="0">
                <a:solidFill>
                  <a:schemeClr val="bg2">
                    <a:lumMod val="25000"/>
                  </a:schemeClr>
                </a:solidFill>
              </a:rPr>
              <a:t>0</a:t>
            </a:r>
          </a:p>
        </p:txBody>
      </p:sp>
      <p:cxnSp>
        <p:nvCxnSpPr>
          <p:cNvPr id="5" name="Connecteur droit 4">
            <a:extLst>
              <a:ext uri="{FF2B5EF4-FFF2-40B4-BE49-F238E27FC236}">
                <a16:creationId xmlns:a16="http://schemas.microsoft.com/office/drawing/2014/main" id="{BD33D810-1EDB-2E98-50D4-7AD46C540BEE}"/>
              </a:ext>
            </a:extLst>
          </p:cNvPr>
          <p:cNvCxnSpPr>
            <a:cxnSpLocks/>
          </p:cNvCxnSpPr>
          <p:nvPr/>
        </p:nvCxnSpPr>
        <p:spPr>
          <a:xfrm>
            <a:off x="4582193" y="2347908"/>
            <a:ext cx="3725333" cy="0"/>
          </a:xfrm>
          <a:prstGeom prst="line">
            <a:avLst/>
          </a:prstGeom>
          <a:ln w="63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1" name="Connecteur droit avec flèche 10">
            <a:extLst>
              <a:ext uri="{FF2B5EF4-FFF2-40B4-BE49-F238E27FC236}">
                <a16:creationId xmlns:a16="http://schemas.microsoft.com/office/drawing/2014/main" id="{B48433BF-73F1-69F6-A3EC-1B98C0A016A7}"/>
              </a:ext>
            </a:extLst>
          </p:cNvPr>
          <p:cNvCxnSpPr/>
          <p:nvPr/>
        </p:nvCxnSpPr>
        <p:spPr>
          <a:xfrm flipV="1">
            <a:off x="6891867" y="1794933"/>
            <a:ext cx="0" cy="1265667"/>
          </a:xfrm>
          <a:prstGeom prst="straightConnector1">
            <a:avLst/>
          </a:prstGeom>
          <a:ln>
            <a:solidFill>
              <a:schemeClr val="bg1">
                <a:lumMod val="65000"/>
              </a:schemeClr>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13" name="Connecteur droit 12">
            <a:extLst>
              <a:ext uri="{FF2B5EF4-FFF2-40B4-BE49-F238E27FC236}">
                <a16:creationId xmlns:a16="http://schemas.microsoft.com/office/drawing/2014/main" id="{38D0E701-F660-2DD4-462D-AE88C6E79E5B}"/>
              </a:ext>
            </a:extLst>
          </p:cNvPr>
          <p:cNvCxnSpPr>
            <a:cxnSpLocks/>
          </p:cNvCxnSpPr>
          <p:nvPr/>
        </p:nvCxnSpPr>
        <p:spPr>
          <a:xfrm>
            <a:off x="4582193" y="1794933"/>
            <a:ext cx="3725333" cy="0"/>
          </a:xfrm>
          <a:prstGeom prst="line">
            <a:avLst/>
          </a:prstGeom>
          <a:ln w="31750">
            <a:solidFill>
              <a:srgbClr val="FF0000"/>
            </a:solidFill>
          </a:ln>
        </p:spPr>
        <p:style>
          <a:lnRef idx="1">
            <a:schemeClr val="accent1"/>
          </a:lnRef>
          <a:fillRef idx="0">
            <a:schemeClr val="accent1"/>
          </a:fillRef>
          <a:effectRef idx="0">
            <a:schemeClr val="accent1"/>
          </a:effectRef>
          <a:fontRef idx="minor">
            <a:schemeClr val="tx1"/>
          </a:fontRef>
        </p:style>
      </p:cxnSp>
      <p:sp>
        <p:nvSpPr>
          <p:cNvPr id="15" name="ZoneTexte 14">
            <a:extLst>
              <a:ext uri="{FF2B5EF4-FFF2-40B4-BE49-F238E27FC236}">
                <a16:creationId xmlns:a16="http://schemas.microsoft.com/office/drawing/2014/main" id="{639DE797-D284-2701-1B8C-297AFD3D0C59}"/>
              </a:ext>
            </a:extLst>
          </p:cNvPr>
          <p:cNvSpPr txBox="1"/>
          <p:nvPr/>
        </p:nvSpPr>
        <p:spPr>
          <a:xfrm>
            <a:off x="1129554" y="600653"/>
            <a:ext cx="5533887" cy="369332"/>
          </a:xfrm>
          <a:prstGeom prst="rect">
            <a:avLst/>
          </a:prstGeom>
          <a:noFill/>
        </p:spPr>
        <p:txBody>
          <a:bodyPr wrap="none" rtlCol="0">
            <a:spAutoFit/>
          </a:bodyPr>
          <a:lstStyle/>
          <a:p>
            <a:r>
              <a:rPr lang="fr-FR" b="1" dirty="0"/>
              <a:t>introduction limite supérieure &gt; capital nouveau + ½ K</a:t>
            </a:r>
            <a:r>
              <a:rPr lang="fr-FR" b="1" baseline="-25000" dirty="0"/>
              <a:t>0 </a:t>
            </a:r>
            <a:r>
              <a:rPr lang="fr-FR" b="1" dirty="0"/>
              <a:t>?</a:t>
            </a:r>
          </a:p>
        </p:txBody>
      </p:sp>
      <p:pic>
        <p:nvPicPr>
          <p:cNvPr id="21" name="Image 20">
            <a:extLst>
              <a:ext uri="{FF2B5EF4-FFF2-40B4-BE49-F238E27FC236}">
                <a16:creationId xmlns:a16="http://schemas.microsoft.com/office/drawing/2014/main" id="{6CB43C9B-03B3-8CEF-7C12-AFEED9208591}"/>
              </a:ext>
            </a:extLst>
          </p:cNvPr>
          <p:cNvPicPr>
            <a:picLocks noChangeAspect="1"/>
          </p:cNvPicPr>
          <p:nvPr/>
        </p:nvPicPr>
        <p:blipFill>
          <a:blip r:embed="rId2"/>
          <a:stretch>
            <a:fillRect/>
          </a:stretch>
        </p:blipFill>
        <p:spPr>
          <a:xfrm>
            <a:off x="1129554" y="664215"/>
            <a:ext cx="5569410" cy="388171"/>
          </a:xfrm>
          <a:prstGeom prst="rect">
            <a:avLst/>
          </a:prstGeom>
        </p:spPr>
      </p:pic>
    </p:spTree>
    <p:extLst>
      <p:ext uri="{BB962C8B-B14F-4D97-AF65-F5344CB8AC3E}">
        <p14:creationId xmlns:p14="http://schemas.microsoft.com/office/powerpoint/2010/main" val="102161636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Connecteur droit avec flèche 3">
            <a:extLst>
              <a:ext uri="{FF2B5EF4-FFF2-40B4-BE49-F238E27FC236}">
                <a16:creationId xmlns:a16="http://schemas.microsoft.com/office/drawing/2014/main" id="{B3D59938-5DAD-E846-69C4-E0CB1E4EBFC0}"/>
              </a:ext>
            </a:extLst>
          </p:cNvPr>
          <p:cNvCxnSpPr>
            <a:cxnSpLocks/>
          </p:cNvCxnSpPr>
          <p:nvPr/>
        </p:nvCxnSpPr>
        <p:spPr>
          <a:xfrm>
            <a:off x="352482" y="4842456"/>
            <a:ext cx="11584957" cy="0"/>
          </a:xfrm>
          <a:prstGeom prst="straightConnector1">
            <a:avLst/>
          </a:prstGeom>
          <a:ln w="57150">
            <a:solidFill>
              <a:schemeClr val="tx1">
                <a:lumMod val="50000"/>
                <a:lumOff val="50000"/>
              </a:schemeClr>
            </a:solidFill>
            <a:tailEnd type="triangle"/>
          </a:ln>
        </p:spPr>
        <p:style>
          <a:lnRef idx="1">
            <a:schemeClr val="accent1"/>
          </a:lnRef>
          <a:fillRef idx="0">
            <a:schemeClr val="accent1"/>
          </a:fillRef>
          <a:effectRef idx="0">
            <a:schemeClr val="accent1"/>
          </a:effectRef>
          <a:fontRef idx="minor">
            <a:schemeClr val="tx1"/>
          </a:fontRef>
        </p:style>
      </p:cxnSp>
      <p:grpSp>
        <p:nvGrpSpPr>
          <p:cNvPr id="5" name="Groupe 4">
            <a:extLst>
              <a:ext uri="{FF2B5EF4-FFF2-40B4-BE49-F238E27FC236}">
                <a16:creationId xmlns:a16="http://schemas.microsoft.com/office/drawing/2014/main" id="{A21ABA52-1159-231B-92C2-30A2C4219A76}"/>
              </a:ext>
            </a:extLst>
          </p:cNvPr>
          <p:cNvGrpSpPr/>
          <p:nvPr/>
        </p:nvGrpSpPr>
        <p:grpSpPr>
          <a:xfrm>
            <a:off x="0" y="1513175"/>
            <a:ext cx="2736000" cy="3329281"/>
            <a:chOff x="133898" y="1513175"/>
            <a:chExt cx="2736000" cy="3329281"/>
          </a:xfrm>
        </p:grpSpPr>
        <p:sp>
          <p:nvSpPr>
            <p:cNvPr id="6" name="Rectangle 5">
              <a:extLst>
                <a:ext uri="{FF2B5EF4-FFF2-40B4-BE49-F238E27FC236}">
                  <a16:creationId xmlns:a16="http://schemas.microsoft.com/office/drawing/2014/main" id="{F2A04812-AFB5-B3F0-3FDB-8AD8CD5BA253}"/>
                </a:ext>
              </a:extLst>
            </p:cNvPr>
            <p:cNvSpPr/>
            <p:nvPr/>
          </p:nvSpPr>
          <p:spPr>
            <a:xfrm>
              <a:off x="133898" y="1513175"/>
              <a:ext cx="2736000" cy="2181600"/>
            </a:xfrm>
            <a:prstGeom prst="rect">
              <a:avLst/>
            </a:prstGeom>
            <a:solidFill>
              <a:schemeClr val="bg2"/>
            </a:solid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600" dirty="0">
                  <a:solidFill>
                    <a:schemeClr val="tx1"/>
                  </a:solidFill>
                  <a:latin typeface="Calibri" panose="020F0502020204030204" pitchFamily="34" charset="0"/>
                </a:rPr>
                <a:t>décision AG</a:t>
              </a:r>
            </a:p>
            <a:p>
              <a:pPr algn="ctr"/>
              <a:endParaRPr lang="fr-FR" sz="1600" dirty="0">
                <a:solidFill>
                  <a:schemeClr val="tx1"/>
                </a:solidFill>
                <a:latin typeface="Calibri" panose="020F0502020204030204" pitchFamily="34" charset="0"/>
              </a:endParaRPr>
            </a:p>
            <a:p>
              <a:pPr algn="ctr"/>
              <a:r>
                <a:rPr lang="fr-FR" sz="1600" dirty="0">
                  <a:solidFill>
                    <a:schemeClr val="tx1"/>
                  </a:solidFill>
                  <a:latin typeface="Calibri" panose="020F0502020204030204" pitchFamily="34" charset="0"/>
                </a:rPr>
                <a:t>augmentation ordinaire</a:t>
              </a:r>
            </a:p>
          </p:txBody>
        </p:sp>
        <p:cxnSp>
          <p:nvCxnSpPr>
            <p:cNvPr id="7" name="Connecteur droit avec flèche 6">
              <a:extLst>
                <a:ext uri="{FF2B5EF4-FFF2-40B4-BE49-F238E27FC236}">
                  <a16:creationId xmlns:a16="http://schemas.microsoft.com/office/drawing/2014/main" id="{4C912FF0-B158-9526-1A42-6FF3FE031777}"/>
                </a:ext>
              </a:extLst>
            </p:cNvPr>
            <p:cNvCxnSpPr>
              <a:stCxn id="6" idx="2"/>
            </p:cNvCxnSpPr>
            <p:nvPr/>
          </p:nvCxnSpPr>
          <p:spPr>
            <a:xfrm>
              <a:off x="1501898" y="3694775"/>
              <a:ext cx="0" cy="1147681"/>
            </a:xfrm>
            <a:prstGeom prst="straightConnector1">
              <a:avLst/>
            </a:prstGeom>
            <a:ln>
              <a:solidFill>
                <a:schemeClr val="tx1">
                  <a:lumMod val="50000"/>
                  <a:lumOff val="50000"/>
                </a:schemeClr>
              </a:solidFill>
              <a:tailEnd type="triangle"/>
            </a:ln>
          </p:spPr>
          <p:style>
            <a:lnRef idx="1">
              <a:schemeClr val="accent1"/>
            </a:lnRef>
            <a:fillRef idx="0">
              <a:schemeClr val="accent1"/>
            </a:fillRef>
            <a:effectRef idx="0">
              <a:schemeClr val="accent1"/>
            </a:effectRef>
            <a:fontRef idx="minor">
              <a:schemeClr val="tx1"/>
            </a:fontRef>
          </p:style>
        </p:cxnSp>
      </p:grpSp>
      <p:grpSp>
        <p:nvGrpSpPr>
          <p:cNvPr id="8" name="Groupe 7">
            <a:extLst>
              <a:ext uri="{FF2B5EF4-FFF2-40B4-BE49-F238E27FC236}">
                <a16:creationId xmlns:a16="http://schemas.microsoft.com/office/drawing/2014/main" id="{01E1D133-FFDA-A436-96C9-A55A1864BAB8}"/>
              </a:ext>
            </a:extLst>
          </p:cNvPr>
          <p:cNvGrpSpPr/>
          <p:nvPr/>
        </p:nvGrpSpPr>
        <p:grpSpPr>
          <a:xfrm>
            <a:off x="2364000" y="2321142"/>
            <a:ext cx="2736000" cy="2521314"/>
            <a:chOff x="2241068" y="2321142"/>
            <a:chExt cx="2736000" cy="2521314"/>
          </a:xfrm>
        </p:grpSpPr>
        <p:sp>
          <p:nvSpPr>
            <p:cNvPr id="9" name="Rectangle 8">
              <a:extLst>
                <a:ext uri="{FF2B5EF4-FFF2-40B4-BE49-F238E27FC236}">
                  <a16:creationId xmlns:a16="http://schemas.microsoft.com/office/drawing/2014/main" id="{B8F1E97D-F592-3AE5-5D69-D04AC33562A6}"/>
                </a:ext>
              </a:extLst>
            </p:cNvPr>
            <p:cNvSpPr/>
            <p:nvPr/>
          </p:nvSpPr>
          <p:spPr>
            <a:xfrm>
              <a:off x="2241068" y="2321142"/>
              <a:ext cx="2736000" cy="2177700"/>
            </a:xfrm>
            <a:prstGeom prst="rect">
              <a:avLst/>
            </a:prstGeom>
            <a:solidFill>
              <a:schemeClr val="bg2"/>
            </a:solid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600" dirty="0">
                  <a:solidFill>
                    <a:schemeClr val="tx1"/>
                  </a:solidFill>
                  <a:latin typeface="Calibri" panose="020F0502020204030204" pitchFamily="34" charset="0"/>
                </a:rPr>
                <a:t>exécution immédiate</a:t>
              </a:r>
            </a:p>
            <a:p>
              <a:pPr algn="ctr"/>
              <a:r>
                <a:rPr lang="fr-FR" sz="1600" dirty="0">
                  <a:solidFill>
                    <a:schemeClr val="tx1"/>
                  </a:solidFill>
                  <a:latin typeface="Calibri" panose="020F0502020204030204" pitchFamily="34" charset="0"/>
                </a:rPr>
                <a:t>augmentation</a:t>
              </a:r>
            </a:p>
            <a:p>
              <a:pPr algn="ctr"/>
              <a:r>
                <a:rPr lang="fr-FR" sz="1600" dirty="0">
                  <a:solidFill>
                    <a:schemeClr val="tx1"/>
                  </a:solidFill>
                  <a:latin typeface="Calibri" panose="020F0502020204030204" pitchFamily="34" charset="0"/>
                </a:rPr>
                <a:t>***</a:t>
              </a:r>
            </a:p>
            <a:p>
              <a:pPr algn="ctr"/>
              <a:r>
                <a:rPr lang="fr-FR" sz="1600" dirty="0">
                  <a:solidFill>
                    <a:schemeClr val="tx1"/>
                  </a:solidFill>
                  <a:latin typeface="Calibri" panose="020F0502020204030204" pitchFamily="34" charset="0"/>
                </a:rPr>
                <a:t>réquisition RC</a:t>
              </a:r>
            </a:p>
            <a:p>
              <a:pPr algn="ctr"/>
              <a:r>
                <a:rPr lang="fr-FR" sz="1600" dirty="0">
                  <a:solidFill>
                    <a:schemeClr val="tx1"/>
                  </a:solidFill>
                  <a:latin typeface="Calibri" panose="020F0502020204030204" pitchFamily="34" charset="0"/>
                </a:rPr>
                <a:t>***</a:t>
              </a:r>
            </a:p>
            <a:p>
              <a:pPr algn="ctr"/>
              <a:r>
                <a:rPr lang="fr-FR" sz="1600" dirty="0">
                  <a:solidFill>
                    <a:schemeClr val="tx1"/>
                  </a:solidFill>
                  <a:latin typeface="Calibri" panose="020F0502020204030204" pitchFamily="34" charset="0"/>
                </a:rPr>
                <a:t>convocation 2e AG</a:t>
              </a:r>
            </a:p>
          </p:txBody>
        </p:sp>
        <p:cxnSp>
          <p:nvCxnSpPr>
            <p:cNvPr id="10" name="Connecteur droit avec flèche 9">
              <a:extLst>
                <a:ext uri="{FF2B5EF4-FFF2-40B4-BE49-F238E27FC236}">
                  <a16:creationId xmlns:a16="http://schemas.microsoft.com/office/drawing/2014/main" id="{3D621E18-2C7E-7785-2EA1-3E557B43E1CF}"/>
                </a:ext>
              </a:extLst>
            </p:cNvPr>
            <p:cNvCxnSpPr>
              <a:stCxn id="9" idx="2"/>
            </p:cNvCxnSpPr>
            <p:nvPr/>
          </p:nvCxnSpPr>
          <p:spPr>
            <a:xfrm>
              <a:off x="3609067" y="4498842"/>
              <a:ext cx="0" cy="343614"/>
            </a:xfrm>
            <a:prstGeom prst="straightConnector1">
              <a:avLst/>
            </a:prstGeom>
            <a:ln>
              <a:solidFill>
                <a:schemeClr val="tx1">
                  <a:lumMod val="50000"/>
                  <a:lumOff val="50000"/>
                </a:schemeClr>
              </a:solidFill>
              <a:tailEnd type="triangle"/>
            </a:ln>
          </p:spPr>
          <p:style>
            <a:lnRef idx="1">
              <a:schemeClr val="accent1"/>
            </a:lnRef>
            <a:fillRef idx="0">
              <a:schemeClr val="accent1"/>
            </a:fillRef>
            <a:effectRef idx="0">
              <a:schemeClr val="accent1"/>
            </a:effectRef>
            <a:fontRef idx="minor">
              <a:schemeClr val="tx1"/>
            </a:fontRef>
          </p:style>
        </p:cxnSp>
      </p:grpSp>
      <p:grpSp>
        <p:nvGrpSpPr>
          <p:cNvPr id="24" name="Groupe 23">
            <a:extLst>
              <a:ext uri="{FF2B5EF4-FFF2-40B4-BE49-F238E27FC236}">
                <a16:creationId xmlns:a16="http://schemas.microsoft.com/office/drawing/2014/main" id="{3349D10E-6AAB-4FB1-BF2A-27269D27A5EA}"/>
              </a:ext>
            </a:extLst>
          </p:cNvPr>
          <p:cNvGrpSpPr/>
          <p:nvPr/>
        </p:nvGrpSpPr>
        <p:grpSpPr>
          <a:xfrm>
            <a:off x="2358397" y="2321141"/>
            <a:ext cx="2736000" cy="2521314"/>
            <a:chOff x="2083065" y="2168741"/>
            <a:chExt cx="2736000" cy="2521314"/>
          </a:xfrm>
        </p:grpSpPr>
        <p:sp>
          <p:nvSpPr>
            <p:cNvPr id="25" name="Rectangle 24">
              <a:extLst>
                <a:ext uri="{FF2B5EF4-FFF2-40B4-BE49-F238E27FC236}">
                  <a16:creationId xmlns:a16="http://schemas.microsoft.com/office/drawing/2014/main" id="{72E2D347-81AA-E1F6-36BA-ED0187BC7A84}"/>
                </a:ext>
              </a:extLst>
            </p:cNvPr>
            <p:cNvSpPr/>
            <p:nvPr/>
          </p:nvSpPr>
          <p:spPr>
            <a:xfrm>
              <a:off x="2083065" y="2168741"/>
              <a:ext cx="2736000" cy="2177700"/>
            </a:xfrm>
            <a:prstGeom prst="rect">
              <a:avLst/>
            </a:prstGeom>
            <a:solidFill>
              <a:schemeClr val="bg2"/>
            </a:solid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600" dirty="0">
                  <a:solidFill>
                    <a:schemeClr val="tx1"/>
                  </a:solidFill>
                  <a:latin typeface="Calibri" panose="020F0502020204030204" pitchFamily="34" charset="0"/>
                </a:rPr>
                <a:t>exécution immédiate</a:t>
              </a:r>
            </a:p>
            <a:p>
              <a:pPr algn="ctr"/>
              <a:r>
                <a:rPr lang="fr-FR" sz="1600" dirty="0">
                  <a:solidFill>
                    <a:schemeClr val="tx1"/>
                  </a:solidFill>
                  <a:latin typeface="Calibri" panose="020F0502020204030204" pitchFamily="34" charset="0"/>
                </a:rPr>
                <a:t>augmentation</a:t>
              </a:r>
            </a:p>
            <a:p>
              <a:pPr algn="ctr"/>
              <a:r>
                <a:rPr lang="fr-FR" sz="1600" dirty="0">
                  <a:solidFill>
                    <a:schemeClr val="tx1"/>
                  </a:solidFill>
                  <a:latin typeface="Calibri" panose="020F0502020204030204" pitchFamily="34" charset="0"/>
                </a:rPr>
                <a:t>***</a:t>
              </a:r>
            </a:p>
            <a:p>
              <a:pPr algn="ctr"/>
              <a:r>
                <a:rPr lang="fr-FR" sz="1600" dirty="0">
                  <a:solidFill>
                    <a:srgbClr val="FF0000"/>
                  </a:solidFill>
                  <a:latin typeface="Calibri" panose="020F0502020204030204" pitchFamily="34" charset="0"/>
                </a:rPr>
                <a:t>réquisition RC</a:t>
              </a:r>
            </a:p>
            <a:p>
              <a:pPr algn="ctr"/>
              <a:r>
                <a:rPr lang="fr-FR" sz="1600" dirty="0">
                  <a:solidFill>
                    <a:schemeClr val="tx1"/>
                  </a:solidFill>
                  <a:latin typeface="Calibri" panose="020F0502020204030204" pitchFamily="34" charset="0"/>
                </a:rPr>
                <a:t>***</a:t>
              </a:r>
            </a:p>
            <a:p>
              <a:pPr algn="ctr"/>
              <a:r>
                <a:rPr lang="fr-FR" sz="1600" dirty="0">
                  <a:solidFill>
                    <a:schemeClr val="tx1"/>
                  </a:solidFill>
                  <a:latin typeface="Calibri" panose="020F0502020204030204" pitchFamily="34" charset="0"/>
                </a:rPr>
                <a:t>convocation 2e AG</a:t>
              </a:r>
            </a:p>
          </p:txBody>
        </p:sp>
        <p:cxnSp>
          <p:nvCxnSpPr>
            <p:cNvPr id="26" name="Connecteur droit avec flèche 25">
              <a:extLst>
                <a:ext uri="{FF2B5EF4-FFF2-40B4-BE49-F238E27FC236}">
                  <a16:creationId xmlns:a16="http://schemas.microsoft.com/office/drawing/2014/main" id="{9D3FF416-C3D3-DC52-9FD5-72B33572824F}"/>
                </a:ext>
              </a:extLst>
            </p:cNvPr>
            <p:cNvCxnSpPr>
              <a:stCxn id="25" idx="2"/>
            </p:cNvCxnSpPr>
            <p:nvPr/>
          </p:nvCxnSpPr>
          <p:spPr>
            <a:xfrm>
              <a:off x="3451064" y="4346441"/>
              <a:ext cx="0" cy="343614"/>
            </a:xfrm>
            <a:prstGeom prst="straightConnector1">
              <a:avLst/>
            </a:prstGeom>
            <a:ln>
              <a:solidFill>
                <a:schemeClr val="tx1">
                  <a:lumMod val="50000"/>
                  <a:lumOff val="50000"/>
                </a:schemeClr>
              </a:solidFill>
              <a:tailEnd type="triangle"/>
            </a:ln>
          </p:spPr>
          <p:style>
            <a:lnRef idx="1">
              <a:schemeClr val="accent1"/>
            </a:lnRef>
            <a:fillRef idx="0">
              <a:schemeClr val="accent1"/>
            </a:fillRef>
            <a:effectRef idx="0">
              <a:schemeClr val="accent1"/>
            </a:effectRef>
            <a:fontRef idx="minor">
              <a:schemeClr val="tx1"/>
            </a:fontRef>
          </p:style>
        </p:cxnSp>
      </p:grpSp>
      <p:grpSp>
        <p:nvGrpSpPr>
          <p:cNvPr id="11" name="Groupe 10">
            <a:extLst>
              <a:ext uri="{FF2B5EF4-FFF2-40B4-BE49-F238E27FC236}">
                <a16:creationId xmlns:a16="http://schemas.microsoft.com/office/drawing/2014/main" id="{ACE14135-7ECF-B405-1FC2-5D2A26632410}"/>
              </a:ext>
            </a:extLst>
          </p:cNvPr>
          <p:cNvGrpSpPr/>
          <p:nvPr/>
        </p:nvGrpSpPr>
        <p:grpSpPr>
          <a:xfrm>
            <a:off x="4728000" y="1492293"/>
            <a:ext cx="2736000" cy="3329281"/>
            <a:chOff x="4588285" y="1513175"/>
            <a:chExt cx="2736000" cy="3329281"/>
          </a:xfrm>
        </p:grpSpPr>
        <p:sp>
          <p:nvSpPr>
            <p:cNvPr id="12" name="Rectangle 11">
              <a:extLst>
                <a:ext uri="{FF2B5EF4-FFF2-40B4-BE49-F238E27FC236}">
                  <a16:creationId xmlns:a16="http://schemas.microsoft.com/office/drawing/2014/main" id="{1F43C018-314E-D73D-19A9-3072FCFE04D4}"/>
                </a:ext>
              </a:extLst>
            </p:cNvPr>
            <p:cNvSpPr/>
            <p:nvPr/>
          </p:nvSpPr>
          <p:spPr>
            <a:xfrm>
              <a:off x="4588285" y="1513175"/>
              <a:ext cx="2736000" cy="2177700"/>
            </a:xfrm>
            <a:prstGeom prst="rect">
              <a:avLst/>
            </a:prstGeom>
            <a:solidFill>
              <a:schemeClr val="bg2"/>
            </a:solid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600" dirty="0">
                  <a:solidFill>
                    <a:schemeClr val="tx1"/>
                  </a:solidFill>
                  <a:latin typeface="Calibri" panose="020F0502020204030204" pitchFamily="34" charset="0"/>
                </a:rPr>
                <a:t>décision AG</a:t>
              </a:r>
            </a:p>
            <a:p>
              <a:pPr algn="ctr"/>
              <a:r>
                <a:rPr lang="fr-FR" sz="1600" dirty="0">
                  <a:solidFill>
                    <a:schemeClr val="tx1"/>
                  </a:solidFill>
                  <a:latin typeface="Calibri" panose="020F0502020204030204" pitchFamily="34" charset="0"/>
                </a:rPr>
                <a:t>(nouvelle composition)</a:t>
              </a:r>
            </a:p>
            <a:p>
              <a:pPr algn="ctr"/>
              <a:endParaRPr lang="fr-FR" sz="1600" dirty="0">
                <a:solidFill>
                  <a:schemeClr val="tx1"/>
                </a:solidFill>
                <a:latin typeface="Calibri" panose="020F0502020204030204" pitchFamily="34" charset="0"/>
              </a:endParaRPr>
            </a:p>
            <a:p>
              <a:pPr algn="ctr"/>
              <a:r>
                <a:rPr lang="fr-FR" sz="1600" dirty="0">
                  <a:solidFill>
                    <a:schemeClr val="tx1"/>
                  </a:solidFill>
                  <a:latin typeface="Calibri" panose="020F0502020204030204" pitchFamily="34" charset="0"/>
                </a:rPr>
                <a:t>marge de fluctuation</a:t>
              </a:r>
            </a:p>
            <a:p>
              <a:pPr algn="ctr"/>
              <a:r>
                <a:rPr lang="fr-FR" sz="1600" dirty="0">
                  <a:solidFill>
                    <a:schemeClr val="tx1"/>
                  </a:solidFill>
                  <a:latin typeface="Calibri" panose="020F0502020204030204" pitchFamily="34" charset="0"/>
                </a:rPr>
                <a:t>(conditionnée à l’inscription</a:t>
              </a:r>
              <a:br>
                <a:rPr lang="fr-FR" sz="1600" dirty="0">
                  <a:solidFill>
                    <a:schemeClr val="tx1"/>
                  </a:solidFill>
                  <a:latin typeface="Calibri" panose="020F0502020204030204" pitchFamily="34" charset="0"/>
                </a:rPr>
              </a:br>
              <a:r>
                <a:rPr lang="fr-FR" sz="1600" dirty="0">
                  <a:solidFill>
                    <a:schemeClr val="tx1"/>
                  </a:solidFill>
                  <a:latin typeface="Calibri" panose="020F0502020204030204" pitchFamily="34" charset="0"/>
                </a:rPr>
                <a:t>de l’augmentation ordinaire)</a:t>
              </a:r>
            </a:p>
          </p:txBody>
        </p:sp>
        <p:cxnSp>
          <p:nvCxnSpPr>
            <p:cNvPr id="13" name="Connecteur droit avec flèche 12">
              <a:extLst>
                <a:ext uri="{FF2B5EF4-FFF2-40B4-BE49-F238E27FC236}">
                  <a16:creationId xmlns:a16="http://schemas.microsoft.com/office/drawing/2014/main" id="{76481EEB-7D3B-D3BD-C897-2EFC3884327D}"/>
                </a:ext>
              </a:extLst>
            </p:cNvPr>
            <p:cNvCxnSpPr>
              <a:stCxn id="12" idx="2"/>
            </p:cNvCxnSpPr>
            <p:nvPr/>
          </p:nvCxnSpPr>
          <p:spPr>
            <a:xfrm>
              <a:off x="5956285" y="3690875"/>
              <a:ext cx="0" cy="1151581"/>
            </a:xfrm>
            <a:prstGeom prst="straightConnector1">
              <a:avLst/>
            </a:prstGeom>
            <a:ln>
              <a:solidFill>
                <a:schemeClr val="tx1">
                  <a:lumMod val="50000"/>
                  <a:lumOff val="50000"/>
                </a:schemeClr>
              </a:solidFill>
              <a:tailEnd type="triangle"/>
            </a:ln>
          </p:spPr>
          <p:style>
            <a:lnRef idx="1">
              <a:schemeClr val="accent1"/>
            </a:lnRef>
            <a:fillRef idx="0">
              <a:schemeClr val="accent1"/>
            </a:fillRef>
            <a:effectRef idx="0">
              <a:schemeClr val="accent1"/>
            </a:effectRef>
            <a:fontRef idx="minor">
              <a:schemeClr val="tx1"/>
            </a:fontRef>
          </p:style>
        </p:cxnSp>
      </p:grpSp>
      <p:grpSp>
        <p:nvGrpSpPr>
          <p:cNvPr id="14" name="Groupe 13">
            <a:extLst>
              <a:ext uri="{FF2B5EF4-FFF2-40B4-BE49-F238E27FC236}">
                <a16:creationId xmlns:a16="http://schemas.microsoft.com/office/drawing/2014/main" id="{B175CA84-C638-A640-CA5C-1142F75F900E}"/>
              </a:ext>
            </a:extLst>
          </p:cNvPr>
          <p:cNvGrpSpPr/>
          <p:nvPr/>
        </p:nvGrpSpPr>
        <p:grpSpPr>
          <a:xfrm>
            <a:off x="7092000" y="2321142"/>
            <a:ext cx="2736000" cy="2521314"/>
            <a:chOff x="7214932" y="2321142"/>
            <a:chExt cx="2736000" cy="2521314"/>
          </a:xfrm>
        </p:grpSpPr>
        <p:sp>
          <p:nvSpPr>
            <p:cNvPr id="15" name="Rectangle 14">
              <a:extLst>
                <a:ext uri="{FF2B5EF4-FFF2-40B4-BE49-F238E27FC236}">
                  <a16:creationId xmlns:a16="http://schemas.microsoft.com/office/drawing/2014/main" id="{F6DB5FE6-01ED-BFF4-D8CE-7F5A8329154D}"/>
                </a:ext>
              </a:extLst>
            </p:cNvPr>
            <p:cNvSpPr/>
            <p:nvPr/>
          </p:nvSpPr>
          <p:spPr>
            <a:xfrm>
              <a:off x="7214932" y="2321142"/>
              <a:ext cx="2736000" cy="2177700"/>
            </a:xfrm>
            <a:prstGeom prst="rect">
              <a:avLst/>
            </a:prstGeom>
            <a:solidFill>
              <a:schemeClr val="bg2"/>
            </a:solid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600" dirty="0">
                  <a:solidFill>
                    <a:schemeClr val="tx1"/>
                  </a:solidFill>
                  <a:latin typeface="Calibri" panose="020F0502020204030204" pitchFamily="34" charset="0"/>
                </a:rPr>
                <a:t>inscription RC</a:t>
              </a:r>
            </a:p>
            <a:p>
              <a:pPr algn="ctr"/>
              <a:endParaRPr lang="fr-FR" sz="1600" dirty="0">
                <a:solidFill>
                  <a:schemeClr val="tx1"/>
                </a:solidFill>
                <a:latin typeface="Calibri" panose="020F0502020204030204" pitchFamily="34" charset="0"/>
              </a:endParaRPr>
            </a:p>
            <a:p>
              <a:pPr algn="ctr"/>
              <a:endParaRPr lang="fr-FR" sz="1600" dirty="0">
                <a:solidFill>
                  <a:schemeClr val="tx1"/>
                </a:solidFill>
                <a:latin typeface="Calibri" panose="020F0502020204030204" pitchFamily="34" charset="0"/>
              </a:endParaRPr>
            </a:p>
            <a:p>
              <a:pPr algn="ctr"/>
              <a:r>
                <a:rPr lang="fr-FR" sz="1600" dirty="0">
                  <a:solidFill>
                    <a:schemeClr val="tx1"/>
                  </a:solidFill>
                  <a:latin typeface="Calibri" panose="020F0502020204030204" pitchFamily="34" charset="0"/>
                </a:rPr>
                <a:t>augmentation ordinaire</a:t>
              </a:r>
            </a:p>
          </p:txBody>
        </p:sp>
        <p:cxnSp>
          <p:nvCxnSpPr>
            <p:cNvPr id="16" name="Connecteur droit avec flèche 15">
              <a:extLst>
                <a:ext uri="{FF2B5EF4-FFF2-40B4-BE49-F238E27FC236}">
                  <a16:creationId xmlns:a16="http://schemas.microsoft.com/office/drawing/2014/main" id="{886FAD5B-66F7-46A6-7366-7AD435EA003D}"/>
                </a:ext>
              </a:extLst>
            </p:cNvPr>
            <p:cNvCxnSpPr>
              <a:stCxn id="15" idx="2"/>
            </p:cNvCxnSpPr>
            <p:nvPr/>
          </p:nvCxnSpPr>
          <p:spPr>
            <a:xfrm flipH="1">
              <a:off x="8577330" y="4498842"/>
              <a:ext cx="0" cy="343614"/>
            </a:xfrm>
            <a:prstGeom prst="straightConnector1">
              <a:avLst/>
            </a:prstGeom>
            <a:ln>
              <a:solidFill>
                <a:schemeClr val="tx1">
                  <a:lumMod val="50000"/>
                  <a:lumOff val="50000"/>
                </a:schemeClr>
              </a:solidFill>
              <a:tailEnd type="triangle"/>
            </a:ln>
          </p:spPr>
          <p:style>
            <a:lnRef idx="1">
              <a:schemeClr val="accent1"/>
            </a:lnRef>
            <a:fillRef idx="0">
              <a:schemeClr val="accent1"/>
            </a:fillRef>
            <a:effectRef idx="0">
              <a:schemeClr val="accent1"/>
            </a:effectRef>
            <a:fontRef idx="minor">
              <a:schemeClr val="tx1"/>
            </a:fontRef>
          </p:style>
        </p:cxnSp>
      </p:grpSp>
      <p:grpSp>
        <p:nvGrpSpPr>
          <p:cNvPr id="17" name="Groupe 16">
            <a:extLst>
              <a:ext uri="{FF2B5EF4-FFF2-40B4-BE49-F238E27FC236}">
                <a16:creationId xmlns:a16="http://schemas.microsoft.com/office/drawing/2014/main" id="{B308C0DA-AF14-8441-BB4C-ACC680330318}"/>
              </a:ext>
            </a:extLst>
          </p:cNvPr>
          <p:cNvGrpSpPr/>
          <p:nvPr/>
        </p:nvGrpSpPr>
        <p:grpSpPr>
          <a:xfrm>
            <a:off x="9456000" y="1513175"/>
            <a:ext cx="2736000" cy="3329281"/>
            <a:chOff x="9164140" y="1513175"/>
            <a:chExt cx="2736000" cy="3329281"/>
          </a:xfrm>
        </p:grpSpPr>
        <p:sp>
          <p:nvSpPr>
            <p:cNvPr id="18" name="Rectangle 17">
              <a:extLst>
                <a:ext uri="{FF2B5EF4-FFF2-40B4-BE49-F238E27FC236}">
                  <a16:creationId xmlns:a16="http://schemas.microsoft.com/office/drawing/2014/main" id="{2EE3FBB4-7087-49F0-BB06-EEF3624BE35A}"/>
                </a:ext>
              </a:extLst>
            </p:cNvPr>
            <p:cNvSpPr/>
            <p:nvPr/>
          </p:nvSpPr>
          <p:spPr>
            <a:xfrm>
              <a:off x="9164140" y="1513175"/>
              <a:ext cx="2736000" cy="2177700"/>
            </a:xfrm>
            <a:prstGeom prst="rect">
              <a:avLst/>
            </a:prstGeom>
            <a:solidFill>
              <a:schemeClr val="bg2"/>
            </a:solid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600" dirty="0">
                  <a:solidFill>
                    <a:schemeClr val="tx1"/>
                  </a:solidFill>
                  <a:latin typeface="Calibri" panose="020F0502020204030204" pitchFamily="34" charset="0"/>
                </a:rPr>
                <a:t>réquisition inscription RC</a:t>
              </a:r>
            </a:p>
            <a:p>
              <a:pPr algn="ctr"/>
              <a:endParaRPr lang="fr-FR" sz="1600" dirty="0">
                <a:solidFill>
                  <a:schemeClr val="tx1"/>
                </a:solidFill>
                <a:latin typeface="Calibri" panose="020F0502020204030204" pitchFamily="34" charset="0"/>
              </a:endParaRPr>
            </a:p>
            <a:p>
              <a:pPr algn="ctr"/>
              <a:endParaRPr lang="fr-FR" sz="1600" dirty="0">
                <a:solidFill>
                  <a:schemeClr val="tx1"/>
                </a:solidFill>
                <a:latin typeface="Calibri" panose="020F0502020204030204" pitchFamily="34" charset="0"/>
              </a:endParaRPr>
            </a:p>
            <a:p>
              <a:pPr algn="ctr"/>
              <a:r>
                <a:rPr lang="fr-FR" sz="1600" dirty="0">
                  <a:solidFill>
                    <a:schemeClr val="tx1"/>
                  </a:solidFill>
                  <a:latin typeface="Calibri" panose="020F0502020204030204" pitchFamily="34" charset="0"/>
                </a:rPr>
                <a:t>marge de fluctuation</a:t>
              </a:r>
            </a:p>
          </p:txBody>
        </p:sp>
        <p:cxnSp>
          <p:nvCxnSpPr>
            <p:cNvPr id="19" name="Connecteur droit avec flèche 18">
              <a:extLst>
                <a:ext uri="{FF2B5EF4-FFF2-40B4-BE49-F238E27FC236}">
                  <a16:creationId xmlns:a16="http://schemas.microsoft.com/office/drawing/2014/main" id="{569894E8-9AFA-E5A6-A4AC-A618D544F02C}"/>
                </a:ext>
              </a:extLst>
            </p:cNvPr>
            <p:cNvCxnSpPr>
              <a:stCxn id="18" idx="2"/>
            </p:cNvCxnSpPr>
            <p:nvPr/>
          </p:nvCxnSpPr>
          <p:spPr>
            <a:xfrm flipH="1">
              <a:off x="10522039" y="3690875"/>
              <a:ext cx="0" cy="1151581"/>
            </a:xfrm>
            <a:prstGeom prst="straightConnector1">
              <a:avLst/>
            </a:prstGeom>
            <a:ln>
              <a:solidFill>
                <a:schemeClr val="tx1">
                  <a:lumMod val="50000"/>
                  <a:lumOff val="50000"/>
                </a:schemeClr>
              </a:solidFill>
              <a:tailEnd type="triangle"/>
            </a:ln>
          </p:spPr>
          <p:style>
            <a:lnRef idx="1">
              <a:schemeClr val="accent1"/>
            </a:lnRef>
            <a:fillRef idx="0">
              <a:schemeClr val="accent1"/>
            </a:fillRef>
            <a:effectRef idx="0">
              <a:schemeClr val="accent1"/>
            </a:effectRef>
            <a:fontRef idx="minor">
              <a:schemeClr val="tx1"/>
            </a:fontRef>
          </p:style>
        </p:cxnSp>
      </p:grpSp>
      <p:grpSp>
        <p:nvGrpSpPr>
          <p:cNvPr id="27" name="Groupe 26">
            <a:extLst>
              <a:ext uri="{FF2B5EF4-FFF2-40B4-BE49-F238E27FC236}">
                <a16:creationId xmlns:a16="http://schemas.microsoft.com/office/drawing/2014/main" id="{E09B1C44-59FD-FB9D-7704-C98447B43628}"/>
              </a:ext>
            </a:extLst>
          </p:cNvPr>
          <p:cNvGrpSpPr/>
          <p:nvPr/>
        </p:nvGrpSpPr>
        <p:grpSpPr>
          <a:xfrm>
            <a:off x="9456000" y="1513175"/>
            <a:ext cx="2736000" cy="3329281"/>
            <a:chOff x="9152936" y="3409991"/>
            <a:chExt cx="2736000" cy="3329281"/>
          </a:xfrm>
        </p:grpSpPr>
        <p:sp>
          <p:nvSpPr>
            <p:cNvPr id="28" name="Rectangle 27">
              <a:extLst>
                <a:ext uri="{FF2B5EF4-FFF2-40B4-BE49-F238E27FC236}">
                  <a16:creationId xmlns:a16="http://schemas.microsoft.com/office/drawing/2014/main" id="{FCA143A6-87DC-1498-3C65-669BED26B8AD}"/>
                </a:ext>
              </a:extLst>
            </p:cNvPr>
            <p:cNvSpPr/>
            <p:nvPr/>
          </p:nvSpPr>
          <p:spPr>
            <a:xfrm>
              <a:off x="9152936" y="3409991"/>
              <a:ext cx="2736000" cy="2177700"/>
            </a:xfrm>
            <a:prstGeom prst="rect">
              <a:avLst/>
            </a:prstGeom>
            <a:solidFill>
              <a:schemeClr val="bg2"/>
            </a:solid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600" dirty="0">
                  <a:solidFill>
                    <a:srgbClr val="FF0000"/>
                  </a:solidFill>
                  <a:latin typeface="Calibri" panose="020F0502020204030204" pitchFamily="34" charset="0"/>
                </a:rPr>
                <a:t>réquisition inscription RC</a:t>
              </a:r>
            </a:p>
            <a:p>
              <a:pPr algn="ctr"/>
              <a:endParaRPr lang="fr-FR" sz="1600" dirty="0">
                <a:solidFill>
                  <a:schemeClr val="tx1"/>
                </a:solidFill>
                <a:latin typeface="Calibri" panose="020F0502020204030204" pitchFamily="34" charset="0"/>
              </a:endParaRPr>
            </a:p>
            <a:p>
              <a:pPr algn="ctr"/>
              <a:endParaRPr lang="fr-FR" sz="1600" dirty="0">
                <a:solidFill>
                  <a:schemeClr val="tx1"/>
                </a:solidFill>
                <a:latin typeface="Calibri" panose="020F0502020204030204" pitchFamily="34" charset="0"/>
              </a:endParaRPr>
            </a:p>
            <a:p>
              <a:pPr algn="ctr"/>
              <a:r>
                <a:rPr lang="fr-FR" sz="1600" dirty="0">
                  <a:solidFill>
                    <a:schemeClr val="tx1"/>
                  </a:solidFill>
                  <a:latin typeface="Calibri" panose="020F0502020204030204" pitchFamily="34" charset="0"/>
                </a:rPr>
                <a:t>marge de fluctuation</a:t>
              </a:r>
            </a:p>
          </p:txBody>
        </p:sp>
        <p:cxnSp>
          <p:nvCxnSpPr>
            <p:cNvPr id="29" name="Connecteur droit avec flèche 28">
              <a:extLst>
                <a:ext uri="{FF2B5EF4-FFF2-40B4-BE49-F238E27FC236}">
                  <a16:creationId xmlns:a16="http://schemas.microsoft.com/office/drawing/2014/main" id="{7D84E651-A25D-D22E-9610-E78E959EF1F1}"/>
                </a:ext>
              </a:extLst>
            </p:cNvPr>
            <p:cNvCxnSpPr>
              <a:stCxn id="28" idx="2"/>
            </p:cNvCxnSpPr>
            <p:nvPr/>
          </p:nvCxnSpPr>
          <p:spPr>
            <a:xfrm flipH="1">
              <a:off x="10510835" y="5587691"/>
              <a:ext cx="0" cy="1151581"/>
            </a:xfrm>
            <a:prstGeom prst="straightConnector1">
              <a:avLst/>
            </a:prstGeom>
            <a:ln>
              <a:solidFill>
                <a:schemeClr val="tx1">
                  <a:lumMod val="50000"/>
                  <a:lumOff val="50000"/>
                </a:schemeClr>
              </a:solidFill>
              <a:tailEnd type="triangle"/>
            </a:ln>
          </p:spPr>
          <p:style>
            <a:lnRef idx="1">
              <a:schemeClr val="accent1"/>
            </a:lnRef>
            <a:fillRef idx="0">
              <a:schemeClr val="accent1"/>
            </a:fillRef>
            <a:effectRef idx="0">
              <a:schemeClr val="accent1"/>
            </a:effectRef>
            <a:fontRef idx="minor">
              <a:schemeClr val="tx1"/>
            </a:fontRef>
          </p:style>
        </p:cxnSp>
      </p:grpSp>
      <p:sp>
        <p:nvSpPr>
          <p:cNvPr id="21" name="Titre 1">
            <a:extLst>
              <a:ext uri="{FF2B5EF4-FFF2-40B4-BE49-F238E27FC236}">
                <a16:creationId xmlns:a16="http://schemas.microsoft.com/office/drawing/2014/main" id="{5E817EB1-3D9C-7692-E5ED-ED3CF2BE7A56}"/>
              </a:ext>
            </a:extLst>
          </p:cNvPr>
          <p:cNvSpPr txBox="1">
            <a:spLocks/>
          </p:cNvSpPr>
          <p:nvPr/>
        </p:nvSpPr>
        <p:spPr>
          <a:xfrm>
            <a:off x="681643" y="0"/>
            <a:ext cx="11510357" cy="981537"/>
          </a:xfrm>
          <a:prstGeom prst="rect">
            <a:avLst/>
          </a:prstGeom>
        </p:spPr>
        <p:txBody>
          <a:bodyPr/>
          <a:lstStyle>
            <a:lvl1pPr algn="l" defTabSz="914400" rtl="0" eaLnBrk="1" latinLnBrk="0" hangingPunct="1">
              <a:lnSpc>
                <a:spcPct val="90000"/>
              </a:lnSpc>
              <a:spcBef>
                <a:spcPct val="0"/>
              </a:spcBef>
              <a:buNone/>
              <a:defRPr sz="4600" b="1" kern="1200">
                <a:solidFill>
                  <a:schemeClr val="tx1"/>
                </a:solidFill>
                <a:latin typeface="Gellix" pitchFamily="2" charset="0"/>
                <a:ea typeface="+mj-ea"/>
                <a:cs typeface="Gellix" pitchFamily="2" charset="0"/>
              </a:defRPr>
            </a:lvl1pPr>
          </a:lstStyle>
          <a:p>
            <a:pPr algn="r"/>
            <a:r>
              <a:rPr lang="fr-CH" sz="3600" b="0" dirty="0">
                <a:latin typeface="Calibri" panose="020F0502020204030204" pitchFamily="34" charset="0"/>
                <a:cs typeface="Calibri" panose="020F0502020204030204" pitchFamily="34" charset="0"/>
              </a:rPr>
              <a:t>Augmentation dans la marge</a:t>
            </a:r>
          </a:p>
        </p:txBody>
      </p:sp>
      <p:sp>
        <p:nvSpPr>
          <p:cNvPr id="3" name="ZoneTexte 2">
            <a:extLst>
              <a:ext uri="{FF2B5EF4-FFF2-40B4-BE49-F238E27FC236}">
                <a16:creationId xmlns:a16="http://schemas.microsoft.com/office/drawing/2014/main" id="{0FCBFE8D-F777-8CDB-06EA-2F6F7FF235A7}"/>
              </a:ext>
            </a:extLst>
          </p:cNvPr>
          <p:cNvSpPr txBox="1"/>
          <p:nvPr/>
        </p:nvSpPr>
        <p:spPr>
          <a:xfrm>
            <a:off x="1129554" y="600653"/>
            <a:ext cx="3726469" cy="646331"/>
          </a:xfrm>
          <a:prstGeom prst="rect">
            <a:avLst/>
          </a:prstGeom>
          <a:noFill/>
        </p:spPr>
        <p:txBody>
          <a:bodyPr wrap="none" rtlCol="0">
            <a:spAutoFit/>
          </a:bodyPr>
          <a:lstStyle/>
          <a:p>
            <a:r>
              <a:rPr lang="fr-FR" b="1" dirty="0"/>
              <a:t>Pratique OFRC (REPRAX 2/2002 p.53)</a:t>
            </a:r>
          </a:p>
          <a:p>
            <a:endParaRPr lang="fr-FR" dirty="0"/>
          </a:p>
        </p:txBody>
      </p:sp>
      <p:sp>
        <p:nvSpPr>
          <p:cNvPr id="23" name="ZoneTexte 22">
            <a:extLst>
              <a:ext uri="{FF2B5EF4-FFF2-40B4-BE49-F238E27FC236}">
                <a16:creationId xmlns:a16="http://schemas.microsoft.com/office/drawing/2014/main" id="{29A78FE2-727B-FD67-F5D3-F686741C6460}"/>
              </a:ext>
            </a:extLst>
          </p:cNvPr>
          <p:cNvSpPr txBox="1"/>
          <p:nvPr/>
        </p:nvSpPr>
        <p:spPr>
          <a:xfrm>
            <a:off x="681643" y="5047931"/>
            <a:ext cx="10896275" cy="1415772"/>
          </a:xfrm>
          <a:prstGeom prst="rect">
            <a:avLst/>
          </a:prstGeom>
          <a:noFill/>
        </p:spPr>
        <p:txBody>
          <a:bodyPr wrap="square">
            <a:spAutoFit/>
          </a:bodyPr>
          <a:lstStyle/>
          <a:p>
            <a:pPr algn="just"/>
            <a:r>
              <a:rPr lang="fr-CH" sz="1600" b="1" dirty="0"/>
              <a:t>Communication OFRC 1/23 du 21 mars 23</a:t>
            </a:r>
            <a:endParaRPr lang="fr-CH" sz="1600" dirty="0"/>
          </a:p>
          <a:p>
            <a:pPr algn="just"/>
            <a:r>
              <a:rPr lang="fr-CH" sz="1400" b="1" dirty="0">
                <a:effectLst/>
              </a:rPr>
              <a:t>Toutefois, si lors de la même assemblée générale, une décision d’augmentation ordinaire du capital est prise avant la décision d'introduction [de la marge de fluctuation], il est possible de tenir compte du montant augmenté du capital-actions</a:t>
            </a:r>
            <a:r>
              <a:rPr lang="fr-CH" sz="1400" dirty="0">
                <a:effectLst/>
              </a:rPr>
              <a:t>, pour autant que l'augmentation ordinaire du capital et la modification des statuts relative </a:t>
            </a:r>
            <a:r>
              <a:rPr lang="fr-CH" sz="1400" dirty="0"/>
              <a:t>[à la marge de fluctuation] </a:t>
            </a:r>
            <a:r>
              <a:rPr lang="fr-CH" sz="1400" dirty="0">
                <a:effectLst/>
              </a:rPr>
              <a:t>fassent l’objet </a:t>
            </a:r>
            <a:r>
              <a:rPr lang="fr-CH" sz="1400" b="1" dirty="0">
                <a:solidFill>
                  <a:srgbClr val="FF0000"/>
                </a:solidFill>
                <a:effectLst/>
              </a:rPr>
              <a:t>d’une réquisition d’inscription au registre du commerce en même temps</a:t>
            </a:r>
            <a:r>
              <a:rPr lang="fr-CH" sz="1400" dirty="0">
                <a:effectLst/>
              </a:rPr>
              <a:t>. Cette pratique s'est imposée auprès des autorités du registre du commerce sous l'ancien droit, tant pour l'augmentation autorisée du capital que pour l’introduction du capital conditionnel.</a:t>
            </a:r>
            <a:r>
              <a:rPr lang="fr-CH" sz="1400" b="1" dirty="0"/>
              <a:t>[</a:t>
            </a:r>
            <a:r>
              <a:rPr lang="fr-CH" sz="1400" b="1" i="1" dirty="0"/>
              <a:t>cf. </a:t>
            </a:r>
            <a:r>
              <a:rPr lang="fr-FR" sz="1400" b="1" dirty="0"/>
              <a:t>REPRAX 2/2002 p.53]</a:t>
            </a:r>
            <a:endParaRPr lang="fr-CH" sz="1400" dirty="0">
              <a:effectLst/>
            </a:endParaRPr>
          </a:p>
        </p:txBody>
      </p:sp>
    </p:spTree>
    <p:extLst>
      <p:ext uri="{BB962C8B-B14F-4D97-AF65-F5344CB8AC3E}">
        <p14:creationId xmlns:p14="http://schemas.microsoft.com/office/powerpoint/2010/main" val="34787595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par>
                                <p:cTn id="8" presetID="10" presetClass="entr" presetSubtype="0" fill="hold"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fade">
                                      <p:cBhvr>
                                        <p:cTn id="10" dur="500"/>
                                        <p:tgtEl>
                                          <p:spTgt spid="4"/>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fade">
                                      <p:cBhvr>
                                        <p:cTn id="15" dur="500"/>
                                        <p:tgtEl>
                                          <p:spTgt spid="8"/>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11"/>
                                        </p:tgtEl>
                                        <p:attrNameLst>
                                          <p:attrName>style.visibility</p:attrName>
                                        </p:attrNameLst>
                                      </p:cBhvr>
                                      <p:to>
                                        <p:strVal val="visible"/>
                                      </p:to>
                                    </p:set>
                                    <p:animEffect transition="in" filter="fade">
                                      <p:cBhvr>
                                        <p:cTn id="20" dur="500"/>
                                        <p:tgtEl>
                                          <p:spTgt spid="11"/>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nodeType="clickEffect">
                                  <p:stCondLst>
                                    <p:cond delay="0"/>
                                  </p:stCondLst>
                                  <p:childTnLst>
                                    <p:set>
                                      <p:cBhvr>
                                        <p:cTn id="24" dur="1" fill="hold">
                                          <p:stCondLst>
                                            <p:cond delay="0"/>
                                          </p:stCondLst>
                                        </p:cTn>
                                        <p:tgtEl>
                                          <p:spTgt spid="14"/>
                                        </p:tgtEl>
                                        <p:attrNameLst>
                                          <p:attrName>style.visibility</p:attrName>
                                        </p:attrNameLst>
                                      </p:cBhvr>
                                      <p:to>
                                        <p:strVal val="visible"/>
                                      </p:to>
                                    </p:set>
                                    <p:animEffect transition="in" filter="fade">
                                      <p:cBhvr>
                                        <p:cTn id="25" dur="500"/>
                                        <p:tgtEl>
                                          <p:spTgt spid="14"/>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nodeType="clickEffect">
                                  <p:stCondLst>
                                    <p:cond delay="0"/>
                                  </p:stCondLst>
                                  <p:childTnLst>
                                    <p:set>
                                      <p:cBhvr>
                                        <p:cTn id="29" dur="1" fill="hold">
                                          <p:stCondLst>
                                            <p:cond delay="0"/>
                                          </p:stCondLst>
                                        </p:cTn>
                                        <p:tgtEl>
                                          <p:spTgt spid="17"/>
                                        </p:tgtEl>
                                        <p:attrNameLst>
                                          <p:attrName>style.visibility</p:attrName>
                                        </p:attrNameLst>
                                      </p:cBhvr>
                                      <p:to>
                                        <p:strVal val="visible"/>
                                      </p:to>
                                    </p:set>
                                    <p:animEffect transition="in" filter="fade">
                                      <p:cBhvr>
                                        <p:cTn id="30" dur="500"/>
                                        <p:tgtEl>
                                          <p:spTgt spid="17"/>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grpId="0" nodeType="clickEffect">
                                  <p:stCondLst>
                                    <p:cond delay="0"/>
                                  </p:stCondLst>
                                  <p:childTnLst>
                                    <p:set>
                                      <p:cBhvr>
                                        <p:cTn id="34" dur="1" fill="hold">
                                          <p:stCondLst>
                                            <p:cond delay="0"/>
                                          </p:stCondLst>
                                        </p:cTn>
                                        <p:tgtEl>
                                          <p:spTgt spid="23"/>
                                        </p:tgtEl>
                                        <p:attrNameLst>
                                          <p:attrName>style.visibility</p:attrName>
                                        </p:attrNameLst>
                                      </p:cBhvr>
                                      <p:to>
                                        <p:strVal val="visible"/>
                                      </p:to>
                                    </p:set>
                                    <p:animEffect transition="in" filter="fade">
                                      <p:cBhvr>
                                        <p:cTn id="35" dur="500"/>
                                        <p:tgtEl>
                                          <p:spTgt spid="23"/>
                                        </p:tgtEl>
                                      </p:cBhvr>
                                    </p:animEffect>
                                  </p:childTnLst>
                                </p:cTn>
                              </p:par>
                            </p:childTnLst>
                          </p:cTn>
                        </p:par>
                      </p:childTnLst>
                    </p:cTn>
                  </p:par>
                  <p:par>
                    <p:cTn id="36" fill="hold">
                      <p:stCondLst>
                        <p:cond delay="indefinite"/>
                      </p:stCondLst>
                      <p:childTnLst>
                        <p:par>
                          <p:cTn id="37" fill="hold">
                            <p:stCondLst>
                              <p:cond delay="0"/>
                            </p:stCondLst>
                            <p:childTnLst>
                              <p:par>
                                <p:cTn id="38" presetID="10" presetClass="entr" presetSubtype="0" fill="hold" nodeType="clickEffect">
                                  <p:stCondLst>
                                    <p:cond delay="0"/>
                                  </p:stCondLst>
                                  <p:childTnLst>
                                    <p:set>
                                      <p:cBhvr>
                                        <p:cTn id="39" dur="1" fill="hold">
                                          <p:stCondLst>
                                            <p:cond delay="0"/>
                                          </p:stCondLst>
                                        </p:cTn>
                                        <p:tgtEl>
                                          <p:spTgt spid="24"/>
                                        </p:tgtEl>
                                        <p:attrNameLst>
                                          <p:attrName>style.visibility</p:attrName>
                                        </p:attrNameLst>
                                      </p:cBhvr>
                                      <p:to>
                                        <p:strVal val="visible"/>
                                      </p:to>
                                    </p:set>
                                    <p:animEffect transition="in" filter="fade">
                                      <p:cBhvr>
                                        <p:cTn id="40" dur="500"/>
                                        <p:tgtEl>
                                          <p:spTgt spid="24"/>
                                        </p:tgtEl>
                                      </p:cBhvr>
                                    </p:animEffect>
                                  </p:childTnLst>
                                </p:cTn>
                              </p:par>
                              <p:par>
                                <p:cTn id="41" presetID="10" presetClass="entr" presetSubtype="0" fill="hold" nodeType="withEffect">
                                  <p:stCondLst>
                                    <p:cond delay="0"/>
                                  </p:stCondLst>
                                  <p:childTnLst>
                                    <p:set>
                                      <p:cBhvr>
                                        <p:cTn id="42" dur="1" fill="hold">
                                          <p:stCondLst>
                                            <p:cond delay="0"/>
                                          </p:stCondLst>
                                        </p:cTn>
                                        <p:tgtEl>
                                          <p:spTgt spid="27"/>
                                        </p:tgtEl>
                                        <p:attrNameLst>
                                          <p:attrName>style.visibility</p:attrName>
                                        </p:attrNameLst>
                                      </p:cBhvr>
                                      <p:to>
                                        <p:strVal val="visible"/>
                                      </p:to>
                                    </p:set>
                                    <p:animEffect transition="in" filter="fade">
                                      <p:cBhvr>
                                        <p:cTn id="43"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DB743D6A-56A2-DF6C-E813-009337A8C7AF}"/>
              </a:ext>
            </a:extLst>
          </p:cNvPr>
          <p:cNvSpPr txBox="1">
            <a:spLocks/>
          </p:cNvSpPr>
          <p:nvPr/>
        </p:nvSpPr>
        <p:spPr>
          <a:xfrm>
            <a:off x="681643" y="0"/>
            <a:ext cx="11510357" cy="981537"/>
          </a:xfrm>
          <a:prstGeom prst="rect">
            <a:avLst/>
          </a:prstGeom>
        </p:spPr>
        <p:txBody>
          <a:bodyPr/>
          <a:lstStyle>
            <a:lvl1pPr algn="l" defTabSz="914400" rtl="0" eaLnBrk="1" latinLnBrk="0" hangingPunct="1">
              <a:lnSpc>
                <a:spcPct val="90000"/>
              </a:lnSpc>
              <a:spcBef>
                <a:spcPct val="0"/>
              </a:spcBef>
              <a:buNone/>
              <a:defRPr sz="4600" b="1" kern="1200">
                <a:solidFill>
                  <a:schemeClr val="tx1"/>
                </a:solidFill>
                <a:latin typeface="Gellix" pitchFamily="2" charset="0"/>
                <a:ea typeface="+mj-ea"/>
                <a:cs typeface="Gellix" pitchFamily="2" charset="0"/>
              </a:defRPr>
            </a:lvl1pPr>
          </a:lstStyle>
          <a:p>
            <a:pPr algn="r"/>
            <a:r>
              <a:rPr lang="fr-CH" sz="3600" b="0" dirty="0">
                <a:latin typeface="Calibri" panose="020F0502020204030204" pitchFamily="34" charset="0"/>
                <a:cs typeface="Calibri" panose="020F0502020204030204" pitchFamily="34" charset="0"/>
              </a:rPr>
              <a:t>Réduction dans la marge</a:t>
            </a:r>
          </a:p>
        </p:txBody>
      </p:sp>
      <p:cxnSp>
        <p:nvCxnSpPr>
          <p:cNvPr id="3" name="Connecteur droit avec flèche 2">
            <a:extLst>
              <a:ext uri="{FF2B5EF4-FFF2-40B4-BE49-F238E27FC236}">
                <a16:creationId xmlns:a16="http://schemas.microsoft.com/office/drawing/2014/main" id="{95A6017A-D36F-3D38-937D-B8EEB1204BC5}"/>
              </a:ext>
            </a:extLst>
          </p:cNvPr>
          <p:cNvCxnSpPr>
            <a:cxnSpLocks/>
          </p:cNvCxnSpPr>
          <p:nvPr/>
        </p:nvCxnSpPr>
        <p:spPr>
          <a:xfrm>
            <a:off x="365734" y="2960647"/>
            <a:ext cx="11584957" cy="0"/>
          </a:xfrm>
          <a:prstGeom prst="straightConnector1">
            <a:avLst/>
          </a:prstGeom>
          <a:ln w="57150">
            <a:solidFill>
              <a:schemeClr val="tx1">
                <a:lumMod val="50000"/>
                <a:lumOff val="50000"/>
              </a:schemeClr>
            </a:solidFill>
            <a:tailEnd type="triangle"/>
          </a:ln>
        </p:spPr>
        <p:style>
          <a:lnRef idx="1">
            <a:schemeClr val="accent1"/>
          </a:lnRef>
          <a:fillRef idx="0">
            <a:schemeClr val="accent1"/>
          </a:fillRef>
          <a:effectRef idx="0">
            <a:schemeClr val="accent1"/>
          </a:effectRef>
          <a:fontRef idx="minor">
            <a:schemeClr val="tx1"/>
          </a:fontRef>
        </p:style>
      </p:cxnSp>
      <p:grpSp>
        <p:nvGrpSpPr>
          <p:cNvPr id="4" name="Groupe 3">
            <a:extLst>
              <a:ext uri="{FF2B5EF4-FFF2-40B4-BE49-F238E27FC236}">
                <a16:creationId xmlns:a16="http://schemas.microsoft.com/office/drawing/2014/main" id="{E911DFFE-C192-CFE9-9239-31934D372F9C}"/>
              </a:ext>
            </a:extLst>
          </p:cNvPr>
          <p:cNvGrpSpPr/>
          <p:nvPr/>
        </p:nvGrpSpPr>
        <p:grpSpPr>
          <a:xfrm>
            <a:off x="1679024" y="567772"/>
            <a:ext cx="2196197" cy="2392875"/>
            <a:chOff x="96242" y="515158"/>
            <a:chExt cx="2196197" cy="2392875"/>
          </a:xfrm>
        </p:grpSpPr>
        <p:sp>
          <p:nvSpPr>
            <p:cNvPr id="5" name="Rectangle 4">
              <a:extLst>
                <a:ext uri="{FF2B5EF4-FFF2-40B4-BE49-F238E27FC236}">
                  <a16:creationId xmlns:a16="http://schemas.microsoft.com/office/drawing/2014/main" id="{A5FC508A-EDC8-B956-402E-D99B3B1F6E6A}"/>
                </a:ext>
              </a:extLst>
            </p:cNvPr>
            <p:cNvSpPr/>
            <p:nvPr/>
          </p:nvSpPr>
          <p:spPr>
            <a:xfrm>
              <a:off x="96242" y="515158"/>
              <a:ext cx="2196197" cy="940155"/>
            </a:xfrm>
            <a:prstGeom prst="rect">
              <a:avLst/>
            </a:prstGeom>
            <a:solidFill>
              <a:schemeClr val="bg2"/>
            </a:solid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500" dirty="0">
                  <a:solidFill>
                    <a:schemeClr val="tx1"/>
                  </a:solidFill>
                  <a:latin typeface="Calibri" panose="020F0502020204030204" pitchFamily="34" charset="0"/>
                </a:rPr>
                <a:t>décision AG</a:t>
              </a:r>
            </a:p>
            <a:p>
              <a:pPr algn="ctr"/>
              <a:r>
                <a:rPr lang="fr-FR" sz="1500" dirty="0">
                  <a:solidFill>
                    <a:schemeClr val="tx1"/>
                  </a:solidFill>
                  <a:latin typeface="Calibri" panose="020F0502020204030204" pitchFamily="34" charset="0"/>
                </a:rPr>
                <a:t>(marge de fluctuation)</a:t>
              </a:r>
            </a:p>
          </p:txBody>
        </p:sp>
        <p:cxnSp>
          <p:nvCxnSpPr>
            <p:cNvPr id="6" name="Connecteur droit avec flèche 5">
              <a:extLst>
                <a:ext uri="{FF2B5EF4-FFF2-40B4-BE49-F238E27FC236}">
                  <a16:creationId xmlns:a16="http://schemas.microsoft.com/office/drawing/2014/main" id="{91F03B18-A225-AAE2-4794-C6B1DA75CF38}"/>
                </a:ext>
              </a:extLst>
            </p:cNvPr>
            <p:cNvCxnSpPr>
              <a:cxnSpLocks/>
            </p:cNvCxnSpPr>
            <p:nvPr/>
          </p:nvCxnSpPr>
          <p:spPr>
            <a:xfrm>
              <a:off x="1194340" y="1455313"/>
              <a:ext cx="0" cy="1452720"/>
            </a:xfrm>
            <a:prstGeom prst="straightConnector1">
              <a:avLst/>
            </a:prstGeom>
            <a:ln>
              <a:solidFill>
                <a:schemeClr val="tx1">
                  <a:lumMod val="50000"/>
                  <a:lumOff val="50000"/>
                </a:schemeClr>
              </a:solidFill>
              <a:tailEnd type="triangle"/>
            </a:ln>
          </p:spPr>
          <p:style>
            <a:lnRef idx="1">
              <a:schemeClr val="accent1"/>
            </a:lnRef>
            <a:fillRef idx="0">
              <a:schemeClr val="accent1"/>
            </a:fillRef>
            <a:effectRef idx="0">
              <a:schemeClr val="accent1"/>
            </a:effectRef>
            <a:fontRef idx="minor">
              <a:schemeClr val="tx1"/>
            </a:fontRef>
          </p:style>
        </p:cxnSp>
      </p:grpSp>
      <p:cxnSp>
        <p:nvCxnSpPr>
          <p:cNvPr id="7" name="Connecteur droit avec flèche 6">
            <a:extLst>
              <a:ext uri="{FF2B5EF4-FFF2-40B4-BE49-F238E27FC236}">
                <a16:creationId xmlns:a16="http://schemas.microsoft.com/office/drawing/2014/main" id="{9D4228CC-CDD0-3165-A5FD-A2CCADC81C57}"/>
              </a:ext>
            </a:extLst>
          </p:cNvPr>
          <p:cNvCxnSpPr>
            <a:cxnSpLocks/>
          </p:cNvCxnSpPr>
          <p:nvPr/>
        </p:nvCxnSpPr>
        <p:spPr>
          <a:xfrm>
            <a:off x="365733" y="6290228"/>
            <a:ext cx="11584957" cy="0"/>
          </a:xfrm>
          <a:prstGeom prst="straightConnector1">
            <a:avLst/>
          </a:prstGeom>
          <a:ln w="57150">
            <a:solidFill>
              <a:schemeClr val="tx1">
                <a:lumMod val="50000"/>
                <a:lumOff val="50000"/>
              </a:schemeClr>
            </a:solidFill>
            <a:tailEnd type="triangle"/>
          </a:ln>
        </p:spPr>
        <p:style>
          <a:lnRef idx="1">
            <a:schemeClr val="accent1"/>
          </a:lnRef>
          <a:fillRef idx="0">
            <a:schemeClr val="accent1"/>
          </a:fillRef>
          <a:effectRef idx="0">
            <a:schemeClr val="accent1"/>
          </a:effectRef>
          <a:fontRef idx="minor">
            <a:schemeClr val="tx1"/>
          </a:fontRef>
        </p:style>
      </p:cxnSp>
      <p:grpSp>
        <p:nvGrpSpPr>
          <p:cNvPr id="8" name="Groupe 7">
            <a:extLst>
              <a:ext uri="{FF2B5EF4-FFF2-40B4-BE49-F238E27FC236}">
                <a16:creationId xmlns:a16="http://schemas.microsoft.com/office/drawing/2014/main" id="{AC594B13-1674-127B-38F4-4C809FBAC9DF}"/>
              </a:ext>
            </a:extLst>
          </p:cNvPr>
          <p:cNvGrpSpPr/>
          <p:nvPr/>
        </p:nvGrpSpPr>
        <p:grpSpPr>
          <a:xfrm>
            <a:off x="1679023" y="3897353"/>
            <a:ext cx="2196197" cy="2392875"/>
            <a:chOff x="96242" y="515158"/>
            <a:chExt cx="2196197" cy="2392875"/>
          </a:xfrm>
        </p:grpSpPr>
        <p:sp>
          <p:nvSpPr>
            <p:cNvPr id="9" name="Rectangle 8">
              <a:extLst>
                <a:ext uri="{FF2B5EF4-FFF2-40B4-BE49-F238E27FC236}">
                  <a16:creationId xmlns:a16="http://schemas.microsoft.com/office/drawing/2014/main" id="{B12DF060-338D-B034-8C5D-132E1DBCE69D}"/>
                </a:ext>
              </a:extLst>
            </p:cNvPr>
            <p:cNvSpPr/>
            <p:nvPr/>
          </p:nvSpPr>
          <p:spPr>
            <a:xfrm>
              <a:off x="96242" y="515158"/>
              <a:ext cx="2196197" cy="940155"/>
            </a:xfrm>
            <a:prstGeom prst="rect">
              <a:avLst/>
            </a:prstGeom>
            <a:solidFill>
              <a:schemeClr val="bg2"/>
            </a:solid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500" dirty="0">
                  <a:solidFill>
                    <a:schemeClr val="tx1"/>
                  </a:solidFill>
                  <a:latin typeface="Calibri" panose="020F0502020204030204" pitchFamily="34" charset="0"/>
                </a:rPr>
                <a:t>décision AG</a:t>
              </a:r>
            </a:p>
            <a:p>
              <a:pPr algn="ctr"/>
              <a:r>
                <a:rPr lang="fr-FR" sz="1500" dirty="0">
                  <a:solidFill>
                    <a:schemeClr val="tx1"/>
                  </a:solidFill>
                  <a:latin typeface="Calibri" panose="020F0502020204030204" pitchFamily="34" charset="0"/>
                </a:rPr>
                <a:t>(marge de fluctuation)</a:t>
              </a:r>
            </a:p>
          </p:txBody>
        </p:sp>
        <p:cxnSp>
          <p:nvCxnSpPr>
            <p:cNvPr id="10" name="Connecteur droit avec flèche 9">
              <a:extLst>
                <a:ext uri="{FF2B5EF4-FFF2-40B4-BE49-F238E27FC236}">
                  <a16:creationId xmlns:a16="http://schemas.microsoft.com/office/drawing/2014/main" id="{B2283215-431F-A4F0-179E-ED102EE90B68}"/>
                </a:ext>
              </a:extLst>
            </p:cNvPr>
            <p:cNvCxnSpPr>
              <a:cxnSpLocks/>
            </p:cNvCxnSpPr>
            <p:nvPr/>
          </p:nvCxnSpPr>
          <p:spPr>
            <a:xfrm>
              <a:off x="1194340" y="1455313"/>
              <a:ext cx="0" cy="1452720"/>
            </a:xfrm>
            <a:prstGeom prst="straightConnector1">
              <a:avLst/>
            </a:prstGeom>
            <a:ln>
              <a:solidFill>
                <a:schemeClr val="tx1">
                  <a:lumMod val="50000"/>
                  <a:lumOff val="50000"/>
                </a:schemeClr>
              </a:solidFill>
              <a:tailEnd type="triangle"/>
            </a:ln>
          </p:spPr>
          <p:style>
            <a:lnRef idx="1">
              <a:schemeClr val="accent1"/>
            </a:lnRef>
            <a:fillRef idx="0">
              <a:schemeClr val="accent1"/>
            </a:fillRef>
            <a:effectRef idx="0">
              <a:schemeClr val="accent1"/>
            </a:effectRef>
            <a:fontRef idx="minor">
              <a:schemeClr val="tx1"/>
            </a:fontRef>
          </p:style>
        </p:cxnSp>
      </p:grpSp>
      <p:grpSp>
        <p:nvGrpSpPr>
          <p:cNvPr id="11" name="Groupe 10">
            <a:extLst>
              <a:ext uri="{FF2B5EF4-FFF2-40B4-BE49-F238E27FC236}">
                <a16:creationId xmlns:a16="http://schemas.microsoft.com/office/drawing/2014/main" id="{F5AB7E37-DB17-E179-6F5E-A95A87C1E472}"/>
              </a:ext>
            </a:extLst>
          </p:cNvPr>
          <p:cNvGrpSpPr/>
          <p:nvPr/>
        </p:nvGrpSpPr>
        <p:grpSpPr>
          <a:xfrm>
            <a:off x="6402650" y="3897353"/>
            <a:ext cx="2196197" cy="2392875"/>
            <a:chOff x="96242" y="515158"/>
            <a:chExt cx="2196197" cy="2392875"/>
          </a:xfrm>
        </p:grpSpPr>
        <p:sp>
          <p:nvSpPr>
            <p:cNvPr id="12" name="Rectangle 11">
              <a:extLst>
                <a:ext uri="{FF2B5EF4-FFF2-40B4-BE49-F238E27FC236}">
                  <a16:creationId xmlns:a16="http://schemas.microsoft.com/office/drawing/2014/main" id="{4885EB60-5954-5793-4D75-392070B0DF57}"/>
                </a:ext>
              </a:extLst>
            </p:cNvPr>
            <p:cNvSpPr/>
            <p:nvPr/>
          </p:nvSpPr>
          <p:spPr>
            <a:xfrm>
              <a:off x="96242" y="515158"/>
              <a:ext cx="2196197" cy="940155"/>
            </a:xfrm>
            <a:prstGeom prst="rect">
              <a:avLst/>
            </a:prstGeom>
            <a:solidFill>
              <a:schemeClr val="bg2"/>
            </a:solid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500" dirty="0">
                  <a:solidFill>
                    <a:schemeClr val="tx1"/>
                  </a:solidFill>
                  <a:latin typeface="Calibri" panose="020F0502020204030204" pitchFamily="34" charset="0"/>
                </a:rPr>
                <a:t>décision CA</a:t>
              </a:r>
            </a:p>
            <a:p>
              <a:pPr algn="ctr"/>
              <a:r>
                <a:rPr lang="fr-FR" sz="1500" dirty="0">
                  <a:solidFill>
                    <a:schemeClr val="tx1"/>
                  </a:solidFill>
                  <a:latin typeface="Calibri" panose="020F0502020204030204" pitchFamily="34" charset="0"/>
                </a:rPr>
                <a:t>(réduction K)</a:t>
              </a:r>
            </a:p>
          </p:txBody>
        </p:sp>
        <p:cxnSp>
          <p:nvCxnSpPr>
            <p:cNvPr id="13" name="Connecteur droit avec flèche 12">
              <a:extLst>
                <a:ext uri="{FF2B5EF4-FFF2-40B4-BE49-F238E27FC236}">
                  <a16:creationId xmlns:a16="http://schemas.microsoft.com/office/drawing/2014/main" id="{94BA1DDB-78EA-449D-1904-17904478F7D2}"/>
                </a:ext>
              </a:extLst>
            </p:cNvPr>
            <p:cNvCxnSpPr>
              <a:cxnSpLocks/>
            </p:cNvCxnSpPr>
            <p:nvPr/>
          </p:nvCxnSpPr>
          <p:spPr>
            <a:xfrm>
              <a:off x="1194340" y="1455313"/>
              <a:ext cx="0" cy="1452720"/>
            </a:xfrm>
            <a:prstGeom prst="straightConnector1">
              <a:avLst/>
            </a:prstGeom>
            <a:ln>
              <a:solidFill>
                <a:schemeClr val="tx1">
                  <a:lumMod val="50000"/>
                  <a:lumOff val="50000"/>
                </a:schemeClr>
              </a:solidFill>
              <a:tailEnd type="triangle"/>
            </a:ln>
          </p:spPr>
          <p:style>
            <a:lnRef idx="1">
              <a:schemeClr val="accent1"/>
            </a:lnRef>
            <a:fillRef idx="0">
              <a:schemeClr val="accent1"/>
            </a:fillRef>
            <a:effectRef idx="0">
              <a:schemeClr val="accent1"/>
            </a:effectRef>
            <a:fontRef idx="minor">
              <a:schemeClr val="tx1"/>
            </a:fontRef>
          </p:style>
        </p:cxnSp>
      </p:grpSp>
      <p:sp>
        <p:nvSpPr>
          <p:cNvPr id="14" name="Rectangle 13">
            <a:extLst>
              <a:ext uri="{FF2B5EF4-FFF2-40B4-BE49-F238E27FC236}">
                <a16:creationId xmlns:a16="http://schemas.microsoft.com/office/drawing/2014/main" id="{68EC9405-4E5B-9257-C792-9A2CC965060E}"/>
              </a:ext>
            </a:extLst>
          </p:cNvPr>
          <p:cNvSpPr/>
          <p:nvPr/>
        </p:nvSpPr>
        <p:spPr>
          <a:xfrm>
            <a:off x="1561927" y="2559010"/>
            <a:ext cx="2313294" cy="781878"/>
          </a:xfrm>
          <a:prstGeom prst="rect">
            <a:avLst/>
          </a:prstGeom>
          <a:solidFill>
            <a:srgbClr val="7030A0">
              <a:alpha val="28678"/>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fr-FR" dirty="0">
                <a:solidFill>
                  <a:srgbClr val="7030A0"/>
                </a:solidFill>
              </a:rPr>
              <a:t>mesures </a:t>
            </a:r>
          </a:p>
          <a:p>
            <a:pPr algn="ctr"/>
            <a:r>
              <a:rPr lang="fr-FR" dirty="0">
                <a:solidFill>
                  <a:srgbClr val="7030A0"/>
                </a:solidFill>
              </a:rPr>
              <a:t>protection</a:t>
            </a:r>
          </a:p>
        </p:txBody>
      </p:sp>
      <p:sp>
        <p:nvSpPr>
          <p:cNvPr id="15" name="Rectangle 14">
            <a:extLst>
              <a:ext uri="{FF2B5EF4-FFF2-40B4-BE49-F238E27FC236}">
                <a16:creationId xmlns:a16="http://schemas.microsoft.com/office/drawing/2014/main" id="{299CFEC3-36A3-CFE0-5BBD-3CF2E7AE5547}"/>
              </a:ext>
            </a:extLst>
          </p:cNvPr>
          <p:cNvSpPr/>
          <p:nvPr/>
        </p:nvSpPr>
        <p:spPr>
          <a:xfrm>
            <a:off x="6285552" y="5899289"/>
            <a:ext cx="2313294" cy="781878"/>
          </a:xfrm>
          <a:prstGeom prst="rect">
            <a:avLst/>
          </a:prstGeom>
          <a:solidFill>
            <a:srgbClr val="7030A0">
              <a:alpha val="28678"/>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fr-FR" dirty="0">
                <a:solidFill>
                  <a:srgbClr val="7030A0"/>
                </a:solidFill>
              </a:rPr>
              <a:t>mesures </a:t>
            </a:r>
          </a:p>
          <a:p>
            <a:pPr algn="ctr"/>
            <a:r>
              <a:rPr lang="fr-FR" dirty="0">
                <a:solidFill>
                  <a:srgbClr val="7030A0"/>
                </a:solidFill>
              </a:rPr>
              <a:t>protection</a:t>
            </a:r>
          </a:p>
        </p:txBody>
      </p:sp>
      <p:grpSp>
        <p:nvGrpSpPr>
          <p:cNvPr id="16" name="Groupe 15">
            <a:extLst>
              <a:ext uri="{FF2B5EF4-FFF2-40B4-BE49-F238E27FC236}">
                <a16:creationId xmlns:a16="http://schemas.microsoft.com/office/drawing/2014/main" id="{11B75094-B488-2C8B-BF59-30F6EADAF8EB}"/>
              </a:ext>
            </a:extLst>
          </p:cNvPr>
          <p:cNvGrpSpPr/>
          <p:nvPr/>
        </p:nvGrpSpPr>
        <p:grpSpPr>
          <a:xfrm>
            <a:off x="6402650" y="574685"/>
            <a:ext cx="2196197" cy="2392875"/>
            <a:chOff x="96242" y="515158"/>
            <a:chExt cx="2196197" cy="2392875"/>
          </a:xfrm>
        </p:grpSpPr>
        <p:sp>
          <p:nvSpPr>
            <p:cNvPr id="17" name="Rectangle 16">
              <a:extLst>
                <a:ext uri="{FF2B5EF4-FFF2-40B4-BE49-F238E27FC236}">
                  <a16:creationId xmlns:a16="http://schemas.microsoft.com/office/drawing/2014/main" id="{0991CBBC-E91A-51A9-6282-DC2FBC475961}"/>
                </a:ext>
              </a:extLst>
            </p:cNvPr>
            <p:cNvSpPr/>
            <p:nvPr/>
          </p:nvSpPr>
          <p:spPr>
            <a:xfrm>
              <a:off x="96242" y="515158"/>
              <a:ext cx="2196197" cy="940155"/>
            </a:xfrm>
            <a:prstGeom prst="rect">
              <a:avLst/>
            </a:prstGeom>
            <a:solidFill>
              <a:schemeClr val="bg2"/>
            </a:solid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500" dirty="0">
                  <a:solidFill>
                    <a:schemeClr val="tx1"/>
                  </a:solidFill>
                  <a:latin typeface="Calibri" panose="020F0502020204030204" pitchFamily="34" charset="0"/>
                </a:rPr>
                <a:t>décision CA</a:t>
              </a:r>
            </a:p>
            <a:p>
              <a:pPr algn="ctr"/>
              <a:r>
                <a:rPr lang="fr-FR" sz="1500" dirty="0">
                  <a:solidFill>
                    <a:schemeClr val="tx1"/>
                  </a:solidFill>
                  <a:latin typeface="Calibri" panose="020F0502020204030204" pitchFamily="34" charset="0"/>
                </a:rPr>
                <a:t>(réduction K)</a:t>
              </a:r>
            </a:p>
          </p:txBody>
        </p:sp>
        <p:cxnSp>
          <p:nvCxnSpPr>
            <p:cNvPr id="18" name="Connecteur droit avec flèche 17">
              <a:extLst>
                <a:ext uri="{FF2B5EF4-FFF2-40B4-BE49-F238E27FC236}">
                  <a16:creationId xmlns:a16="http://schemas.microsoft.com/office/drawing/2014/main" id="{ACD5E9AD-D6C3-1B80-909E-5B5705ABB888}"/>
                </a:ext>
              </a:extLst>
            </p:cNvPr>
            <p:cNvCxnSpPr>
              <a:cxnSpLocks/>
            </p:cNvCxnSpPr>
            <p:nvPr/>
          </p:nvCxnSpPr>
          <p:spPr>
            <a:xfrm>
              <a:off x="1194340" y="1455313"/>
              <a:ext cx="0" cy="1452720"/>
            </a:xfrm>
            <a:prstGeom prst="straightConnector1">
              <a:avLst/>
            </a:prstGeom>
            <a:ln>
              <a:solidFill>
                <a:schemeClr val="tx1">
                  <a:lumMod val="50000"/>
                  <a:lumOff val="50000"/>
                </a:schemeClr>
              </a:solidFill>
              <a:tailEnd type="triangle"/>
            </a:ln>
          </p:spPr>
          <p:style>
            <a:lnRef idx="1">
              <a:schemeClr val="accent1"/>
            </a:lnRef>
            <a:fillRef idx="0">
              <a:schemeClr val="accent1"/>
            </a:fillRef>
            <a:effectRef idx="0">
              <a:schemeClr val="accent1"/>
            </a:effectRef>
            <a:fontRef idx="minor">
              <a:schemeClr val="tx1"/>
            </a:fontRef>
          </p:style>
        </p:cxnSp>
      </p:grpSp>
      <p:sp>
        <p:nvSpPr>
          <p:cNvPr id="19" name="ZoneTexte 18">
            <a:extLst>
              <a:ext uri="{FF2B5EF4-FFF2-40B4-BE49-F238E27FC236}">
                <a16:creationId xmlns:a16="http://schemas.microsoft.com/office/drawing/2014/main" id="{E44250F0-0753-4A3E-FD1C-8ECE041A53F3}"/>
              </a:ext>
            </a:extLst>
          </p:cNvPr>
          <p:cNvSpPr txBox="1"/>
          <p:nvPr/>
        </p:nvSpPr>
        <p:spPr>
          <a:xfrm>
            <a:off x="8242852" y="1649512"/>
            <a:ext cx="2126672" cy="584775"/>
          </a:xfrm>
          <a:prstGeom prst="rect">
            <a:avLst/>
          </a:prstGeom>
          <a:noFill/>
          <a:ln>
            <a:solidFill>
              <a:schemeClr val="bg1">
                <a:lumMod val="65000"/>
              </a:schemeClr>
            </a:solidFill>
          </a:ln>
        </p:spPr>
        <p:txBody>
          <a:bodyPr wrap="none" rtlCol="0">
            <a:spAutoFit/>
          </a:bodyPr>
          <a:lstStyle/>
          <a:p>
            <a:r>
              <a:rPr lang="fr-FR" sz="1600" dirty="0"/>
              <a:t>vérification par CA que </a:t>
            </a:r>
            <a:br>
              <a:rPr lang="fr-FR" sz="1600" dirty="0"/>
            </a:br>
            <a:r>
              <a:rPr lang="fr-FR" sz="1600" dirty="0"/>
              <a:t>pas de surendettement</a:t>
            </a:r>
          </a:p>
        </p:txBody>
      </p:sp>
      <p:cxnSp>
        <p:nvCxnSpPr>
          <p:cNvPr id="21" name="Connecteur droit avec flèche 20">
            <a:extLst>
              <a:ext uri="{FF2B5EF4-FFF2-40B4-BE49-F238E27FC236}">
                <a16:creationId xmlns:a16="http://schemas.microsoft.com/office/drawing/2014/main" id="{39B10E07-34A9-1C88-43E0-39F6B8F5424D}"/>
              </a:ext>
            </a:extLst>
          </p:cNvPr>
          <p:cNvCxnSpPr>
            <a:stCxn id="19" idx="2"/>
          </p:cNvCxnSpPr>
          <p:nvPr/>
        </p:nvCxnSpPr>
        <p:spPr>
          <a:xfrm flipH="1">
            <a:off x="7500748" y="2234287"/>
            <a:ext cx="1805440" cy="715662"/>
          </a:xfrm>
          <a:prstGeom prst="straightConnector1">
            <a:avLst/>
          </a:prstGeom>
          <a:ln>
            <a:solidFill>
              <a:schemeClr val="bg1">
                <a:lumMod val="6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22" name="ZoneTexte 21">
            <a:extLst>
              <a:ext uri="{FF2B5EF4-FFF2-40B4-BE49-F238E27FC236}">
                <a16:creationId xmlns:a16="http://schemas.microsoft.com/office/drawing/2014/main" id="{DBE0CA08-E6BF-BD0D-A639-161810BFF0CF}"/>
              </a:ext>
            </a:extLst>
          </p:cNvPr>
          <p:cNvSpPr txBox="1"/>
          <p:nvPr/>
        </p:nvSpPr>
        <p:spPr>
          <a:xfrm rot="16200000">
            <a:off x="-189958" y="1662253"/>
            <a:ext cx="1172437" cy="369332"/>
          </a:xfrm>
          <a:prstGeom prst="rect">
            <a:avLst/>
          </a:prstGeom>
          <a:noFill/>
        </p:spPr>
        <p:txBody>
          <a:bodyPr wrap="none" rtlCol="0">
            <a:spAutoFit/>
          </a:bodyPr>
          <a:lstStyle/>
          <a:p>
            <a:r>
              <a:rPr lang="fr-FR" b="1" dirty="0"/>
              <a:t>PROJET CF</a:t>
            </a:r>
          </a:p>
        </p:txBody>
      </p:sp>
      <p:sp>
        <p:nvSpPr>
          <p:cNvPr id="23" name="ZoneTexte 22">
            <a:extLst>
              <a:ext uri="{FF2B5EF4-FFF2-40B4-BE49-F238E27FC236}">
                <a16:creationId xmlns:a16="http://schemas.microsoft.com/office/drawing/2014/main" id="{EF2E1A90-27A8-64E2-8CFE-0ED0F8ABA5D3}"/>
              </a:ext>
            </a:extLst>
          </p:cNvPr>
          <p:cNvSpPr txBox="1"/>
          <p:nvPr/>
        </p:nvSpPr>
        <p:spPr>
          <a:xfrm rot="16200000">
            <a:off x="-309440" y="5003371"/>
            <a:ext cx="1449499" cy="369332"/>
          </a:xfrm>
          <a:prstGeom prst="rect">
            <a:avLst/>
          </a:prstGeom>
          <a:noFill/>
        </p:spPr>
        <p:txBody>
          <a:bodyPr wrap="none" rtlCol="0">
            <a:spAutoFit/>
          </a:bodyPr>
          <a:lstStyle/>
          <a:p>
            <a:r>
              <a:rPr lang="fr-FR" b="1" dirty="0"/>
              <a:t>LOI ADOPTÉE</a:t>
            </a:r>
          </a:p>
        </p:txBody>
      </p:sp>
      <p:cxnSp>
        <p:nvCxnSpPr>
          <p:cNvPr id="25" name="Connecteur droit 24">
            <a:extLst>
              <a:ext uri="{FF2B5EF4-FFF2-40B4-BE49-F238E27FC236}">
                <a16:creationId xmlns:a16="http://schemas.microsoft.com/office/drawing/2014/main" id="{6C7D438A-C680-FA4A-4CCF-327F055F85AF}"/>
              </a:ext>
            </a:extLst>
          </p:cNvPr>
          <p:cNvCxnSpPr/>
          <p:nvPr/>
        </p:nvCxnSpPr>
        <p:spPr>
          <a:xfrm>
            <a:off x="0" y="3631096"/>
            <a:ext cx="12192000" cy="0"/>
          </a:xfrm>
          <a:prstGeom prst="line">
            <a:avLst/>
          </a:prstGeom>
          <a:ln>
            <a:solidFill>
              <a:schemeClr val="bg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8941567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500"/>
                                        <p:tgtEl>
                                          <p:spTgt spid="1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1"/>
                                        </p:tgtEl>
                                        <p:attrNameLst>
                                          <p:attrName>style.visibility</p:attrName>
                                        </p:attrNameLst>
                                      </p:cBhvr>
                                      <p:to>
                                        <p:strVal val="visible"/>
                                      </p:to>
                                    </p:set>
                                    <p:animEffect transition="in" filter="fade">
                                      <p:cBhvr>
                                        <p:cTn id="12" dur="500"/>
                                        <p:tgtEl>
                                          <p:spTgt spid="21"/>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19"/>
                                        </p:tgtEl>
                                        <p:attrNameLst>
                                          <p:attrName>style.visibility</p:attrName>
                                        </p:attrNameLst>
                                      </p:cBhvr>
                                      <p:to>
                                        <p:strVal val="visible"/>
                                      </p:to>
                                    </p:set>
                                    <p:animEffect transition="in" filter="fade">
                                      <p:cBhvr>
                                        <p:cTn id="15" dur="500"/>
                                        <p:tgtEl>
                                          <p:spTgt spid="19"/>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15"/>
                                        </p:tgtEl>
                                        <p:attrNameLst>
                                          <p:attrName>style.visibility</p:attrName>
                                        </p:attrNameLst>
                                      </p:cBhvr>
                                      <p:to>
                                        <p:strVal val="visible"/>
                                      </p:to>
                                    </p:set>
                                    <p:animEffect transition="in" filter="fade">
                                      <p:cBhvr>
                                        <p:cTn id="20"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5" grpId="0" animBg="1"/>
      <p:bldP spid="19"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1" name="Groupe 20">
            <a:extLst>
              <a:ext uri="{FF2B5EF4-FFF2-40B4-BE49-F238E27FC236}">
                <a16:creationId xmlns:a16="http://schemas.microsoft.com/office/drawing/2014/main" id="{68E4D665-76D8-1AA0-797F-C74646684FE8}"/>
              </a:ext>
            </a:extLst>
          </p:cNvPr>
          <p:cNvGrpSpPr/>
          <p:nvPr/>
        </p:nvGrpSpPr>
        <p:grpSpPr>
          <a:xfrm>
            <a:off x="858539" y="4387588"/>
            <a:ext cx="11156563" cy="2002096"/>
            <a:chOff x="795129" y="1152939"/>
            <a:chExt cx="11156563" cy="2002096"/>
          </a:xfrm>
        </p:grpSpPr>
        <p:sp>
          <p:nvSpPr>
            <p:cNvPr id="2" name="Rectangle : coins arrondis 1">
              <a:extLst>
                <a:ext uri="{FF2B5EF4-FFF2-40B4-BE49-F238E27FC236}">
                  <a16:creationId xmlns:a16="http://schemas.microsoft.com/office/drawing/2014/main" id="{D97231B6-98AE-8FCC-FE67-F042F50FF674}"/>
                </a:ext>
              </a:extLst>
            </p:cNvPr>
            <p:cNvSpPr/>
            <p:nvPr/>
          </p:nvSpPr>
          <p:spPr>
            <a:xfrm>
              <a:off x="795129" y="1152939"/>
              <a:ext cx="2520000" cy="742122"/>
            </a:xfrm>
            <a:prstGeom prst="roundRect">
              <a:avLst/>
            </a:prstGeom>
            <a:solidFill>
              <a:schemeClr val="accent3">
                <a:lumMod val="20000"/>
                <a:lumOff val="80000"/>
              </a:schemeClr>
            </a:solidFill>
            <a:ln>
              <a:solidFill>
                <a:schemeClr val="bg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fr-FR" i="1" dirty="0">
                  <a:solidFill>
                    <a:schemeClr val="bg2">
                      <a:lumMod val="50000"/>
                    </a:schemeClr>
                  </a:solidFill>
                </a:rPr>
                <a:t>opting out</a:t>
              </a:r>
            </a:p>
          </p:txBody>
        </p:sp>
        <p:sp>
          <p:nvSpPr>
            <p:cNvPr id="3" name="Rectangle : coins arrondis 2">
              <a:extLst>
                <a:ext uri="{FF2B5EF4-FFF2-40B4-BE49-F238E27FC236}">
                  <a16:creationId xmlns:a16="http://schemas.microsoft.com/office/drawing/2014/main" id="{6094224A-A358-E829-20CB-9590737D1C9E}"/>
                </a:ext>
              </a:extLst>
            </p:cNvPr>
            <p:cNvSpPr/>
            <p:nvPr/>
          </p:nvSpPr>
          <p:spPr>
            <a:xfrm>
              <a:off x="4161182" y="1152939"/>
              <a:ext cx="2520000" cy="742122"/>
            </a:xfrm>
            <a:prstGeom prst="roundRect">
              <a:avLst/>
            </a:prstGeom>
            <a:solidFill>
              <a:schemeClr val="accent3">
                <a:lumMod val="20000"/>
                <a:lumOff val="80000"/>
              </a:schemeClr>
            </a:solidFill>
            <a:ln>
              <a:solidFill>
                <a:schemeClr val="bg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fr-FR" i="1" dirty="0">
                  <a:solidFill>
                    <a:schemeClr val="bg2">
                      <a:lumMod val="50000"/>
                    </a:schemeClr>
                  </a:solidFill>
                </a:rPr>
                <a:t>marge avec réduction </a:t>
              </a:r>
            </a:p>
          </p:txBody>
        </p:sp>
        <p:sp>
          <p:nvSpPr>
            <p:cNvPr id="5" name="ZoneTexte 4">
              <a:extLst>
                <a:ext uri="{FF2B5EF4-FFF2-40B4-BE49-F238E27FC236}">
                  <a16:creationId xmlns:a16="http://schemas.microsoft.com/office/drawing/2014/main" id="{63005995-5408-F53E-D0A4-7FBC328BCA6E}"/>
                </a:ext>
              </a:extLst>
            </p:cNvPr>
            <p:cNvSpPr txBox="1"/>
            <p:nvPr/>
          </p:nvSpPr>
          <p:spPr>
            <a:xfrm>
              <a:off x="3532747" y="1339334"/>
              <a:ext cx="410817" cy="369332"/>
            </a:xfrm>
            <a:prstGeom prst="rect">
              <a:avLst/>
            </a:prstGeom>
            <a:noFill/>
          </p:spPr>
          <p:txBody>
            <a:bodyPr wrap="square">
              <a:spAutoFit/>
            </a:bodyPr>
            <a:lstStyle/>
            <a:p>
              <a:r>
                <a:rPr lang="fr-CH" dirty="0">
                  <a:effectLst/>
                  <a:latin typeface="Apple Color Emoji" pitchFamily="2" charset="0"/>
                </a:rPr>
                <a:t>➕</a:t>
              </a:r>
            </a:p>
          </p:txBody>
        </p:sp>
        <p:sp>
          <p:nvSpPr>
            <p:cNvPr id="6" name="Flèche vers la droite 5">
              <a:extLst>
                <a:ext uri="{FF2B5EF4-FFF2-40B4-BE49-F238E27FC236}">
                  <a16:creationId xmlns:a16="http://schemas.microsoft.com/office/drawing/2014/main" id="{68C40B48-88C0-663A-6FA5-D34D1FA9A289}"/>
                </a:ext>
              </a:extLst>
            </p:cNvPr>
            <p:cNvSpPr/>
            <p:nvPr/>
          </p:nvSpPr>
          <p:spPr>
            <a:xfrm>
              <a:off x="7089913" y="1431667"/>
              <a:ext cx="318052" cy="184666"/>
            </a:xfrm>
            <a:prstGeom prst="rightArrow">
              <a:avLst/>
            </a:prstGeom>
            <a:solidFill>
              <a:schemeClr val="bg1">
                <a:lumMod val="50000"/>
              </a:schemeClr>
            </a:solidFill>
            <a:ln>
              <a:solidFill>
                <a:schemeClr val="bg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7" name="Rectangle : coins arrondis 6">
              <a:extLst>
                <a:ext uri="{FF2B5EF4-FFF2-40B4-BE49-F238E27FC236}">
                  <a16:creationId xmlns:a16="http://schemas.microsoft.com/office/drawing/2014/main" id="{F86F4E51-1AF5-989C-0C41-ACC7A59B807E}"/>
                </a:ext>
              </a:extLst>
            </p:cNvPr>
            <p:cNvSpPr/>
            <p:nvPr/>
          </p:nvSpPr>
          <p:spPr>
            <a:xfrm>
              <a:off x="7816696" y="1152939"/>
              <a:ext cx="2520000" cy="742122"/>
            </a:xfrm>
            <a:prstGeom prst="roundRect">
              <a:avLst/>
            </a:prstGeom>
            <a:solidFill>
              <a:schemeClr val="accent3">
                <a:lumMod val="20000"/>
                <a:lumOff val="80000"/>
              </a:schemeClr>
            </a:solidFill>
            <a:ln>
              <a:solidFill>
                <a:schemeClr val="bg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fr-FR" i="1" dirty="0">
                  <a:solidFill>
                    <a:schemeClr val="bg2">
                      <a:lumMod val="50000"/>
                    </a:schemeClr>
                  </a:solidFill>
                </a:rPr>
                <a:t>pas d’inscription</a:t>
              </a:r>
              <a:br>
                <a:rPr lang="fr-FR" i="1" dirty="0">
                  <a:solidFill>
                    <a:schemeClr val="bg2">
                      <a:lumMod val="50000"/>
                    </a:schemeClr>
                  </a:solidFill>
                </a:rPr>
              </a:br>
              <a:r>
                <a:rPr lang="fr-FR" i="1" dirty="0">
                  <a:solidFill>
                    <a:schemeClr val="bg2">
                      <a:lumMod val="50000"/>
                    </a:schemeClr>
                  </a:solidFill>
                </a:rPr>
                <a:t>(</a:t>
              </a:r>
              <a:r>
                <a:rPr lang="fr-FR" i="1" dirty="0">
                  <a:solidFill>
                    <a:schemeClr val="bg2">
                      <a:lumMod val="50000"/>
                    </a:schemeClr>
                  </a:solidFill>
                  <a:sym typeface="Wingdings" pitchFamily="2" charset="2"/>
                </a:rPr>
                <a:t>ORC 59a) </a:t>
              </a:r>
            </a:p>
          </p:txBody>
        </p:sp>
        <p:sp>
          <p:nvSpPr>
            <p:cNvPr id="11" name="ZoneTexte 10">
              <a:extLst>
                <a:ext uri="{FF2B5EF4-FFF2-40B4-BE49-F238E27FC236}">
                  <a16:creationId xmlns:a16="http://schemas.microsoft.com/office/drawing/2014/main" id="{DF7994C5-EBFB-4806-220E-153291D7F3BB}"/>
                </a:ext>
              </a:extLst>
            </p:cNvPr>
            <p:cNvSpPr txBox="1"/>
            <p:nvPr/>
          </p:nvSpPr>
          <p:spPr>
            <a:xfrm>
              <a:off x="4425882" y="2570260"/>
              <a:ext cx="7525810" cy="584775"/>
            </a:xfrm>
            <a:prstGeom prst="rect">
              <a:avLst/>
            </a:prstGeom>
            <a:noFill/>
          </p:spPr>
          <p:txBody>
            <a:bodyPr wrap="square" rtlCol="0">
              <a:spAutoFit/>
            </a:bodyPr>
            <a:lstStyle/>
            <a:p>
              <a:pPr marL="285750" indent="-285750">
                <a:buFont typeface="Wingdings" pitchFamily="2" charset="2"/>
                <a:buChar char="è"/>
              </a:pPr>
              <a:r>
                <a:rPr lang="fr-FR" sz="1600" dirty="0">
                  <a:latin typeface="Calibri" panose="020F0502020204030204" pitchFamily="34" charset="0"/>
                  <a:sym typeface="Wingdings" pitchFamily="2" charset="2"/>
                </a:rPr>
                <a:t>modifier la clause pour permettre augmentation seulement (CO 704 I ch. 5)</a:t>
              </a:r>
            </a:p>
            <a:p>
              <a:pPr marL="285750" indent="-285750">
                <a:buFont typeface="Wingdings" pitchFamily="2" charset="2"/>
                <a:buChar char="è"/>
              </a:pPr>
              <a:r>
                <a:rPr lang="fr-FR" sz="1600" dirty="0">
                  <a:latin typeface="Calibri" panose="020F0502020204030204" pitchFamily="34" charset="0"/>
                  <a:sym typeface="Wingdings" pitchFamily="2" charset="2"/>
                </a:rPr>
                <a:t>renoncer à opting out (CO 727a IV) et nommer organe de révision (CO 703)</a:t>
              </a:r>
              <a:endParaRPr lang="fr-FR" sz="1600" dirty="0">
                <a:latin typeface="Calibri" panose="020F0502020204030204" pitchFamily="34" charset="0"/>
              </a:endParaRPr>
            </a:p>
          </p:txBody>
        </p:sp>
      </p:grpSp>
      <p:sp>
        <p:nvSpPr>
          <p:cNvPr id="19" name="Titre 1">
            <a:extLst>
              <a:ext uri="{FF2B5EF4-FFF2-40B4-BE49-F238E27FC236}">
                <a16:creationId xmlns:a16="http://schemas.microsoft.com/office/drawing/2014/main" id="{B8732A97-B72C-053C-41B1-A2F937C50706}"/>
              </a:ext>
            </a:extLst>
          </p:cNvPr>
          <p:cNvSpPr txBox="1">
            <a:spLocks/>
          </p:cNvSpPr>
          <p:nvPr/>
        </p:nvSpPr>
        <p:spPr>
          <a:xfrm>
            <a:off x="681643" y="0"/>
            <a:ext cx="11510357" cy="981537"/>
          </a:xfrm>
          <a:prstGeom prst="rect">
            <a:avLst/>
          </a:prstGeom>
        </p:spPr>
        <p:txBody>
          <a:bodyPr/>
          <a:lstStyle>
            <a:lvl1pPr algn="l" defTabSz="914400" rtl="0" eaLnBrk="1" latinLnBrk="0" hangingPunct="1">
              <a:lnSpc>
                <a:spcPct val="90000"/>
              </a:lnSpc>
              <a:spcBef>
                <a:spcPct val="0"/>
              </a:spcBef>
              <a:buNone/>
              <a:defRPr sz="4600" b="1" kern="1200">
                <a:solidFill>
                  <a:schemeClr val="tx1"/>
                </a:solidFill>
                <a:latin typeface="Gellix" pitchFamily="2" charset="0"/>
                <a:ea typeface="+mj-ea"/>
                <a:cs typeface="Gellix" pitchFamily="2" charset="0"/>
              </a:defRPr>
            </a:lvl1pPr>
          </a:lstStyle>
          <a:p>
            <a:pPr algn="r"/>
            <a:r>
              <a:rPr lang="fr-CH" sz="3600" b="0" dirty="0">
                <a:latin typeface="Calibri" panose="020F0502020204030204" pitchFamily="34" charset="0"/>
                <a:cs typeface="Calibri" panose="020F0502020204030204" pitchFamily="34" charset="0"/>
              </a:rPr>
              <a:t>Réduction dans la marge</a:t>
            </a:r>
          </a:p>
        </p:txBody>
      </p:sp>
      <p:sp>
        <p:nvSpPr>
          <p:cNvPr id="20" name="Rectangle : coins arrondis 19">
            <a:extLst>
              <a:ext uri="{FF2B5EF4-FFF2-40B4-BE49-F238E27FC236}">
                <a16:creationId xmlns:a16="http://schemas.microsoft.com/office/drawing/2014/main" id="{D4AA575B-AD3F-3FD2-B63E-8F9DAE162704}"/>
              </a:ext>
            </a:extLst>
          </p:cNvPr>
          <p:cNvSpPr/>
          <p:nvPr/>
        </p:nvSpPr>
        <p:spPr>
          <a:xfrm>
            <a:off x="235741" y="728421"/>
            <a:ext cx="11760327" cy="3111191"/>
          </a:xfrm>
          <a:prstGeom prst="roundRect">
            <a:avLst/>
          </a:prstGeom>
          <a:noFill/>
          <a:ln w="5715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sz="1400" dirty="0">
                <a:solidFill>
                  <a:schemeClr val="bg2">
                    <a:lumMod val="25000"/>
                  </a:schemeClr>
                </a:solidFill>
                <a:latin typeface="Calibri" panose="020F0502020204030204" pitchFamily="34" charset="0"/>
                <a:sym typeface="Wingdings" pitchFamily="2" charset="2"/>
              </a:rPr>
              <a:t>CO 653s IV</a:t>
            </a:r>
          </a:p>
          <a:p>
            <a:r>
              <a:rPr lang="fr-FR" sz="1400" baseline="30000" dirty="0">
                <a:solidFill>
                  <a:schemeClr val="bg2">
                    <a:lumMod val="25000"/>
                  </a:schemeClr>
                </a:solidFill>
                <a:latin typeface="Calibri" panose="020F0502020204030204" pitchFamily="34" charset="0"/>
                <a:sym typeface="Wingdings" pitchFamily="2" charset="2"/>
              </a:rPr>
              <a:t>4</a:t>
            </a:r>
            <a:r>
              <a:rPr lang="fr-FR" sz="1400" dirty="0">
                <a:solidFill>
                  <a:schemeClr val="bg2">
                    <a:lumMod val="25000"/>
                  </a:schemeClr>
                </a:solidFill>
                <a:latin typeface="Calibri" panose="020F0502020204030204" pitchFamily="34" charset="0"/>
                <a:sym typeface="Wingdings" pitchFamily="2" charset="2"/>
              </a:rPr>
              <a:t> Les statuts ne peuvent autoriser le conseil d’administration à réduire le capital que si la société n’a pas renoncé au contrôle restreint de ses comptes annuels.</a:t>
            </a:r>
          </a:p>
          <a:p>
            <a:endParaRPr lang="fr-FR" sz="1400" dirty="0">
              <a:solidFill>
                <a:schemeClr val="bg2">
                  <a:lumMod val="25000"/>
                </a:schemeClr>
              </a:solidFill>
              <a:latin typeface="Calibri" panose="020F0502020204030204" pitchFamily="34" charset="0"/>
              <a:sym typeface="Wingdings" pitchFamily="2" charset="2"/>
            </a:endParaRPr>
          </a:p>
          <a:p>
            <a:r>
              <a:rPr lang="fr-FR" sz="1400" dirty="0">
                <a:solidFill>
                  <a:schemeClr val="bg2">
                    <a:lumMod val="25000"/>
                  </a:schemeClr>
                </a:solidFill>
                <a:latin typeface="Calibri" panose="020F0502020204030204" pitchFamily="34" charset="0"/>
                <a:sym typeface="Wingdings" pitchFamily="2" charset="2"/>
              </a:rPr>
              <a:t>ORC 59a </a:t>
            </a:r>
          </a:p>
          <a:p>
            <a:r>
              <a:rPr lang="fr-CH" sz="1400" baseline="30000" dirty="0">
                <a:solidFill>
                  <a:schemeClr val="bg2">
                    <a:lumMod val="25000"/>
                  </a:schemeClr>
                </a:solidFill>
                <a:latin typeface="Calibri" panose="020F0502020204030204" pitchFamily="34" charset="0"/>
              </a:rPr>
              <a:t>1</a:t>
            </a:r>
            <a:r>
              <a:rPr lang="fr-CH" sz="1400" dirty="0">
                <a:solidFill>
                  <a:schemeClr val="bg2">
                    <a:lumMod val="25000"/>
                  </a:schemeClr>
                </a:solidFill>
                <a:latin typeface="Calibri" panose="020F0502020204030204" pitchFamily="34" charset="0"/>
              </a:rPr>
              <a:t> La réquisition d’inscription au registre du commerce d’une marge de fluctuation du capital (art. 653s CO) est accompagnée des pièces justificatives suivantes:</a:t>
            </a:r>
          </a:p>
          <a:p>
            <a:r>
              <a:rPr lang="fr-CH" sz="1400" dirty="0">
                <a:solidFill>
                  <a:schemeClr val="bg2">
                    <a:lumMod val="25000"/>
                  </a:schemeClr>
                </a:solidFill>
                <a:latin typeface="Calibri" panose="020F0502020204030204" pitchFamily="34" charset="0"/>
                <a:sym typeface="Wingdings" pitchFamily="2" charset="2"/>
              </a:rPr>
              <a:t>[…]</a:t>
            </a:r>
            <a:endParaRPr lang="fr-FR" sz="1400" dirty="0">
              <a:solidFill>
                <a:schemeClr val="bg2">
                  <a:lumMod val="25000"/>
                </a:schemeClr>
              </a:solidFill>
              <a:latin typeface="Calibri" panose="020F0502020204030204" pitchFamily="34" charset="0"/>
              <a:sym typeface="Wingdings" pitchFamily="2" charset="2"/>
            </a:endParaRPr>
          </a:p>
          <a:p>
            <a:r>
              <a:rPr lang="fr-CH" sz="1400" dirty="0">
                <a:solidFill>
                  <a:schemeClr val="bg2">
                    <a:lumMod val="25000"/>
                  </a:schemeClr>
                </a:solidFill>
                <a:latin typeface="Calibri" panose="020F0502020204030204" pitchFamily="34" charset="0"/>
              </a:rPr>
              <a:t>c. la preuve que l’organe de révision prescrit par la loi a été nommé et a accepté sa nomination, si la société avait jusque-là renoncé au contrôle restreint et que le conseil d’administration est autorisé à réduire le capital.</a:t>
            </a:r>
            <a:endParaRPr lang="fr-CH" sz="1400" dirty="0">
              <a:solidFill>
                <a:schemeClr val="bg2">
                  <a:lumMod val="25000"/>
                </a:schemeClr>
              </a:solidFill>
              <a:latin typeface="Calibri" panose="020F0502020204030204" pitchFamily="34" charset="0"/>
              <a:sym typeface="Wingdings" pitchFamily="2" charset="2"/>
            </a:endParaRPr>
          </a:p>
          <a:p>
            <a:r>
              <a:rPr lang="fr-CH" sz="1400" baseline="30000" dirty="0">
                <a:solidFill>
                  <a:schemeClr val="bg2">
                    <a:lumMod val="25000"/>
                  </a:schemeClr>
                </a:solidFill>
                <a:latin typeface="Calibri" panose="020F0502020204030204" pitchFamily="34" charset="0"/>
              </a:rPr>
              <a:t>2</a:t>
            </a:r>
            <a:r>
              <a:rPr lang="fr-CH" sz="1400" dirty="0">
                <a:solidFill>
                  <a:schemeClr val="bg2">
                    <a:lumMod val="25000"/>
                  </a:schemeClr>
                </a:solidFill>
                <a:latin typeface="Calibri" panose="020F0502020204030204" pitchFamily="34" charset="0"/>
              </a:rPr>
              <a:t> L’inscription au registre du commerce mentionne:</a:t>
            </a:r>
          </a:p>
          <a:p>
            <a:r>
              <a:rPr lang="fr-CH" sz="1400" dirty="0">
                <a:solidFill>
                  <a:schemeClr val="bg2">
                    <a:lumMod val="25000"/>
                  </a:schemeClr>
                </a:solidFill>
                <a:latin typeface="Calibri" panose="020F0502020204030204" pitchFamily="34" charset="0"/>
                <a:sym typeface="Wingdings" pitchFamily="2" charset="2"/>
              </a:rPr>
              <a:t>[…]</a:t>
            </a:r>
          </a:p>
          <a:p>
            <a:r>
              <a:rPr lang="fr-CH" sz="1400" dirty="0">
                <a:solidFill>
                  <a:schemeClr val="bg2">
                    <a:lumMod val="25000"/>
                  </a:schemeClr>
                </a:solidFill>
                <a:latin typeface="Calibri" panose="020F0502020204030204" pitchFamily="34" charset="0"/>
              </a:rPr>
              <a:t>c. le cas échéant, l’organe de révision.</a:t>
            </a:r>
            <a:endParaRPr lang="fr-CH" sz="1400" dirty="0">
              <a:solidFill>
                <a:schemeClr val="bg2">
                  <a:lumMod val="25000"/>
                </a:schemeClr>
              </a:solidFill>
              <a:latin typeface="Calibri" panose="020F0502020204030204" pitchFamily="34" charset="0"/>
              <a:sym typeface="Wingdings" pitchFamily="2" charset="2"/>
            </a:endParaRPr>
          </a:p>
        </p:txBody>
      </p:sp>
    </p:spTree>
    <p:extLst>
      <p:ext uri="{BB962C8B-B14F-4D97-AF65-F5344CB8AC3E}">
        <p14:creationId xmlns:p14="http://schemas.microsoft.com/office/powerpoint/2010/main" val="349740894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e 3">
            <a:extLst>
              <a:ext uri="{FF2B5EF4-FFF2-40B4-BE49-F238E27FC236}">
                <a16:creationId xmlns:a16="http://schemas.microsoft.com/office/drawing/2014/main" id="{D624583A-C88A-3E9D-7BF1-785E16D5995F}"/>
              </a:ext>
            </a:extLst>
          </p:cNvPr>
          <p:cNvGrpSpPr/>
          <p:nvPr/>
        </p:nvGrpSpPr>
        <p:grpSpPr>
          <a:xfrm>
            <a:off x="1180886" y="2216426"/>
            <a:ext cx="10101196" cy="2917590"/>
            <a:chOff x="1232451" y="1914939"/>
            <a:chExt cx="10101196" cy="2917590"/>
          </a:xfrm>
        </p:grpSpPr>
        <p:sp>
          <p:nvSpPr>
            <p:cNvPr id="12" name="Rectangle : coins arrondis 11">
              <a:extLst>
                <a:ext uri="{FF2B5EF4-FFF2-40B4-BE49-F238E27FC236}">
                  <a16:creationId xmlns:a16="http://schemas.microsoft.com/office/drawing/2014/main" id="{578EF226-1BB4-8388-98EA-410929B89885}"/>
                </a:ext>
              </a:extLst>
            </p:cNvPr>
            <p:cNvSpPr/>
            <p:nvPr/>
          </p:nvSpPr>
          <p:spPr>
            <a:xfrm>
              <a:off x="1232451" y="1914939"/>
              <a:ext cx="2520000" cy="742122"/>
            </a:xfrm>
            <a:prstGeom prst="roundRect">
              <a:avLst/>
            </a:prstGeom>
            <a:solidFill>
              <a:schemeClr val="accent3">
                <a:lumMod val="20000"/>
                <a:lumOff val="80000"/>
              </a:schemeClr>
            </a:solidFill>
            <a:ln>
              <a:solidFill>
                <a:schemeClr val="bg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fr-FR" i="1" dirty="0">
                  <a:solidFill>
                    <a:schemeClr val="bg2">
                      <a:lumMod val="50000"/>
                    </a:schemeClr>
                  </a:solidFill>
                </a:rPr>
                <a:t>marge avec réduction</a:t>
              </a:r>
            </a:p>
          </p:txBody>
        </p:sp>
        <p:sp>
          <p:nvSpPr>
            <p:cNvPr id="13" name="Rectangle : coins arrondis 12">
              <a:extLst>
                <a:ext uri="{FF2B5EF4-FFF2-40B4-BE49-F238E27FC236}">
                  <a16:creationId xmlns:a16="http://schemas.microsoft.com/office/drawing/2014/main" id="{CF0F7792-FACF-C662-D56A-C1F24676C71E}"/>
                </a:ext>
              </a:extLst>
            </p:cNvPr>
            <p:cNvSpPr/>
            <p:nvPr/>
          </p:nvSpPr>
          <p:spPr>
            <a:xfrm>
              <a:off x="4598504" y="1914939"/>
              <a:ext cx="2520000" cy="742122"/>
            </a:xfrm>
            <a:prstGeom prst="roundRect">
              <a:avLst/>
            </a:prstGeom>
            <a:solidFill>
              <a:schemeClr val="accent3">
                <a:lumMod val="20000"/>
                <a:lumOff val="80000"/>
              </a:schemeClr>
            </a:solidFill>
            <a:ln>
              <a:solidFill>
                <a:schemeClr val="bg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fr-FR" i="1" dirty="0">
                  <a:solidFill>
                    <a:schemeClr val="bg2">
                      <a:lumMod val="50000"/>
                    </a:schemeClr>
                  </a:solidFill>
                </a:rPr>
                <a:t>opting out</a:t>
              </a:r>
            </a:p>
          </p:txBody>
        </p:sp>
        <p:sp>
          <p:nvSpPr>
            <p:cNvPr id="14" name="ZoneTexte 13">
              <a:extLst>
                <a:ext uri="{FF2B5EF4-FFF2-40B4-BE49-F238E27FC236}">
                  <a16:creationId xmlns:a16="http://schemas.microsoft.com/office/drawing/2014/main" id="{F12ED5D1-3247-BE18-CF22-D80471D52053}"/>
                </a:ext>
              </a:extLst>
            </p:cNvPr>
            <p:cNvSpPr txBox="1"/>
            <p:nvPr/>
          </p:nvSpPr>
          <p:spPr>
            <a:xfrm>
              <a:off x="3970069" y="2101334"/>
              <a:ext cx="410817" cy="369332"/>
            </a:xfrm>
            <a:prstGeom prst="rect">
              <a:avLst/>
            </a:prstGeom>
            <a:noFill/>
          </p:spPr>
          <p:txBody>
            <a:bodyPr wrap="square">
              <a:spAutoFit/>
            </a:bodyPr>
            <a:lstStyle/>
            <a:p>
              <a:r>
                <a:rPr lang="fr-CH" dirty="0">
                  <a:effectLst/>
                  <a:latin typeface="Apple Color Emoji" pitchFamily="2" charset="0"/>
                </a:rPr>
                <a:t>➕</a:t>
              </a:r>
            </a:p>
          </p:txBody>
        </p:sp>
        <p:sp>
          <p:nvSpPr>
            <p:cNvPr id="15" name="Flèche vers la droite 14">
              <a:extLst>
                <a:ext uri="{FF2B5EF4-FFF2-40B4-BE49-F238E27FC236}">
                  <a16:creationId xmlns:a16="http://schemas.microsoft.com/office/drawing/2014/main" id="{32DC9146-9533-BCA6-732E-4870175B889F}"/>
                </a:ext>
              </a:extLst>
            </p:cNvPr>
            <p:cNvSpPr/>
            <p:nvPr/>
          </p:nvSpPr>
          <p:spPr>
            <a:xfrm>
              <a:off x="7527235" y="2193667"/>
              <a:ext cx="318052" cy="184666"/>
            </a:xfrm>
            <a:prstGeom prst="rightArrow">
              <a:avLst/>
            </a:prstGeom>
            <a:solidFill>
              <a:schemeClr val="bg1">
                <a:lumMod val="50000"/>
              </a:schemeClr>
            </a:solidFill>
            <a:ln>
              <a:solidFill>
                <a:schemeClr val="bg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6" name="Rectangle : coins arrondis 15">
              <a:extLst>
                <a:ext uri="{FF2B5EF4-FFF2-40B4-BE49-F238E27FC236}">
                  <a16:creationId xmlns:a16="http://schemas.microsoft.com/office/drawing/2014/main" id="{10A2D0E8-6D15-EFA6-4839-DA80714D8C83}"/>
                </a:ext>
              </a:extLst>
            </p:cNvPr>
            <p:cNvSpPr/>
            <p:nvPr/>
          </p:nvSpPr>
          <p:spPr>
            <a:xfrm>
              <a:off x="8254018" y="1914939"/>
              <a:ext cx="2520000" cy="742122"/>
            </a:xfrm>
            <a:prstGeom prst="roundRect">
              <a:avLst/>
            </a:prstGeom>
            <a:solidFill>
              <a:schemeClr val="accent3">
                <a:lumMod val="20000"/>
                <a:lumOff val="80000"/>
              </a:schemeClr>
            </a:solidFill>
            <a:ln>
              <a:solidFill>
                <a:schemeClr val="bg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fr-FR" b="1" i="1" dirty="0">
                  <a:solidFill>
                    <a:schemeClr val="bg2">
                      <a:lumMod val="50000"/>
                    </a:schemeClr>
                  </a:solidFill>
                </a:rPr>
                <a:t>?</a:t>
              </a:r>
              <a:endParaRPr lang="fr-FR" b="1" i="1" dirty="0">
                <a:solidFill>
                  <a:schemeClr val="bg2">
                    <a:lumMod val="50000"/>
                  </a:schemeClr>
                </a:solidFill>
                <a:sym typeface="Wingdings" pitchFamily="2" charset="2"/>
              </a:endParaRPr>
            </a:p>
          </p:txBody>
        </p:sp>
        <p:sp>
          <p:nvSpPr>
            <p:cNvPr id="17" name="ZoneTexte 16">
              <a:extLst>
                <a:ext uri="{FF2B5EF4-FFF2-40B4-BE49-F238E27FC236}">
                  <a16:creationId xmlns:a16="http://schemas.microsoft.com/office/drawing/2014/main" id="{77C48606-77C4-AC4B-F93F-3F3E1945A1C2}"/>
                </a:ext>
              </a:extLst>
            </p:cNvPr>
            <p:cNvSpPr txBox="1"/>
            <p:nvPr/>
          </p:nvSpPr>
          <p:spPr>
            <a:xfrm>
              <a:off x="7965356" y="2985870"/>
              <a:ext cx="3368291" cy="1846659"/>
            </a:xfrm>
            <a:prstGeom prst="rect">
              <a:avLst/>
            </a:prstGeom>
            <a:noFill/>
          </p:spPr>
          <p:txBody>
            <a:bodyPr wrap="square" rtlCol="0">
              <a:spAutoFit/>
            </a:bodyPr>
            <a:lstStyle/>
            <a:p>
              <a:pPr marL="285750" indent="-285750">
                <a:buFont typeface="Wingdings" pitchFamily="2" charset="2"/>
                <a:buChar char="è"/>
              </a:pPr>
              <a:r>
                <a:rPr lang="fr-FR" sz="1600" dirty="0">
                  <a:latin typeface="Calibri" panose="020F0502020204030204" pitchFamily="34" charset="0"/>
                  <a:ea typeface="+mj-ea"/>
                  <a:sym typeface="Wingdings" pitchFamily="2" charset="2"/>
                </a:rPr>
                <a:t>radiation organe révision OK</a:t>
              </a:r>
            </a:p>
            <a:p>
              <a:pPr marL="285750" indent="-285750">
                <a:buFont typeface="Wingdings" pitchFamily="2" charset="2"/>
                <a:buChar char="è"/>
              </a:pPr>
              <a:r>
                <a:rPr lang="fr-FR" sz="1600" dirty="0">
                  <a:latin typeface="Calibri" panose="020F0502020204030204" pitchFamily="34" charset="0"/>
                  <a:ea typeface="+mj-ea"/>
                  <a:sym typeface="Wingdings" pitchFamily="2" charset="2"/>
                </a:rPr>
                <a:t>pas d’inscription opting out</a:t>
              </a:r>
            </a:p>
            <a:p>
              <a:pPr marL="285750" indent="-285750">
                <a:buFont typeface="Wingdings" pitchFamily="2" charset="2"/>
                <a:buChar char="è"/>
              </a:pPr>
              <a:r>
                <a:rPr lang="fr-FR" sz="1600" dirty="0">
                  <a:latin typeface="Calibri" panose="020F0502020204030204" pitchFamily="34" charset="0"/>
                  <a:ea typeface="+mj-ea"/>
                </a:rPr>
                <a:t>carence dans l’organisation</a:t>
              </a:r>
            </a:p>
            <a:p>
              <a:pPr marL="285750" indent="-285750">
                <a:buFont typeface="Wingdings" pitchFamily="2" charset="2"/>
                <a:buChar char="è"/>
              </a:pPr>
              <a:r>
                <a:rPr lang="fr-FR" sz="1600" dirty="0">
                  <a:latin typeface="Calibri" panose="020F0502020204030204" pitchFamily="34" charset="0"/>
                  <a:ea typeface="+mj-ea"/>
                </a:rPr>
                <a:t>pas d’effet sur clause statutaire (contra: </a:t>
              </a:r>
              <a:r>
                <a:rPr lang="fr-FR" sz="1600" i="1" dirty="0" err="1">
                  <a:latin typeface="Calibri" panose="020F0502020204030204" pitchFamily="34" charset="0"/>
                  <a:ea typeface="+mj-ea"/>
                </a:rPr>
                <a:t>Factsheet</a:t>
              </a:r>
              <a:r>
                <a:rPr lang="fr-FR" sz="1600" dirty="0">
                  <a:latin typeface="Calibri" panose="020F0502020204030204" pitchFamily="34" charset="0"/>
                  <a:ea typeface="+mj-ea"/>
                </a:rPr>
                <a:t> Nouveau droit de la SA, REPRAX 4/2022 177, 190)</a:t>
              </a:r>
            </a:p>
            <a:p>
              <a:pPr marL="285750" indent="-285750">
                <a:buFont typeface="Wingdings" pitchFamily="2" charset="2"/>
                <a:buChar char="è"/>
              </a:pPr>
              <a:endParaRPr lang="fr-FR" dirty="0">
                <a:latin typeface="Calibri" panose="020F0502020204030204" pitchFamily="34" charset="0"/>
              </a:endParaRPr>
            </a:p>
          </p:txBody>
        </p:sp>
      </p:grpSp>
      <p:sp>
        <p:nvSpPr>
          <p:cNvPr id="19" name="Titre 1">
            <a:extLst>
              <a:ext uri="{FF2B5EF4-FFF2-40B4-BE49-F238E27FC236}">
                <a16:creationId xmlns:a16="http://schemas.microsoft.com/office/drawing/2014/main" id="{B8732A97-B72C-053C-41B1-A2F937C50706}"/>
              </a:ext>
            </a:extLst>
          </p:cNvPr>
          <p:cNvSpPr txBox="1">
            <a:spLocks/>
          </p:cNvSpPr>
          <p:nvPr/>
        </p:nvSpPr>
        <p:spPr>
          <a:xfrm>
            <a:off x="681643" y="0"/>
            <a:ext cx="11510357" cy="981537"/>
          </a:xfrm>
          <a:prstGeom prst="rect">
            <a:avLst/>
          </a:prstGeom>
        </p:spPr>
        <p:txBody>
          <a:bodyPr/>
          <a:lstStyle>
            <a:lvl1pPr algn="l" defTabSz="914400" rtl="0" eaLnBrk="1" latinLnBrk="0" hangingPunct="1">
              <a:lnSpc>
                <a:spcPct val="90000"/>
              </a:lnSpc>
              <a:spcBef>
                <a:spcPct val="0"/>
              </a:spcBef>
              <a:buNone/>
              <a:defRPr sz="4600" b="1" kern="1200">
                <a:solidFill>
                  <a:schemeClr val="tx1"/>
                </a:solidFill>
                <a:latin typeface="Gellix" pitchFamily="2" charset="0"/>
                <a:ea typeface="+mj-ea"/>
                <a:cs typeface="Gellix" pitchFamily="2" charset="0"/>
              </a:defRPr>
            </a:lvl1pPr>
          </a:lstStyle>
          <a:p>
            <a:pPr algn="r"/>
            <a:r>
              <a:rPr lang="fr-CH" sz="3600" b="0" dirty="0">
                <a:latin typeface="Calibri" panose="020F0502020204030204" pitchFamily="34" charset="0"/>
                <a:cs typeface="Calibri" panose="020F0502020204030204" pitchFamily="34" charset="0"/>
              </a:rPr>
              <a:t>Réduction dans la marge</a:t>
            </a:r>
          </a:p>
        </p:txBody>
      </p:sp>
    </p:spTree>
    <p:extLst>
      <p:ext uri="{BB962C8B-B14F-4D97-AF65-F5344CB8AC3E}">
        <p14:creationId xmlns:p14="http://schemas.microsoft.com/office/powerpoint/2010/main" val="228858226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 name="Connecteur droit 1">
            <a:extLst>
              <a:ext uri="{FF2B5EF4-FFF2-40B4-BE49-F238E27FC236}">
                <a16:creationId xmlns:a16="http://schemas.microsoft.com/office/drawing/2014/main" id="{E3A9EF19-6CBF-CFDA-0D9B-2CF2FE09B52C}"/>
              </a:ext>
            </a:extLst>
          </p:cNvPr>
          <p:cNvCxnSpPr>
            <a:cxnSpLocks/>
          </p:cNvCxnSpPr>
          <p:nvPr/>
        </p:nvCxnSpPr>
        <p:spPr>
          <a:xfrm>
            <a:off x="1403905" y="455084"/>
            <a:ext cx="16030" cy="4991024"/>
          </a:xfrm>
          <a:prstGeom prst="line">
            <a:avLst/>
          </a:prstGeom>
          <a:ln w="6350">
            <a:solidFill>
              <a:schemeClr val="tx1"/>
            </a:solidFill>
            <a:prstDash val="solid"/>
            <a:headEnd type="arrow"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3" name="Connecteur droit 2">
            <a:extLst>
              <a:ext uri="{FF2B5EF4-FFF2-40B4-BE49-F238E27FC236}">
                <a16:creationId xmlns:a16="http://schemas.microsoft.com/office/drawing/2014/main" id="{35C9F59A-9B43-67A9-907F-357CC7B469E5}"/>
              </a:ext>
            </a:extLst>
          </p:cNvPr>
          <p:cNvCxnSpPr>
            <a:cxnSpLocks/>
          </p:cNvCxnSpPr>
          <p:nvPr/>
        </p:nvCxnSpPr>
        <p:spPr>
          <a:xfrm>
            <a:off x="1125267" y="5336052"/>
            <a:ext cx="9925278" cy="0"/>
          </a:xfrm>
          <a:prstGeom prst="line">
            <a:avLst/>
          </a:prstGeom>
          <a:ln>
            <a:solidFill>
              <a:schemeClr val="tx1"/>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sp>
        <p:nvSpPr>
          <p:cNvPr id="4" name="ZoneTexte 3">
            <a:extLst>
              <a:ext uri="{FF2B5EF4-FFF2-40B4-BE49-F238E27FC236}">
                <a16:creationId xmlns:a16="http://schemas.microsoft.com/office/drawing/2014/main" id="{B95B0713-D13A-1EC6-70F8-FE72BCBF31F8}"/>
              </a:ext>
            </a:extLst>
          </p:cNvPr>
          <p:cNvSpPr txBox="1"/>
          <p:nvPr/>
        </p:nvSpPr>
        <p:spPr>
          <a:xfrm>
            <a:off x="1268160" y="85752"/>
            <a:ext cx="304892" cy="369332"/>
          </a:xfrm>
          <a:prstGeom prst="rect">
            <a:avLst/>
          </a:prstGeom>
          <a:noFill/>
        </p:spPr>
        <p:txBody>
          <a:bodyPr wrap="none" rtlCol="0">
            <a:spAutoFit/>
          </a:bodyPr>
          <a:lstStyle/>
          <a:p>
            <a:r>
              <a:rPr lang="fr-FR" dirty="0">
                <a:latin typeface="Calibri" panose="020F0502020204030204" pitchFamily="34" charset="0"/>
              </a:rPr>
              <a:t>K</a:t>
            </a:r>
          </a:p>
        </p:txBody>
      </p:sp>
      <p:sp>
        <p:nvSpPr>
          <p:cNvPr id="5" name="ZoneTexte 4">
            <a:extLst>
              <a:ext uri="{FF2B5EF4-FFF2-40B4-BE49-F238E27FC236}">
                <a16:creationId xmlns:a16="http://schemas.microsoft.com/office/drawing/2014/main" id="{EEFBEC17-4202-21FC-1B73-52292B06BD88}"/>
              </a:ext>
            </a:extLst>
          </p:cNvPr>
          <p:cNvSpPr txBox="1"/>
          <p:nvPr/>
        </p:nvSpPr>
        <p:spPr>
          <a:xfrm>
            <a:off x="11050367" y="5188855"/>
            <a:ext cx="266420" cy="369332"/>
          </a:xfrm>
          <a:prstGeom prst="rect">
            <a:avLst/>
          </a:prstGeom>
          <a:noFill/>
        </p:spPr>
        <p:txBody>
          <a:bodyPr wrap="none" rtlCol="0">
            <a:spAutoFit/>
          </a:bodyPr>
          <a:lstStyle/>
          <a:p>
            <a:r>
              <a:rPr lang="fr-FR" dirty="0">
                <a:latin typeface="Calibri" panose="020F0502020204030204" pitchFamily="34" charset="0"/>
              </a:rPr>
              <a:t>t</a:t>
            </a:r>
          </a:p>
        </p:txBody>
      </p:sp>
      <p:cxnSp>
        <p:nvCxnSpPr>
          <p:cNvPr id="6" name="Connecteur droit 5">
            <a:extLst>
              <a:ext uri="{FF2B5EF4-FFF2-40B4-BE49-F238E27FC236}">
                <a16:creationId xmlns:a16="http://schemas.microsoft.com/office/drawing/2014/main" id="{64570FA6-85E4-C641-3732-D6C6326E61B5}"/>
              </a:ext>
            </a:extLst>
          </p:cNvPr>
          <p:cNvCxnSpPr/>
          <p:nvPr/>
        </p:nvCxnSpPr>
        <p:spPr>
          <a:xfrm>
            <a:off x="1289979" y="2465413"/>
            <a:ext cx="130627" cy="0"/>
          </a:xfrm>
          <a:prstGeom prst="line">
            <a:avLst/>
          </a:prstGeom>
          <a:ln w="38100">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7" name="Connecteur droit 6">
            <a:extLst>
              <a:ext uri="{FF2B5EF4-FFF2-40B4-BE49-F238E27FC236}">
                <a16:creationId xmlns:a16="http://schemas.microsoft.com/office/drawing/2014/main" id="{CB677358-4FE0-BC52-AFFB-6539B93A7027}"/>
              </a:ext>
            </a:extLst>
          </p:cNvPr>
          <p:cNvCxnSpPr/>
          <p:nvPr/>
        </p:nvCxnSpPr>
        <p:spPr>
          <a:xfrm>
            <a:off x="1289979" y="3864677"/>
            <a:ext cx="130627"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 name="Connecteur droit 7">
            <a:extLst>
              <a:ext uri="{FF2B5EF4-FFF2-40B4-BE49-F238E27FC236}">
                <a16:creationId xmlns:a16="http://schemas.microsoft.com/office/drawing/2014/main" id="{21279A38-969C-9EAB-FCE4-72D556D51D78}"/>
              </a:ext>
            </a:extLst>
          </p:cNvPr>
          <p:cNvCxnSpPr>
            <a:cxnSpLocks/>
          </p:cNvCxnSpPr>
          <p:nvPr/>
        </p:nvCxnSpPr>
        <p:spPr>
          <a:xfrm>
            <a:off x="1289979" y="1032222"/>
            <a:ext cx="130627"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 name="Connecteur droit 8">
            <a:extLst>
              <a:ext uri="{FF2B5EF4-FFF2-40B4-BE49-F238E27FC236}">
                <a16:creationId xmlns:a16="http://schemas.microsoft.com/office/drawing/2014/main" id="{FBA3D973-3BB2-3D91-82D9-E4131C458189}"/>
              </a:ext>
            </a:extLst>
          </p:cNvPr>
          <p:cNvCxnSpPr/>
          <p:nvPr/>
        </p:nvCxnSpPr>
        <p:spPr>
          <a:xfrm>
            <a:off x="3249408" y="5319521"/>
            <a:ext cx="0" cy="108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 name="Connecteur droit 9">
            <a:extLst>
              <a:ext uri="{FF2B5EF4-FFF2-40B4-BE49-F238E27FC236}">
                <a16:creationId xmlns:a16="http://schemas.microsoft.com/office/drawing/2014/main" id="{B67A9DD9-54BD-AC14-C4B1-234C266A1B0A}"/>
              </a:ext>
            </a:extLst>
          </p:cNvPr>
          <p:cNvCxnSpPr/>
          <p:nvPr/>
        </p:nvCxnSpPr>
        <p:spPr>
          <a:xfrm>
            <a:off x="5049408" y="5319521"/>
            <a:ext cx="0" cy="108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 name="Connecteur droit 10">
            <a:extLst>
              <a:ext uri="{FF2B5EF4-FFF2-40B4-BE49-F238E27FC236}">
                <a16:creationId xmlns:a16="http://schemas.microsoft.com/office/drawing/2014/main" id="{0A1E8F7B-99A7-8FBB-B9BB-348CC5CF9692}"/>
              </a:ext>
            </a:extLst>
          </p:cNvPr>
          <p:cNvCxnSpPr/>
          <p:nvPr/>
        </p:nvCxnSpPr>
        <p:spPr>
          <a:xfrm>
            <a:off x="6849408" y="5319521"/>
            <a:ext cx="0" cy="108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 name="Connecteur droit 11">
            <a:extLst>
              <a:ext uri="{FF2B5EF4-FFF2-40B4-BE49-F238E27FC236}">
                <a16:creationId xmlns:a16="http://schemas.microsoft.com/office/drawing/2014/main" id="{6A43C6E3-580C-B916-3550-DF98C9422258}"/>
              </a:ext>
            </a:extLst>
          </p:cNvPr>
          <p:cNvCxnSpPr/>
          <p:nvPr/>
        </p:nvCxnSpPr>
        <p:spPr>
          <a:xfrm>
            <a:off x="8649408" y="5338108"/>
            <a:ext cx="0" cy="108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 name="Connecteur droit 12">
            <a:extLst>
              <a:ext uri="{FF2B5EF4-FFF2-40B4-BE49-F238E27FC236}">
                <a16:creationId xmlns:a16="http://schemas.microsoft.com/office/drawing/2014/main" id="{3390AD1C-CEA4-A00A-9140-DDE6D6F9ACDC}"/>
              </a:ext>
            </a:extLst>
          </p:cNvPr>
          <p:cNvCxnSpPr/>
          <p:nvPr/>
        </p:nvCxnSpPr>
        <p:spPr>
          <a:xfrm>
            <a:off x="10422992" y="5338108"/>
            <a:ext cx="0" cy="108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4" name="Rectangle 13">
            <a:extLst>
              <a:ext uri="{FF2B5EF4-FFF2-40B4-BE49-F238E27FC236}">
                <a16:creationId xmlns:a16="http://schemas.microsoft.com/office/drawing/2014/main" id="{72E2B3AC-A3BA-84DC-8728-82EEA359A962}"/>
              </a:ext>
            </a:extLst>
          </p:cNvPr>
          <p:cNvSpPr/>
          <p:nvPr/>
        </p:nvSpPr>
        <p:spPr>
          <a:xfrm>
            <a:off x="1434336" y="1026511"/>
            <a:ext cx="9002386" cy="2832455"/>
          </a:xfrm>
          <a:prstGeom prst="rect">
            <a:avLst/>
          </a:prstGeom>
          <a:pattFill prst="pct20">
            <a:fgClr>
              <a:schemeClr val="bg1">
                <a:lumMod val="65000"/>
              </a:schemeClr>
            </a:fgClr>
            <a:bgClr>
              <a:schemeClr val="bg1"/>
            </a:bgClr>
          </a:pattFill>
          <a:ln w="6350">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latin typeface="Calibri" panose="020F0502020204030204" pitchFamily="34" charset="0"/>
            </a:endParaRPr>
          </a:p>
        </p:txBody>
      </p:sp>
      <p:sp>
        <p:nvSpPr>
          <p:cNvPr id="15" name="ZoneTexte 14">
            <a:extLst>
              <a:ext uri="{FF2B5EF4-FFF2-40B4-BE49-F238E27FC236}">
                <a16:creationId xmlns:a16="http://schemas.microsoft.com/office/drawing/2014/main" id="{104A2CE7-7329-0D42-7881-E61A90B45231}"/>
              </a:ext>
            </a:extLst>
          </p:cNvPr>
          <p:cNvSpPr txBox="1"/>
          <p:nvPr/>
        </p:nvSpPr>
        <p:spPr>
          <a:xfrm>
            <a:off x="690378" y="774222"/>
            <a:ext cx="724878" cy="430887"/>
          </a:xfrm>
          <a:prstGeom prst="rect">
            <a:avLst/>
          </a:prstGeom>
          <a:noFill/>
        </p:spPr>
        <p:txBody>
          <a:bodyPr wrap="none" rtlCol="0">
            <a:spAutoFit/>
          </a:bodyPr>
          <a:lstStyle/>
          <a:p>
            <a:r>
              <a:rPr lang="fr-FR" sz="1100" dirty="0">
                <a:latin typeface="Calibri" panose="020F0502020204030204" pitchFamily="34" charset="0"/>
              </a:rPr>
              <a:t>max légal</a:t>
            </a:r>
            <a:br>
              <a:rPr lang="fr-FR" sz="1100" dirty="0">
                <a:latin typeface="Calibri" panose="020F0502020204030204" pitchFamily="34" charset="0"/>
              </a:rPr>
            </a:br>
            <a:r>
              <a:rPr lang="fr-FR" sz="1100" dirty="0">
                <a:latin typeface="Calibri" panose="020F0502020204030204" pitchFamily="34" charset="0"/>
              </a:rPr>
              <a:t>= 1½*K</a:t>
            </a:r>
            <a:r>
              <a:rPr lang="fr-FR" sz="1100" baseline="-25000" dirty="0">
                <a:latin typeface="Calibri" panose="020F0502020204030204" pitchFamily="34" charset="0"/>
              </a:rPr>
              <a:t>0</a:t>
            </a:r>
            <a:endParaRPr lang="fr-FR" sz="1100" dirty="0">
              <a:latin typeface="Calibri" panose="020F0502020204030204" pitchFamily="34" charset="0"/>
            </a:endParaRPr>
          </a:p>
        </p:txBody>
      </p:sp>
      <p:sp>
        <p:nvSpPr>
          <p:cNvPr id="16" name="ZoneTexte 15">
            <a:extLst>
              <a:ext uri="{FF2B5EF4-FFF2-40B4-BE49-F238E27FC236}">
                <a16:creationId xmlns:a16="http://schemas.microsoft.com/office/drawing/2014/main" id="{911E9DD6-9CB2-23EA-B3C2-1A55D1EF4437}"/>
              </a:ext>
            </a:extLst>
          </p:cNvPr>
          <p:cNvSpPr txBox="1"/>
          <p:nvPr/>
        </p:nvSpPr>
        <p:spPr>
          <a:xfrm>
            <a:off x="10025285" y="5379475"/>
            <a:ext cx="795411" cy="430887"/>
          </a:xfrm>
          <a:prstGeom prst="rect">
            <a:avLst/>
          </a:prstGeom>
          <a:noFill/>
        </p:spPr>
        <p:txBody>
          <a:bodyPr wrap="none" rtlCol="0">
            <a:spAutoFit/>
          </a:bodyPr>
          <a:lstStyle/>
          <a:p>
            <a:pPr algn="ctr"/>
            <a:r>
              <a:rPr lang="fr-FR" sz="1100" dirty="0">
                <a:latin typeface="Calibri" panose="020F0502020204030204" pitchFamily="34" charset="0"/>
              </a:rPr>
              <a:t>durée max</a:t>
            </a:r>
            <a:br>
              <a:rPr lang="fr-FR" sz="1100" dirty="0">
                <a:latin typeface="Calibri" panose="020F0502020204030204" pitchFamily="34" charset="0"/>
              </a:rPr>
            </a:br>
            <a:r>
              <a:rPr lang="fr-FR" sz="1100" dirty="0">
                <a:latin typeface="Calibri" panose="020F0502020204030204" pitchFamily="34" charset="0"/>
              </a:rPr>
              <a:t>= 5 ans</a:t>
            </a:r>
          </a:p>
        </p:txBody>
      </p:sp>
      <p:cxnSp>
        <p:nvCxnSpPr>
          <p:cNvPr id="17" name="Connecteur droit avec flèche 16">
            <a:extLst>
              <a:ext uri="{FF2B5EF4-FFF2-40B4-BE49-F238E27FC236}">
                <a16:creationId xmlns:a16="http://schemas.microsoft.com/office/drawing/2014/main" id="{F2DDEDF3-082F-C51E-6A4E-F83FA27CF783}"/>
              </a:ext>
            </a:extLst>
          </p:cNvPr>
          <p:cNvCxnSpPr>
            <a:cxnSpLocks/>
          </p:cNvCxnSpPr>
          <p:nvPr/>
        </p:nvCxnSpPr>
        <p:spPr>
          <a:xfrm>
            <a:off x="1419373" y="1030167"/>
            <a:ext cx="1233" cy="2834510"/>
          </a:xfrm>
          <a:prstGeom prst="straightConnector1">
            <a:avLst/>
          </a:prstGeom>
          <a:ln w="38100">
            <a:solidFill>
              <a:srgbClr val="008F00"/>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18" name="Connecteur droit avec flèche 17">
            <a:extLst>
              <a:ext uri="{FF2B5EF4-FFF2-40B4-BE49-F238E27FC236}">
                <a16:creationId xmlns:a16="http://schemas.microsoft.com/office/drawing/2014/main" id="{7FE80AF8-22A9-D113-051B-F4408C310B88}"/>
              </a:ext>
            </a:extLst>
          </p:cNvPr>
          <p:cNvCxnSpPr>
            <a:cxnSpLocks/>
          </p:cNvCxnSpPr>
          <p:nvPr/>
        </p:nvCxnSpPr>
        <p:spPr>
          <a:xfrm flipV="1">
            <a:off x="1410497" y="3858966"/>
            <a:ext cx="9011071" cy="0"/>
          </a:xfrm>
          <a:prstGeom prst="straightConnector1">
            <a:avLst/>
          </a:prstGeom>
          <a:ln w="38100">
            <a:solidFill>
              <a:srgbClr val="008F00"/>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19" name="Connecteur droit 18">
            <a:extLst>
              <a:ext uri="{FF2B5EF4-FFF2-40B4-BE49-F238E27FC236}">
                <a16:creationId xmlns:a16="http://schemas.microsoft.com/office/drawing/2014/main" id="{B212221C-7D8F-8451-76D4-B72F492A0295}"/>
              </a:ext>
            </a:extLst>
          </p:cNvPr>
          <p:cNvCxnSpPr>
            <a:cxnSpLocks/>
          </p:cNvCxnSpPr>
          <p:nvPr/>
        </p:nvCxnSpPr>
        <p:spPr>
          <a:xfrm flipV="1">
            <a:off x="10422992" y="3864677"/>
            <a:ext cx="0" cy="1472060"/>
          </a:xfrm>
          <a:prstGeom prst="line">
            <a:avLst/>
          </a:prstGeom>
          <a:ln>
            <a:solidFill>
              <a:schemeClr val="bg1">
                <a:lumMod val="7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20" name="Connecteur droit 19">
            <a:extLst>
              <a:ext uri="{FF2B5EF4-FFF2-40B4-BE49-F238E27FC236}">
                <a16:creationId xmlns:a16="http://schemas.microsoft.com/office/drawing/2014/main" id="{1497984C-ED63-6D8D-B053-24604F9C1368}"/>
              </a:ext>
            </a:extLst>
          </p:cNvPr>
          <p:cNvCxnSpPr>
            <a:cxnSpLocks/>
          </p:cNvCxnSpPr>
          <p:nvPr/>
        </p:nvCxnSpPr>
        <p:spPr>
          <a:xfrm>
            <a:off x="1419373" y="2464878"/>
            <a:ext cx="7228130"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1" name="Connecteur droit 20">
            <a:extLst>
              <a:ext uri="{FF2B5EF4-FFF2-40B4-BE49-F238E27FC236}">
                <a16:creationId xmlns:a16="http://schemas.microsoft.com/office/drawing/2014/main" id="{70F3621D-65B1-1C5E-AFE7-00D0AE5A6C70}"/>
              </a:ext>
            </a:extLst>
          </p:cNvPr>
          <p:cNvCxnSpPr>
            <a:cxnSpLocks/>
          </p:cNvCxnSpPr>
          <p:nvPr/>
        </p:nvCxnSpPr>
        <p:spPr>
          <a:xfrm>
            <a:off x="1435007" y="2459253"/>
            <a:ext cx="7212496" cy="0"/>
          </a:xfrm>
          <a:prstGeom prst="line">
            <a:avLst/>
          </a:prstGeom>
          <a:ln w="38100">
            <a:solidFill>
              <a:srgbClr val="FF0000"/>
            </a:solidFill>
            <a:prstDash val="dash"/>
            <a:headEnd type="arrow"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22" name="Connecteur droit 21">
            <a:extLst>
              <a:ext uri="{FF2B5EF4-FFF2-40B4-BE49-F238E27FC236}">
                <a16:creationId xmlns:a16="http://schemas.microsoft.com/office/drawing/2014/main" id="{405F76AE-B443-C025-E939-5279D1E8B02B}"/>
              </a:ext>
            </a:extLst>
          </p:cNvPr>
          <p:cNvCxnSpPr>
            <a:cxnSpLocks/>
          </p:cNvCxnSpPr>
          <p:nvPr/>
        </p:nvCxnSpPr>
        <p:spPr>
          <a:xfrm>
            <a:off x="1403905" y="1030160"/>
            <a:ext cx="7243598"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3" name="Connecteur droit 22">
            <a:extLst>
              <a:ext uri="{FF2B5EF4-FFF2-40B4-BE49-F238E27FC236}">
                <a16:creationId xmlns:a16="http://schemas.microsoft.com/office/drawing/2014/main" id="{AB36A53D-BE3E-140A-A8F6-5560282F6D9C}"/>
              </a:ext>
            </a:extLst>
          </p:cNvPr>
          <p:cNvCxnSpPr>
            <a:cxnSpLocks/>
          </p:cNvCxnSpPr>
          <p:nvPr/>
        </p:nvCxnSpPr>
        <p:spPr>
          <a:xfrm flipV="1">
            <a:off x="8648174" y="1027402"/>
            <a:ext cx="0" cy="4265237"/>
          </a:xfrm>
          <a:prstGeom prst="line">
            <a:avLst/>
          </a:prstGeom>
          <a:ln>
            <a:solidFill>
              <a:schemeClr val="bg1">
                <a:lumMod val="75000"/>
              </a:schemeClr>
            </a:solidFill>
            <a:prstDash val="dash"/>
          </a:ln>
        </p:spPr>
        <p:style>
          <a:lnRef idx="1">
            <a:schemeClr val="accent1"/>
          </a:lnRef>
          <a:fillRef idx="0">
            <a:schemeClr val="accent1"/>
          </a:fillRef>
          <a:effectRef idx="0">
            <a:schemeClr val="accent1"/>
          </a:effectRef>
          <a:fontRef idx="minor">
            <a:schemeClr val="tx1"/>
          </a:fontRef>
        </p:style>
      </p:cxnSp>
      <p:sp>
        <p:nvSpPr>
          <p:cNvPr id="24" name="ZoneTexte 23">
            <a:extLst>
              <a:ext uri="{FF2B5EF4-FFF2-40B4-BE49-F238E27FC236}">
                <a16:creationId xmlns:a16="http://schemas.microsoft.com/office/drawing/2014/main" id="{2542BF82-4167-5A04-C597-D504BB38BEBC}"/>
              </a:ext>
            </a:extLst>
          </p:cNvPr>
          <p:cNvSpPr txBox="1"/>
          <p:nvPr/>
        </p:nvSpPr>
        <p:spPr>
          <a:xfrm>
            <a:off x="-45731" y="782991"/>
            <a:ext cx="801823" cy="430887"/>
          </a:xfrm>
          <a:prstGeom prst="rect">
            <a:avLst/>
          </a:prstGeom>
          <a:noFill/>
        </p:spPr>
        <p:txBody>
          <a:bodyPr wrap="none" rtlCol="0">
            <a:spAutoFit/>
          </a:bodyPr>
          <a:lstStyle/>
          <a:p>
            <a:r>
              <a:rPr lang="fr-FR" sz="1100" dirty="0">
                <a:solidFill>
                  <a:srgbClr val="FF0000"/>
                </a:solidFill>
                <a:latin typeface="Calibri" panose="020F0502020204030204" pitchFamily="34" charset="0"/>
              </a:rPr>
              <a:t>limite sup.</a:t>
            </a:r>
          </a:p>
          <a:p>
            <a:r>
              <a:rPr lang="fr-FR" sz="1100" dirty="0">
                <a:latin typeface="Calibri" panose="020F0502020204030204" pitchFamily="34" charset="0"/>
              </a:rPr>
              <a:t>(300’000)</a:t>
            </a:r>
          </a:p>
        </p:txBody>
      </p:sp>
      <p:cxnSp>
        <p:nvCxnSpPr>
          <p:cNvPr id="25" name="Connecteur droit avec flèche 24">
            <a:extLst>
              <a:ext uri="{FF2B5EF4-FFF2-40B4-BE49-F238E27FC236}">
                <a16:creationId xmlns:a16="http://schemas.microsoft.com/office/drawing/2014/main" id="{A271BD82-7D61-57FD-DD9D-67901D3130C9}"/>
              </a:ext>
            </a:extLst>
          </p:cNvPr>
          <p:cNvCxnSpPr>
            <a:cxnSpLocks/>
          </p:cNvCxnSpPr>
          <p:nvPr/>
        </p:nvCxnSpPr>
        <p:spPr>
          <a:xfrm>
            <a:off x="1336033" y="1027402"/>
            <a:ext cx="0" cy="1415750"/>
          </a:xfrm>
          <a:prstGeom prst="straightConnector1">
            <a:avLst/>
          </a:prstGeom>
          <a:ln w="38100">
            <a:solidFill>
              <a:srgbClr val="FF0000"/>
            </a:solidFill>
            <a:prstDash val="dash"/>
            <a:headEnd type="triangle"/>
            <a:tailEnd type="triangle"/>
          </a:ln>
        </p:spPr>
        <p:style>
          <a:lnRef idx="1">
            <a:schemeClr val="accent1"/>
          </a:lnRef>
          <a:fillRef idx="0">
            <a:schemeClr val="accent1"/>
          </a:fillRef>
          <a:effectRef idx="0">
            <a:schemeClr val="accent1"/>
          </a:effectRef>
          <a:fontRef idx="minor">
            <a:schemeClr val="tx1"/>
          </a:fontRef>
        </p:style>
      </p:cxnSp>
      <p:sp>
        <p:nvSpPr>
          <p:cNvPr id="26" name="Rectangle 25">
            <a:extLst>
              <a:ext uri="{FF2B5EF4-FFF2-40B4-BE49-F238E27FC236}">
                <a16:creationId xmlns:a16="http://schemas.microsoft.com/office/drawing/2014/main" id="{48E13F2A-EBAD-9D6F-3A94-1B2582F426F2}"/>
              </a:ext>
            </a:extLst>
          </p:cNvPr>
          <p:cNvSpPr/>
          <p:nvPr/>
        </p:nvSpPr>
        <p:spPr>
          <a:xfrm>
            <a:off x="1411920" y="1053632"/>
            <a:ext cx="7233118" cy="1397356"/>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latin typeface="Calibri" panose="020F0502020204030204" pitchFamily="34" charset="0"/>
            </a:endParaRPr>
          </a:p>
        </p:txBody>
      </p:sp>
      <p:sp>
        <p:nvSpPr>
          <p:cNvPr id="27" name="ZoneTexte 26">
            <a:extLst>
              <a:ext uri="{FF2B5EF4-FFF2-40B4-BE49-F238E27FC236}">
                <a16:creationId xmlns:a16="http://schemas.microsoft.com/office/drawing/2014/main" id="{B02232B4-E6EC-D857-46EA-5B70A2C01DFD}"/>
              </a:ext>
            </a:extLst>
          </p:cNvPr>
          <p:cNvSpPr txBox="1"/>
          <p:nvPr/>
        </p:nvSpPr>
        <p:spPr>
          <a:xfrm>
            <a:off x="8136302" y="5385041"/>
            <a:ext cx="1109598" cy="261610"/>
          </a:xfrm>
          <a:prstGeom prst="rect">
            <a:avLst/>
          </a:prstGeom>
          <a:noFill/>
        </p:spPr>
        <p:txBody>
          <a:bodyPr wrap="none" rtlCol="0">
            <a:spAutoFit/>
          </a:bodyPr>
          <a:lstStyle/>
          <a:p>
            <a:pPr algn="ctr"/>
            <a:r>
              <a:rPr lang="fr-FR" sz="1100" dirty="0">
                <a:solidFill>
                  <a:srgbClr val="FF0000"/>
                </a:solidFill>
                <a:latin typeface="Calibri" panose="020F0502020204030204" pitchFamily="34" charset="0"/>
              </a:rPr>
              <a:t>durée statutaire</a:t>
            </a:r>
          </a:p>
        </p:txBody>
      </p:sp>
      <p:sp>
        <p:nvSpPr>
          <p:cNvPr id="28" name="ZoneTexte 27">
            <a:extLst>
              <a:ext uri="{FF2B5EF4-FFF2-40B4-BE49-F238E27FC236}">
                <a16:creationId xmlns:a16="http://schemas.microsoft.com/office/drawing/2014/main" id="{6F898251-0647-D0AF-A064-98B935534377}"/>
              </a:ext>
            </a:extLst>
          </p:cNvPr>
          <p:cNvSpPr txBox="1"/>
          <p:nvPr/>
        </p:nvSpPr>
        <p:spPr>
          <a:xfrm>
            <a:off x="690378" y="2205337"/>
            <a:ext cx="739305" cy="507831"/>
          </a:xfrm>
          <a:prstGeom prst="rect">
            <a:avLst/>
          </a:prstGeom>
          <a:noFill/>
        </p:spPr>
        <p:txBody>
          <a:bodyPr wrap="none" rtlCol="0">
            <a:spAutoFit/>
          </a:bodyPr>
          <a:lstStyle/>
          <a:p>
            <a:r>
              <a:rPr lang="fr-FR" sz="1600" dirty="0">
                <a:latin typeface="Calibri" panose="020F0502020204030204" pitchFamily="34" charset="0"/>
              </a:rPr>
              <a:t>K</a:t>
            </a:r>
            <a:r>
              <a:rPr lang="fr-FR" sz="1600" baseline="-25000" dirty="0">
                <a:latin typeface="Calibri" panose="020F0502020204030204" pitchFamily="34" charset="0"/>
              </a:rPr>
              <a:t>0</a:t>
            </a:r>
            <a:endParaRPr lang="fr-FR" sz="1600" dirty="0">
              <a:latin typeface="Calibri" panose="020F0502020204030204" pitchFamily="34" charset="0"/>
            </a:endParaRPr>
          </a:p>
          <a:p>
            <a:r>
              <a:rPr lang="fr-FR" sz="1100" dirty="0">
                <a:latin typeface="Calibri" panose="020F0502020204030204" pitchFamily="34" charset="0"/>
              </a:rPr>
              <a:t>(200’000)</a:t>
            </a:r>
          </a:p>
        </p:txBody>
      </p:sp>
      <p:sp>
        <p:nvSpPr>
          <p:cNvPr id="29" name="Espace réservé de la date 1">
            <a:extLst>
              <a:ext uri="{FF2B5EF4-FFF2-40B4-BE49-F238E27FC236}">
                <a16:creationId xmlns:a16="http://schemas.microsoft.com/office/drawing/2014/main" id="{46FA63A6-5FC2-52A6-FFE2-8B9F7DEB4609}"/>
              </a:ext>
            </a:extLst>
          </p:cNvPr>
          <p:cNvSpPr>
            <a:spLocks noGrp="1"/>
          </p:cNvSpPr>
          <p:nvPr>
            <p:ph type="dt" sz="half" idx="10"/>
          </p:nvPr>
        </p:nvSpPr>
        <p:spPr>
          <a:xfrm>
            <a:off x="315183" y="6506554"/>
            <a:ext cx="2525683" cy="229869"/>
          </a:xfrm>
        </p:spPr>
        <p:txBody>
          <a:bodyPr/>
          <a:lstStyle/>
          <a:p>
            <a:r>
              <a:rPr lang="fr-CH" dirty="0">
                <a:solidFill>
                  <a:schemeClr val="bg1">
                    <a:lumMod val="50000"/>
                  </a:schemeClr>
                </a:solidFill>
              </a:rPr>
              <a:t>5 juin 2023</a:t>
            </a:r>
          </a:p>
        </p:txBody>
      </p:sp>
      <p:sp>
        <p:nvSpPr>
          <p:cNvPr id="30" name="Espace réservé du pied de page 2">
            <a:extLst>
              <a:ext uri="{FF2B5EF4-FFF2-40B4-BE49-F238E27FC236}">
                <a16:creationId xmlns:a16="http://schemas.microsoft.com/office/drawing/2014/main" id="{E18EE333-2B27-E8D1-7569-5FE77F927CEA}"/>
              </a:ext>
            </a:extLst>
          </p:cNvPr>
          <p:cNvSpPr>
            <a:spLocks noGrp="1"/>
          </p:cNvSpPr>
          <p:nvPr>
            <p:ph type="ftr" sz="quarter" idx="11"/>
          </p:nvPr>
        </p:nvSpPr>
        <p:spPr>
          <a:xfrm>
            <a:off x="7757379" y="6474750"/>
            <a:ext cx="4114800" cy="297498"/>
          </a:xfrm>
        </p:spPr>
        <p:txBody>
          <a:bodyPr/>
          <a:lstStyle/>
          <a:p>
            <a:pPr algn="r"/>
            <a:r>
              <a:rPr lang="fr-CH" dirty="0">
                <a:solidFill>
                  <a:schemeClr val="bg1">
                    <a:lumMod val="50000"/>
                  </a:schemeClr>
                </a:solidFill>
                <a:effectLst/>
                <a:latin typeface="Helvetica Neue" panose="02000503000000020004" pitchFamily="2" charset="0"/>
              </a:rPr>
              <a:t>Journée de formation CFPG </a:t>
            </a:r>
          </a:p>
        </p:txBody>
      </p:sp>
      <p:sp>
        <p:nvSpPr>
          <p:cNvPr id="31" name="ZoneTexte 30">
            <a:extLst>
              <a:ext uri="{FF2B5EF4-FFF2-40B4-BE49-F238E27FC236}">
                <a16:creationId xmlns:a16="http://schemas.microsoft.com/office/drawing/2014/main" id="{388532B2-2B77-6BC5-E95F-7C2C1F85DEE5}"/>
              </a:ext>
            </a:extLst>
          </p:cNvPr>
          <p:cNvSpPr txBox="1"/>
          <p:nvPr/>
        </p:nvSpPr>
        <p:spPr>
          <a:xfrm>
            <a:off x="690378" y="3651268"/>
            <a:ext cx="702436" cy="430887"/>
          </a:xfrm>
          <a:prstGeom prst="rect">
            <a:avLst/>
          </a:prstGeom>
          <a:noFill/>
        </p:spPr>
        <p:txBody>
          <a:bodyPr wrap="none" rtlCol="0">
            <a:spAutoFit/>
          </a:bodyPr>
          <a:lstStyle/>
          <a:p>
            <a:r>
              <a:rPr lang="fr-FR" sz="1100" dirty="0">
                <a:latin typeface="Calibri" panose="020F0502020204030204" pitchFamily="34" charset="0"/>
              </a:rPr>
              <a:t>min légal</a:t>
            </a:r>
            <a:br>
              <a:rPr lang="fr-FR" sz="1100" dirty="0">
                <a:latin typeface="Calibri" panose="020F0502020204030204" pitchFamily="34" charset="0"/>
              </a:rPr>
            </a:br>
            <a:r>
              <a:rPr lang="fr-FR" sz="1100" dirty="0">
                <a:latin typeface="Calibri" panose="020F0502020204030204" pitchFamily="34" charset="0"/>
              </a:rPr>
              <a:t>= ½*K</a:t>
            </a:r>
            <a:r>
              <a:rPr lang="fr-FR" sz="1100" baseline="-25000" dirty="0">
                <a:latin typeface="Calibri" panose="020F0502020204030204" pitchFamily="34" charset="0"/>
              </a:rPr>
              <a:t>0</a:t>
            </a:r>
            <a:endParaRPr lang="fr-FR" sz="1100" dirty="0">
              <a:latin typeface="Calibri" panose="020F0502020204030204" pitchFamily="34" charset="0"/>
            </a:endParaRPr>
          </a:p>
        </p:txBody>
      </p:sp>
      <p:sp>
        <p:nvSpPr>
          <p:cNvPr id="32" name="ZoneTexte 31">
            <a:extLst>
              <a:ext uri="{FF2B5EF4-FFF2-40B4-BE49-F238E27FC236}">
                <a16:creationId xmlns:a16="http://schemas.microsoft.com/office/drawing/2014/main" id="{9AE1841E-E6AF-04B9-46C0-454D5EF8735D}"/>
              </a:ext>
            </a:extLst>
          </p:cNvPr>
          <p:cNvSpPr txBox="1"/>
          <p:nvPr/>
        </p:nvSpPr>
        <p:spPr>
          <a:xfrm>
            <a:off x="-3914" y="2274093"/>
            <a:ext cx="739305" cy="430887"/>
          </a:xfrm>
          <a:prstGeom prst="rect">
            <a:avLst/>
          </a:prstGeom>
          <a:noFill/>
        </p:spPr>
        <p:txBody>
          <a:bodyPr wrap="none" rtlCol="0">
            <a:spAutoFit/>
          </a:bodyPr>
          <a:lstStyle/>
          <a:p>
            <a:r>
              <a:rPr lang="fr-FR" sz="1100" dirty="0">
                <a:solidFill>
                  <a:srgbClr val="FF0000"/>
                </a:solidFill>
                <a:latin typeface="Calibri" panose="020F0502020204030204" pitchFamily="34" charset="0"/>
              </a:rPr>
              <a:t>limite inf.</a:t>
            </a:r>
          </a:p>
          <a:p>
            <a:r>
              <a:rPr lang="fr-FR" sz="1100" dirty="0">
                <a:latin typeface="Calibri" panose="020F0502020204030204" pitchFamily="34" charset="0"/>
              </a:rPr>
              <a:t>(200’000)</a:t>
            </a:r>
          </a:p>
        </p:txBody>
      </p:sp>
      <p:sp>
        <p:nvSpPr>
          <p:cNvPr id="33" name="Titre 1">
            <a:extLst>
              <a:ext uri="{FF2B5EF4-FFF2-40B4-BE49-F238E27FC236}">
                <a16:creationId xmlns:a16="http://schemas.microsoft.com/office/drawing/2014/main" id="{6F68B3FF-E8C3-9E3F-F519-8ED4FB35C5C2}"/>
              </a:ext>
            </a:extLst>
          </p:cNvPr>
          <p:cNvSpPr txBox="1">
            <a:spLocks/>
          </p:cNvSpPr>
          <p:nvPr/>
        </p:nvSpPr>
        <p:spPr>
          <a:xfrm>
            <a:off x="681643" y="1814"/>
            <a:ext cx="11510357" cy="981537"/>
          </a:xfrm>
          <a:prstGeom prst="rect">
            <a:avLst/>
          </a:prstGeom>
        </p:spPr>
        <p:txBody>
          <a:bodyPr/>
          <a:lstStyle>
            <a:lvl1pPr algn="l" defTabSz="914400" rtl="0" eaLnBrk="1" latinLnBrk="0" hangingPunct="1">
              <a:lnSpc>
                <a:spcPct val="90000"/>
              </a:lnSpc>
              <a:spcBef>
                <a:spcPct val="0"/>
              </a:spcBef>
              <a:buNone/>
              <a:defRPr sz="4600" b="1" kern="1200">
                <a:solidFill>
                  <a:schemeClr val="tx1"/>
                </a:solidFill>
                <a:latin typeface="Gellix" pitchFamily="2" charset="0"/>
                <a:ea typeface="+mj-ea"/>
                <a:cs typeface="Gellix" pitchFamily="2" charset="0"/>
              </a:defRPr>
            </a:lvl1pPr>
          </a:lstStyle>
          <a:p>
            <a:pPr algn="r"/>
            <a:r>
              <a:rPr lang="fr-CH" sz="3600" b="0" dirty="0">
                <a:latin typeface="Calibri" panose="020F0502020204030204" pitchFamily="34" charset="0"/>
                <a:cs typeface="Calibri" panose="020F0502020204030204" pitchFamily="34" charset="0"/>
              </a:rPr>
              <a:t>Concept (CO 653s)</a:t>
            </a:r>
          </a:p>
        </p:txBody>
      </p:sp>
      <p:pic>
        <p:nvPicPr>
          <p:cNvPr id="34" name="Image 33">
            <a:extLst>
              <a:ext uri="{FF2B5EF4-FFF2-40B4-BE49-F238E27FC236}">
                <a16:creationId xmlns:a16="http://schemas.microsoft.com/office/drawing/2014/main" id="{78BBC02B-0FE7-B599-19F1-36525421CC6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52861" y="4025550"/>
            <a:ext cx="7176788" cy="1042686"/>
          </a:xfrm>
          <a:prstGeom prst="rect">
            <a:avLst/>
          </a:prstGeom>
        </p:spPr>
      </p:pic>
    </p:spTree>
    <p:extLst>
      <p:ext uri="{BB962C8B-B14F-4D97-AF65-F5344CB8AC3E}">
        <p14:creationId xmlns:p14="http://schemas.microsoft.com/office/powerpoint/2010/main" val="41040124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500"/>
                                        <p:tgtEl>
                                          <p:spTgt spid="15"/>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1"/>
                                        </p:tgtEl>
                                        <p:attrNameLst>
                                          <p:attrName>style.visibility</p:attrName>
                                        </p:attrNameLst>
                                      </p:cBhvr>
                                      <p:to>
                                        <p:strVal val="visible"/>
                                      </p:to>
                                    </p:set>
                                    <p:animEffect transition="in" filter="fade">
                                      <p:cBhvr>
                                        <p:cTn id="10" dur="500"/>
                                        <p:tgtEl>
                                          <p:spTgt spid="31"/>
                                        </p:tgtEl>
                                      </p:cBhvr>
                                    </p:animEffect>
                                  </p:childTnLst>
                                </p:cTn>
                              </p:par>
                              <p:par>
                                <p:cTn id="11" presetID="10" presetClass="entr" presetSubtype="0" fill="hold" nodeType="withEffect">
                                  <p:stCondLst>
                                    <p:cond delay="0"/>
                                  </p:stCondLst>
                                  <p:childTnLst>
                                    <p:set>
                                      <p:cBhvr>
                                        <p:cTn id="12" dur="1" fill="hold">
                                          <p:stCondLst>
                                            <p:cond delay="0"/>
                                          </p:stCondLst>
                                        </p:cTn>
                                        <p:tgtEl>
                                          <p:spTgt spid="17"/>
                                        </p:tgtEl>
                                        <p:attrNameLst>
                                          <p:attrName>style.visibility</p:attrName>
                                        </p:attrNameLst>
                                      </p:cBhvr>
                                      <p:to>
                                        <p:strVal val="visible"/>
                                      </p:to>
                                    </p:set>
                                    <p:animEffect transition="in" filter="fade">
                                      <p:cBhvr>
                                        <p:cTn id="13" dur="500"/>
                                        <p:tgtEl>
                                          <p:spTgt spid="17"/>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nodeType="clickEffect">
                                  <p:stCondLst>
                                    <p:cond delay="0"/>
                                  </p:stCondLst>
                                  <p:childTnLst>
                                    <p:set>
                                      <p:cBhvr>
                                        <p:cTn id="17" dur="1" fill="hold">
                                          <p:stCondLst>
                                            <p:cond delay="0"/>
                                          </p:stCondLst>
                                        </p:cTn>
                                        <p:tgtEl>
                                          <p:spTgt spid="19"/>
                                        </p:tgtEl>
                                        <p:attrNameLst>
                                          <p:attrName>style.visibility</p:attrName>
                                        </p:attrNameLst>
                                      </p:cBhvr>
                                      <p:to>
                                        <p:strVal val="visible"/>
                                      </p:to>
                                    </p:set>
                                    <p:animEffect transition="in" filter="fade">
                                      <p:cBhvr>
                                        <p:cTn id="18" dur="500"/>
                                        <p:tgtEl>
                                          <p:spTgt spid="19"/>
                                        </p:tgtEl>
                                      </p:cBhvr>
                                    </p:animEffect>
                                  </p:childTnLst>
                                </p:cTn>
                              </p:par>
                              <p:par>
                                <p:cTn id="19" presetID="10" presetClass="entr" presetSubtype="0" fill="hold" nodeType="withEffect">
                                  <p:stCondLst>
                                    <p:cond delay="0"/>
                                  </p:stCondLst>
                                  <p:childTnLst>
                                    <p:set>
                                      <p:cBhvr>
                                        <p:cTn id="20" dur="1" fill="hold">
                                          <p:stCondLst>
                                            <p:cond delay="0"/>
                                          </p:stCondLst>
                                        </p:cTn>
                                        <p:tgtEl>
                                          <p:spTgt spid="18"/>
                                        </p:tgtEl>
                                        <p:attrNameLst>
                                          <p:attrName>style.visibility</p:attrName>
                                        </p:attrNameLst>
                                      </p:cBhvr>
                                      <p:to>
                                        <p:strVal val="visible"/>
                                      </p:to>
                                    </p:set>
                                    <p:animEffect transition="in" filter="fade">
                                      <p:cBhvr>
                                        <p:cTn id="21" dur="500"/>
                                        <p:tgtEl>
                                          <p:spTgt spid="18"/>
                                        </p:tgtEl>
                                      </p:cBhvr>
                                    </p:animEffect>
                                  </p:childTnLst>
                                </p:cTn>
                              </p:par>
                            </p:childTnLst>
                          </p:cTn>
                        </p:par>
                        <p:par>
                          <p:cTn id="22" fill="hold">
                            <p:stCondLst>
                              <p:cond delay="500"/>
                            </p:stCondLst>
                            <p:childTnLst>
                              <p:par>
                                <p:cTn id="23" presetID="10" presetClass="entr" presetSubtype="0" fill="hold" grpId="0" nodeType="afterEffect">
                                  <p:stCondLst>
                                    <p:cond delay="1000"/>
                                  </p:stCondLst>
                                  <p:childTnLst>
                                    <p:set>
                                      <p:cBhvr>
                                        <p:cTn id="24" dur="1" fill="hold">
                                          <p:stCondLst>
                                            <p:cond delay="0"/>
                                          </p:stCondLst>
                                        </p:cTn>
                                        <p:tgtEl>
                                          <p:spTgt spid="14"/>
                                        </p:tgtEl>
                                        <p:attrNameLst>
                                          <p:attrName>style.visibility</p:attrName>
                                        </p:attrNameLst>
                                      </p:cBhvr>
                                      <p:to>
                                        <p:strVal val="visible"/>
                                      </p:to>
                                    </p:set>
                                    <p:animEffect transition="in" filter="fade">
                                      <p:cBhvr>
                                        <p:cTn id="25" dur="500"/>
                                        <p:tgtEl>
                                          <p:spTgt spid="14"/>
                                        </p:tgtEl>
                                      </p:cBhvr>
                                    </p:animEffect>
                                  </p:childTnLst>
                                </p:cTn>
                              </p:par>
                            </p:childTnLst>
                          </p:cTn>
                        </p:par>
                        <p:par>
                          <p:cTn id="26" fill="hold">
                            <p:stCondLst>
                              <p:cond delay="2000"/>
                            </p:stCondLst>
                            <p:childTnLst>
                              <p:par>
                                <p:cTn id="27" presetID="10" presetClass="exit" presetSubtype="0" fill="hold" nodeType="afterEffect">
                                  <p:stCondLst>
                                    <p:cond delay="500"/>
                                  </p:stCondLst>
                                  <p:childTnLst>
                                    <p:animEffect transition="out" filter="fade">
                                      <p:cBhvr>
                                        <p:cTn id="28" dur="500"/>
                                        <p:tgtEl>
                                          <p:spTgt spid="17"/>
                                        </p:tgtEl>
                                      </p:cBhvr>
                                    </p:animEffect>
                                    <p:set>
                                      <p:cBhvr>
                                        <p:cTn id="29" dur="1" fill="hold">
                                          <p:stCondLst>
                                            <p:cond delay="499"/>
                                          </p:stCondLst>
                                        </p:cTn>
                                        <p:tgtEl>
                                          <p:spTgt spid="17"/>
                                        </p:tgtEl>
                                        <p:attrNameLst>
                                          <p:attrName>style.visibility</p:attrName>
                                        </p:attrNameLst>
                                      </p:cBhvr>
                                      <p:to>
                                        <p:strVal val="hidden"/>
                                      </p:to>
                                    </p:set>
                                  </p:childTnLst>
                                </p:cTn>
                              </p:par>
                              <p:par>
                                <p:cTn id="30" presetID="10" presetClass="exit" presetSubtype="0" fill="hold" nodeType="withEffect">
                                  <p:stCondLst>
                                    <p:cond delay="0"/>
                                  </p:stCondLst>
                                  <p:childTnLst>
                                    <p:animEffect transition="out" filter="fade">
                                      <p:cBhvr>
                                        <p:cTn id="31" dur="500"/>
                                        <p:tgtEl>
                                          <p:spTgt spid="18"/>
                                        </p:tgtEl>
                                      </p:cBhvr>
                                    </p:animEffect>
                                    <p:set>
                                      <p:cBhvr>
                                        <p:cTn id="32" dur="1" fill="hold">
                                          <p:stCondLst>
                                            <p:cond delay="499"/>
                                          </p:stCondLst>
                                        </p:cTn>
                                        <p:tgtEl>
                                          <p:spTgt spid="18"/>
                                        </p:tgtEl>
                                        <p:attrNameLst>
                                          <p:attrName>style.visibility</p:attrName>
                                        </p:attrNameLst>
                                      </p:cBhvr>
                                      <p:to>
                                        <p:strVal val="hidden"/>
                                      </p:to>
                                    </p:se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34"/>
                                        </p:tgtEl>
                                        <p:attrNameLst>
                                          <p:attrName>style.visibility</p:attrName>
                                        </p:attrNameLst>
                                      </p:cBhvr>
                                      <p:to>
                                        <p:strVal val="visible"/>
                                      </p:to>
                                    </p:set>
                                    <p:animEffect transition="in" filter="fade">
                                      <p:cBhvr>
                                        <p:cTn id="37" dur="500"/>
                                        <p:tgtEl>
                                          <p:spTgt spid="34"/>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25"/>
                                        </p:tgtEl>
                                        <p:attrNameLst>
                                          <p:attrName>style.visibility</p:attrName>
                                        </p:attrNameLst>
                                      </p:cBhvr>
                                      <p:to>
                                        <p:strVal val="visible"/>
                                      </p:to>
                                    </p:set>
                                    <p:animEffect transition="in" filter="fade">
                                      <p:cBhvr>
                                        <p:cTn id="42" dur="500"/>
                                        <p:tgtEl>
                                          <p:spTgt spid="25"/>
                                        </p:tgtEl>
                                      </p:cBhvr>
                                    </p:animEffect>
                                  </p:childTnLst>
                                </p:cTn>
                              </p:par>
                              <p:par>
                                <p:cTn id="43" presetID="10" presetClass="entr" presetSubtype="0" fill="hold" grpId="0" nodeType="withEffect">
                                  <p:stCondLst>
                                    <p:cond delay="0"/>
                                  </p:stCondLst>
                                  <p:childTnLst>
                                    <p:set>
                                      <p:cBhvr>
                                        <p:cTn id="44" dur="1" fill="hold">
                                          <p:stCondLst>
                                            <p:cond delay="0"/>
                                          </p:stCondLst>
                                        </p:cTn>
                                        <p:tgtEl>
                                          <p:spTgt spid="24"/>
                                        </p:tgtEl>
                                        <p:attrNameLst>
                                          <p:attrName>style.visibility</p:attrName>
                                        </p:attrNameLst>
                                      </p:cBhvr>
                                      <p:to>
                                        <p:strVal val="visible"/>
                                      </p:to>
                                    </p:set>
                                    <p:animEffect transition="in" filter="fade">
                                      <p:cBhvr>
                                        <p:cTn id="45" dur="500"/>
                                        <p:tgtEl>
                                          <p:spTgt spid="24"/>
                                        </p:tgtEl>
                                      </p:cBhvr>
                                    </p:animEffect>
                                  </p:childTnLst>
                                </p:cTn>
                              </p:par>
                              <p:par>
                                <p:cTn id="46" presetID="10" presetClass="entr" presetSubtype="0" fill="hold" grpId="0" nodeType="withEffect">
                                  <p:stCondLst>
                                    <p:cond delay="0"/>
                                  </p:stCondLst>
                                  <p:childTnLst>
                                    <p:set>
                                      <p:cBhvr>
                                        <p:cTn id="47" dur="1" fill="hold">
                                          <p:stCondLst>
                                            <p:cond delay="0"/>
                                          </p:stCondLst>
                                        </p:cTn>
                                        <p:tgtEl>
                                          <p:spTgt spid="32"/>
                                        </p:tgtEl>
                                        <p:attrNameLst>
                                          <p:attrName>style.visibility</p:attrName>
                                        </p:attrNameLst>
                                      </p:cBhvr>
                                      <p:to>
                                        <p:strVal val="visible"/>
                                      </p:to>
                                    </p:set>
                                    <p:animEffect transition="in" filter="fade">
                                      <p:cBhvr>
                                        <p:cTn id="48" dur="500"/>
                                        <p:tgtEl>
                                          <p:spTgt spid="32"/>
                                        </p:tgtEl>
                                      </p:cBhvr>
                                    </p:animEffect>
                                  </p:childTnLst>
                                </p:cTn>
                              </p:par>
                            </p:childTnLst>
                          </p:cTn>
                        </p:par>
                      </p:childTnLst>
                    </p:cTn>
                  </p:par>
                  <p:par>
                    <p:cTn id="49" fill="hold">
                      <p:stCondLst>
                        <p:cond delay="indefinite"/>
                      </p:stCondLst>
                      <p:childTnLst>
                        <p:par>
                          <p:cTn id="50" fill="hold">
                            <p:stCondLst>
                              <p:cond delay="0"/>
                            </p:stCondLst>
                            <p:childTnLst>
                              <p:par>
                                <p:cTn id="51" presetID="10" presetClass="entr" presetSubtype="0" fill="hold" nodeType="clickEffect">
                                  <p:stCondLst>
                                    <p:cond delay="0"/>
                                  </p:stCondLst>
                                  <p:childTnLst>
                                    <p:set>
                                      <p:cBhvr>
                                        <p:cTn id="52" dur="1" fill="hold">
                                          <p:stCondLst>
                                            <p:cond delay="0"/>
                                          </p:stCondLst>
                                        </p:cTn>
                                        <p:tgtEl>
                                          <p:spTgt spid="21"/>
                                        </p:tgtEl>
                                        <p:attrNameLst>
                                          <p:attrName>style.visibility</p:attrName>
                                        </p:attrNameLst>
                                      </p:cBhvr>
                                      <p:to>
                                        <p:strVal val="visible"/>
                                      </p:to>
                                    </p:set>
                                    <p:animEffect transition="in" filter="fade">
                                      <p:cBhvr>
                                        <p:cTn id="53" dur="500"/>
                                        <p:tgtEl>
                                          <p:spTgt spid="21"/>
                                        </p:tgtEl>
                                      </p:cBhvr>
                                    </p:animEffect>
                                  </p:childTnLst>
                                </p:cTn>
                              </p:par>
                              <p:par>
                                <p:cTn id="54" presetID="10" presetClass="entr" presetSubtype="0" fill="hold" nodeType="withEffect">
                                  <p:stCondLst>
                                    <p:cond delay="0"/>
                                  </p:stCondLst>
                                  <p:childTnLst>
                                    <p:set>
                                      <p:cBhvr>
                                        <p:cTn id="55" dur="1" fill="hold">
                                          <p:stCondLst>
                                            <p:cond delay="0"/>
                                          </p:stCondLst>
                                        </p:cTn>
                                        <p:tgtEl>
                                          <p:spTgt spid="23"/>
                                        </p:tgtEl>
                                        <p:attrNameLst>
                                          <p:attrName>style.visibility</p:attrName>
                                        </p:attrNameLst>
                                      </p:cBhvr>
                                      <p:to>
                                        <p:strVal val="visible"/>
                                      </p:to>
                                    </p:set>
                                    <p:animEffect transition="in" filter="fade">
                                      <p:cBhvr>
                                        <p:cTn id="56" dur="500"/>
                                        <p:tgtEl>
                                          <p:spTgt spid="23"/>
                                        </p:tgtEl>
                                      </p:cBhvr>
                                    </p:animEffect>
                                  </p:childTnLst>
                                </p:cTn>
                              </p:par>
                              <p:par>
                                <p:cTn id="57" presetID="10" presetClass="entr" presetSubtype="0" fill="hold" nodeType="withEffect">
                                  <p:stCondLst>
                                    <p:cond delay="0"/>
                                  </p:stCondLst>
                                  <p:childTnLst>
                                    <p:set>
                                      <p:cBhvr>
                                        <p:cTn id="58" dur="1" fill="hold">
                                          <p:stCondLst>
                                            <p:cond delay="0"/>
                                          </p:stCondLst>
                                        </p:cTn>
                                        <p:tgtEl>
                                          <p:spTgt spid="27">
                                            <p:txEl>
                                              <p:pRg st="0" end="0"/>
                                            </p:txEl>
                                          </p:spTgt>
                                        </p:tgtEl>
                                        <p:attrNameLst>
                                          <p:attrName>style.visibility</p:attrName>
                                        </p:attrNameLst>
                                      </p:cBhvr>
                                      <p:to>
                                        <p:strVal val="visible"/>
                                      </p:to>
                                    </p:set>
                                    <p:animEffect transition="in" filter="fade">
                                      <p:cBhvr>
                                        <p:cTn id="59" dur="500"/>
                                        <p:tgtEl>
                                          <p:spTgt spid="27">
                                            <p:txEl>
                                              <p:pRg st="0" end="0"/>
                                            </p:txEl>
                                          </p:spTgt>
                                        </p:tgtEl>
                                      </p:cBhvr>
                                    </p:animEffect>
                                  </p:childTnLst>
                                </p:cTn>
                              </p:par>
                            </p:childTnLst>
                          </p:cTn>
                        </p:par>
                        <p:par>
                          <p:cTn id="60" fill="hold">
                            <p:stCondLst>
                              <p:cond delay="500"/>
                            </p:stCondLst>
                            <p:childTnLst>
                              <p:par>
                                <p:cTn id="61" presetID="10" presetClass="entr" presetSubtype="0" fill="hold" nodeType="afterEffect">
                                  <p:stCondLst>
                                    <p:cond delay="0"/>
                                  </p:stCondLst>
                                  <p:childTnLst>
                                    <p:set>
                                      <p:cBhvr>
                                        <p:cTn id="62" dur="1" fill="hold">
                                          <p:stCondLst>
                                            <p:cond delay="0"/>
                                          </p:stCondLst>
                                        </p:cTn>
                                        <p:tgtEl>
                                          <p:spTgt spid="20"/>
                                        </p:tgtEl>
                                        <p:attrNameLst>
                                          <p:attrName>style.visibility</p:attrName>
                                        </p:attrNameLst>
                                      </p:cBhvr>
                                      <p:to>
                                        <p:strVal val="visible"/>
                                      </p:to>
                                    </p:set>
                                    <p:animEffect transition="in" filter="fade">
                                      <p:cBhvr>
                                        <p:cTn id="63" dur="500"/>
                                        <p:tgtEl>
                                          <p:spTgt spid="20"/>
                                        </p:tgtEl>
                                      </p:cBhvr>
                                    </p:animEffect>
                                  </p:childTnLst>
                                </p:cTn>
                              </p:par>
                              <p:par>
                                <p:cTn id="64" presetID="10" presetClass="entr" presetSubtype="0" fill="hold" nodeType="withEffect">
                                  <p:stCondLst>
                                    <p:cond delay="0"/>
                                  </p:stCondLst>
                                  <p:childTnLst>
                                    <p:set>
                                      <p:cBhvr>
                                        <p:cTn id="65" dur="1" fill="hold">
                                          <p:stCondLst>
                                            <p:cond delay="0"/>
                                          </p:stCondLst>
                                        </p:cTn>
                                        <p:tgtEl>
                                          <p:spTgt spid="22"/>
                                        </p:tgtEl>
                                        <p:attrNameLst>
                                          <p:attrName>style.visibility</p:attrName>
                                        </p:attrNameLst>
                                      </p:cBhvr>
                                      <p:to>
                                        <p:strVal val="visible"/>
                                      </p:to>
                                    </p:set>
                                    <p:animEffect transition="in" filter="fade">
                                      <p:cBhvr>
                                        <p:cTn id="66" dur="500"/>
                                        <p:tgtEl>
                                          <p:spTgt spid="22"/>
                                        </p:tgtEl>
                                      </p:cBhvr>
                                    </p:animEffect>
                                  </p:childTnLst>
                                </p:cTn>
                              </p:par>
                              <p:par>
                                <p:cTn id="67" presetID="10" presetClass="exit" presetSubtype="0" fill="hold" nodeType="withEffect">
                                  <p:stCondLst>
                                    <p:cond delay="0"/>
                                  </p:stCondLst>
                                  <p:childTnLst>
                                    <p:animEffect transition="out" filter="fade">
                                      <p:cBhvr>
                                        <p:cTn id="68" dur="500"/>
                                        <p:tgtEl>
                                          <p:spTgt spid="21"/>
                                        </p:tgtEl>
                                      </p:cBhvr>
                                    </p:animEffect>
                                    <p:set>
                                      <p:cBhvr>
                                        <p:cTn id="69" dur="1" fill="hold">
                                          <p:stCondLst>
                                            <p:cond delay="499"/>
                                          </p:stCondLst>
                                        </p:cTn>
                                        <p:tgtEl>
                                          <p:spTgt spid="21"/>
                                        </p:tgtEl>
                                        <p:attrNameLst>
                                          <p:attrName>style.visibility</p:attrName>
                                        </p:attrNameLst>
                                      </p:cBhvr>
                                      <p:to>
                                        <p:strVal val="hidden"/>
                                      </p:to>
                                    </p:set>
                                  </p:childTnLst>
                                </p:cTn>
                              </p:par>
                              <p:par>
                                <p:cTn id="70" presetID="10" presetClass="exit" presetSubtype="0" fill="hold" nodeType="withEffect">
                                  <p:stCondLst>
                                    <p:cond delay="0"/>
                                  </p:stCondLst>
                                  <p:childTnLst>
                                    <p:animEffect transition="out" filter="fade">
                                      <p:cBhvr>
                                        <p:cTn id="71" dur="500"/>
                                        <p:tgtEl>
                                          <p:spTgt spid="25"/>
                                        </p:tgtEl>
                                      </p:cBhvr>
                                    </p:animEffect>
                                    <p:set>
                                      <p:cBhvr>
                                        <p:cTn id="72" dur="1" fill="hold">
                                          <p:stCondLst>
                                            <p:cond delay="499"/>
                                          </p:stCondLst>
                                        </p:cTn>
                                        <p:tgtEl>
                                          <p:spTgt spid="25"/>
                                        </p:tgtEl>
                                        <p:attrNameLst>
                                          <p:attrName>style.visibility</p:attrName>
                                        </p:attrNameLst>
                                      </p:cBhvr>
                                      <p:to>
                                        <p:strVal val="hidden"/>
                                      </p:to>
                                    </p:set>
                                  </p:childTnLst>
                                </p:cTn>
                              </p:par>
                              <p:par>
                                <p:cTn id="73" presetID="10" presetClass="entr" presetSubtype="0" fill="hold" grpId="0" nodeType="withEffect">
                                  <p:stCondLst>
                                    <p:cond delay="0"/>
                                  </p:stCondLst>
                                  <p:childTnLst>
                                    <p:set>
                                      <p:cBhvr>
                                        <p:cTn id="74" dur="1" fill="hold">
                                          <p:stCondLst>
                                            <p:cond delay="0"/>
                                          </p:stCondLst>
                                        </p:cTn>
                                        <p:tgtEl>
                                          <p:spTgt spid="26"/>
                                        </p:tgtEl>
                                        <p:attrNameLst>
                                          <p:attrName>style.visibility</p:attrName>
                                        </p:attrNameLst>
                                      </p:cBhvr>
                                      <p:to>
                                        <p:strVal val="visible"/>
                                      </p:to>
                                    </p:set>
                                    <p:animEffect transition="in" filter="fade">
                                      <p:cBhvr>
                                        <p:cTn id="75"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5" grpId="0"/>
      <p:bldP spid="24" grpId="0"/>
      <p:bldP spid="26" grpId="0" animBg="1"/>
      <p:bldP spid="31" grpId="0"/>
      <p:bldP spid="32"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 name="Connecteur droit avec flèche 1">
            <a:extLst>
              <a:ext uri="{FF2B5EF4-FFF2-40B4-BE49-F238E27FC236}">
                <a16:creationId xmlns:a16="http://schemas.microsoft.com/office/drawing/2014/main" id="{E4F0E7CD-BAA4-90C6-FA87-A3E8FDDE8E1A}"/>
              </a:ext>
            </a:extLst>
          </p:cNvPr>
          <p:cNvCxnSpPr>
            <a:stCxn id="41" idx="1"/>
          </p:cNvCxnSpPr>
          <p:nvPr/>
        </p:nvCxnSpPr>
        <p:spPr>
          <a:xfrm flipH="1">
            <a:off x="11560805" y="2536500"/>
            <a:ext cx="3719" cy="2042632"/>
          </a:xfrm>
          <a:prstGeom prst="straightConnector1">
            <a:avLst/>
          </a:prstGeom>
          <a:ln>
            <a:solidFill>
              <a:schemeClr val="bg2">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5" name="Connecteur droit avec flèche 4">
            <a:extLst>
              <a:ext uri="{FF2B5EF4-FFF2-40B4-BE49-F238E27FC236}">
                <a16:creationId xmlns:a16="http://schemas.microsoft.com/office/drawing/2014/main" id="{738926FA-9751-67E7-D55E-71B528B78B2B}"/>
              </a:ext>
            </a:extLst>
          </p:cNvPr>
          <p:cNvCxnSpPr>
            <a:cxnSpLocks/>
            <a:endCxn id="6" idx="1"/>
          </p:cNvCxnSpPr>
          <p:nvPr/>
        </p:nvCxnSpPr>
        <p:spPr>
          <a:xfrm>
            <a:off x="421744" y="4733272"/>
            <a:ext cx="11508646" cy="0"/>
          </a:xfrm>
          <a:prstGeom prst="straightConnector1">
            <a:avLst/>
          </a:prstGeom>
          <a:ln w="38100">
            <a:solidFill>
              <a:schemeClr val="tx1">
                <a:lumMod val="65000"/>
                <a:lumOff val="3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6" name="ZoneTexte 5">
            <a:extLst>
              <a:ext uri="{FF2B5EF4-FFF2-40B4-BE49-F238E27FC236}">
                <a16:creationId xmlns:a16="http://schemas.microsoft.com/office/drawing/2014/main" id="{53333618-41CE-9D77-51B4-C9A3184AEF7E}"/>
              </a:ext>
            </a:extLst>
          </p:cNvPr>
          <p:cNvSpPr txBox="1"/>
          <p:nvPr/>
        </p:nvSpPr>
        <p:spPr>
          <a:xfrm>
            <a:off x="11930390" y="4548606"/>
            <a:ext cx="261610" cy="369332"/>
          </a:xfrm>
          <a:prstGeom prst="rect">
            <a:avLst/>
          </a:prstGeom>
          <a:noFill/>
        </p:spPr>
        <p:txBody>
          <a:bodyPr wrap="none" rtlCol="0">
            <a:spAutoFit/>
          </a:bodyPr>
          <a:lstStyle/>
          <a:p>
            <a:r>
              <a:rPr lang="fr-FR" dirty="0">
                <a:latin typeface="Calibri" panose="020F0502020204030204" pitchFamily="34" charset="0"/>
                <a:ea typeface="+mj-ea"/>
              </a:rPr>
              <a:t>t</a:t>
            </a:r>
          </a:p>
        </p:txBody>
      </p:sp>
      <p:sp>
        <p:nvSpPr>
          <p:cNvPr id="7" name="Rectangle 6">
            <a:extLst>
              <a:ext uri="{FF2B5EF4-FFF2-40B4-BE49-F238E27FC236}">
                <a16:creationId xmlns:a16="http://schemas.microsoft.com/office/drawing/2014/main" id="{4DBC82F7-36C5-7ECA-F7A5-490CB78B3D08}"/>
              </a:ext>
            </a:extLst>
          </p:cNvPr>
          <p:cNvSpPr/>
          <p:nvPr/>
        </p:nvSpPr>
        <p:spPr>
          <a:xfrm rot="16200000">
            <a:off x="5177500" y="3020970"/>
            <a:ext cx="1538159" cy="828000"/>
          </a:xfrm>
          <a:prstGeom prst="rect">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400" dirty="0">
                <a:solidFill>
                  <a:schemeClr val="tx1"/>
                </a:solidFill>
                <a:latin typeface="Calibri" panose="020F0502020204030204" pitchFamily="34" charset="0"/>
                <a:ea typeface="+mj-ea"/>
              </a:rPr>
              <a:t>décision CA</a:t>
            </a:r>
          </a:p>
          <a:p>
            <a:pPr algn="ctr"/>
            <a:r>
              <a:rPr lang="fr-FR" sz="1400" dirty="0">
                <a:solidFill>
                  <a:schemeClr val="tx1"/>
                </a:solidFill>
                <a:latin typeface="Calibri" panose="020F0502020204030204" pitchFamily="34" charset="0"/>
                <a:ea typeface="+mj-ea"/>
              </a:rPr>
              <a:t>CO 653n</a:t>
            </a:r>
          </a:p>
        </p:txBody>
      </p:sp>
      <p:sp>
        <p:nvSpPr>
          <p:cNvPr id="8" name="Rectangle 7">
            <a:extLst>
              <a:ext uri="{FF2B5EF4-FFF2-40B4-BE49-F238E27FC236}">
                <a16:creationId xmlns:a16="http://schemas.microsoft.com/office/drawing/2014/main" id="{F288B48E-097A-BD4C-74F1-4562A06A831D}"/>
              </a:ext>
            </a:extLst>
          </p:cNvPr>
          <p:cNvSpPr/>
          <p:nvPr/>
        </p:nvSpPr>
        <p:spPr>
          <a:xfrm rot="16200000">
            <a:off x="9709519" y="3057343"/>
            <a:ext cx="1538159" cy="828000"/>
          </a:xfrm>
          <a:prstGeom prst="rect">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400" dirty="0">
                <a:solidFill>
                  <a:schemeClr val="tx1"/>
                </a:solidFill>
                <a:latin typeface="Calibri" panose="020F0502020204030204" pitchFamily="34" charset="0"/>
                <a:ea typeface="+mj-ea"/>
              </a:rPr>
              <a:t>constatations CA</a:t>
            </a:r>
          </a:p>
          <a:p>
            <a:pPr algn="ctr"/>
            <a:r>
              <a:rPr lang="fr-FR" sz="1400" dirty="0">
                <a:solidFill>
                  <a:schemeClr val="tx1"/>
                </a:solidFill>
                <a:latin typeface="Calibri" panose="020F0502020204030204" pitchFamily="34" charset="0"/>
                <a:ea typeface="+mj-ea"/>
              </a:rPr>
              <a:t>+ modif. statuts</a:t>
            </a:r>
          </a:p>
          <a:p>
            <a:pPr algn="ctr"/>
            <a:r>
              <a:rPr lang="fr-FR" sz="1400" dirty="0">
                <a:solidFill>
                  <a:schemeClr val="tx1"/>
                </a:solidFill>
                <a:latin typeface="Calibri" panose="020F0502020204030204" pitchFamily="34" charset="0"/>
                <a:ea typeface="+mj-ea"/>
              </a:rPr>
              <a:t>CO 653o I et II</a:t>
            </a:r>
          </a:p>
        </p:txBody>
      </p:sp>
      <p:sp>
        <p:nvSpPr>
          <p:cNvPr id="9" name="Rectangle 8">
            <a:extLst>
              <a:ext uri="{FF2B5EF4-FFF2-40B4-BE49-F238E27FC236}">
                <a16:creationId xmlns:a16="http://schemas.microsoft.com/office/drawing/2014/main" id="{69BA359E-D5AB-8138-6490-C7F64F3B7BA3}"/>
              </a:ext>
            </a:extLst>
          </p:cNvPr>
          <p:cNvSpPr/>
          <p:nvPr/>
        </p:nvSpPr>
        <p:spPr>
          <a:xfrm rot="16200000">
            <a:off x="10597662" y="3057344"/>
            <a:ext cx="1538159" cy="828000"/>
          </a:xfrm>
          <a:prstGeom prst="rect">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400" dirty="0">
                <a:solidFill>
                  <a:schemeClr val="tx1"/>
                </a:solidFill>
                <a:latin typeface="Calibri" panose="020F0502020204030204" pitchFamily="34" charset="0"/>
                <a:ea typeface="+mj-ea"/>
              </a:rPr>
              <a:t>réquisition inscription RC</a:t>
            </a:r>
          </a:p>
        </p:txBody>
      </p:sp>
      <p:grpSp>
        <p:nvGrpSpPr>
          <p:cNvPr id="10" name="Groupe 9">
            <a:extLst>
              <a:ext uri="{FF2B5EF4-FFF2-40B4-BE49-F238E27FC236}">
                <a16:creationId xmlns:a16="http://schemas.microsoft.com/office/drawing/2014/main" id="{867AB119-8533-4AE2-636A-467FD1DC68C7}"/>
              </a:ext>
            </a:extLst>
          </p:cNvPr>
          <p:cNvGrpSpPr/>
          <p:nvPr/>
        </p:nvGrpSpPr>
        <p:grpSpPr>
          <a:xfrm>
            <a:off x="138612" y="2688103"/>
            <a:ext cx="828000" cy="2031008"/>
            <a:chOff x="138612" y="2688103"/>
            <a:chExt cx="828000" cy="2031008"/>
          </a:xfrm>
        </p:grpSpPr>
        <p:sp>
          <p:nvSpPr>
            <p:cNvPr id="11" name="Rectangle 10">
              <a:extLst>
                <a:ext uri="{FF2B5EF4-FFF2-40B4-BE49-F238E27FC236}">
                  <a16:creationId xmlns:a16="http://schemas.microsoft.com/office/drawing/2014/main" id="{E714373C-9897-E66A-843A-D72A458343DA}"/>
                </a:ext>
              </a:extLst>
            </p:cNvPr>
            <p:cNvSpPr/>
            <p:nvPr/>
          </p:nvSpPr>
          <p:spPr>
            <a:xfrm rot="16200000">
              <a:off x="-216468" y="3043183"/>
              <a:ext cx="1538159" cy="828000"/>
            </a:xfrm>
            <a:prstGeom prst="rect">
              <a:avLst/>
            </a:prstGeom>
            <a:solidFill>
              <a:schemeClr val="bg2"/>
            </a:solid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400" dirty="0">
                  <a:solidFill>
                    <a:schemeClr val="tx1"/>
                  </a:solidFill>
                  <a:latin typeface="Calibri" panose="020F0502020204030204" pitchFamily="34" charset="0"/>
                  <a:ea typeface="+mj-ea"/>
                </a:rPr>
                <a:t>clôture comptes</a:t>
              </a:r>
            </a:p>
            <a:p>
              <a:pPr algn="ctr"/>
              <a:r>
                <a:rPr lang="fr-FR" sz="1400" dirty="0">
                  <a:solidFill>
                    <a:schemeClr val="tx1"/>
                  </a:solidFill>
                  <a:latin typeface="Calibri" panose="020F0502020204030204" pitchFamily="34" charset="0"/>
                  <a:ea typeface="+mj-ea"/>
                </a:rPr>
                <a:t>CO 653l</a:t>
              </a:r>
            </a:p>
          </p:txBody>
        </p:sp>
        <p:cxnSp>
          <p:nvCxnSpPr>
            <p:cNvPr id="12" name="Connecteur droit avec flèche 11">
              <a:extLst>
                <a:ext uri="{FF2B5EF4-FFF2-40B4-BE49-F238E27FC236}">
                  <a16:creationId xmlns:a16="http://schemas.microsoft.com/office/drawing/2014/main" id="{6EC15E35-30E0-A50F-EDCE-654EBA416DB2}"/>
                </a:ext>
              </a:extLst>
            </p:cNvPr>
            <p:cNvCxnSpPr>
              <a:stCxn id="11" idx="1"/>
            </p:cNvCxnSpPr>
            <p:nvPr/>
          </p:nvCxnSpPr>
          <p:spPr>
            <a:xfrm flipH="1">
              <a:off x="552611" y="4226263"/>
              <a:ext cx="1" cy="492848"/>
            </a:xfrm>
            <a:prstGeom prst="straightConnector1">
              <a:avLst/>
            </a:prstGeom>
            <a:ln>
              <a:solidFill>
                <a:schemeClr val="tx1">
                  <a:lumMod val="65000"/>
                  <a:lumOff val="35000"/>
                </a:schemeClr>
              </a:solidFill>
              <a:tailEnd type="triangle"/>
            </a:ln>
          </p:spPr>
          <p:style>
            <a:lnRef idx="1">
              <a:schemeClr val="accent1"/>
            </a:lnRef>
            <a:fillRef idx="0">
              <a:schemeClr val="accent1"/>
            </a:fillRef>
            <a:effectRef idx="0">
              <a:schemeClr val="accent1"/>
            </a:effectRef>
            <a:fontRef idx="minor">
              <a:schemeClr val="tx1"/>
            </a:fontRef>
          </p:style>
        </p:cxnSp>
      </p:grpSp>
      <p:cxnSp>
        <p:nvCxnSpPr>
          <p:cNvPr id="13" name="Connecteur droit avec flèche 12">
            <a:extLst>
              <a:ext uri="{FF2B5EF4-FFF2-40B4-BE49-F238E27FC236}">
                <a16:creationId xmlns:a16="http://schemas.microsoft.com/office/drawing/2014/main" id="{1DC4A152-E5DF-CA7C-04E9-0E8C85747CBD}"/>
              </a:ext>
            </a:extLst>
          </p:cNvPr>
          <p:cNvCxnSpPr>
            <a:cxnSpLocks/>
            <a:stCxn id="8" idx="1"/>
          </p:cNvCxnSpPr>
          <p:nvPr/>
        </p:nvCxnSpPr>
        <p:spPr>
          <a:xfrm>
            <a:off x="10478599" y="4240423"/>
            <a:ext cx="0" cy="489715"/>
          </a:xfrm>
          <a:prstGeom prst="straightConnector1">
            <a:avLst/>
          </a:prstGeom>
          <a:ln>
            <a:solidFill>
              <a:schemeClr val="tx1">
                <a:lumMod val="65000"/>
                <a:lumOff val="3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14" name="Connecteur droit avec flèche 13">
            <a:extLst>
              <a:ext uri="{FF2B5EF4-FFF2-40B4-BE49-F238E27FC236}">
                <a16:creationId xmlns:a16="http://schemas.microsoft.com/office/drawing/2014/main" id="{DDF7AC16-DD06-E0D1-4270-2EED45453C32}"/>
              </a:ext>
            </a:extLst>
          </p:cNvPr>
          <p:cNvCxnSpPr>
            <a:cxnSpLocks/>
            <a:stCxn id="9" idx="1"/>
          </p:cNvCxnSpPr>
          <p:nvPr/>
        </p:nvCxnSpPr>
        <p:spPr>
          <a:xfrm>
            <a:off x="11366742" y="4240424"/>
            <a:ext cx="0" cy="492848"/>
          </a:xfrm>
          <a:prstGeom prst="straightConnector1">
            <a:avLst/>
          </a:prstGeom>
          <a:ln>
            <a:solidFill>
              <a:schemeClr val="tx1">
                <a:lumMod val="65000"/>
                <a:lumOff val="3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15" name="Connecteur droit avec flèche 14">
            <a:extLst>
              <a:ext uri="{FF2B5EF4-FFF2-40B4-BE49-F238E27FC236}">
                <a16:creationId xmlns:a16="http://schemas.microsoft.com/office/drawing/2014/main" id="{B3270734-A186-A4D1-364D-E82C361B8A35}"/>
              </a:ext>
            </a:extLst>
          </p:cNvPr>
          <p:cNvCxnSpPr>
            <a:cxnSpLocks/>
            <a:stCxn id="7" idx="1"/>
          </p:cNvCxnSpPr>
          <p:nvPr/>
        </p:nvCxnSpPr>
        <p:spPr>
          <a:xfrm flipH="1">
            <a:off x="5946578" y="4204050"/>
            <a:ext cx="2" cy="520598"/>
          </a:xfrm>
          <a:prstGeom prst="straightConnector1">
            <a:avLst/>
          </a:prstGeom>
          <a:ln>
            <a:solidFill>
              <a:schemeClr val="tx1">
                <a:lumMod val="65000"/>
                <a:lumOff val="3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16" name="Rectangle 15">
            <a:extLst>
              <a:ext uri="{FF2B5EF4-FFF2-40B4-BE49-F238E27FC236}">
                <a16:creationId xmlns:a16="http://schemas.microsoft.com/office/drawing/2014/main" id="{CBA87BED-CE43-E178-6E0F-C810BFF10FDF}"/>
              </a:ext>
            </a:extLst>
          </p:cNvPr>
          <p:cNvSpPr/>
          <p:nvPr/>
        </p:nvSpPr>
        <p:spPr>
          <a:xfrm>
            <a:off x="11040169" y="5025348"/>
            <a:ext cx="1011751" cy="250835"/>
          </a:xfrm>
          <a:prstGeom prst="rect">
            <a:avLst/>
          </a:prstGeom>
          <a:no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300" dirty="0">
                <a:solidFill>
                  <a:schemeClr val="tx1"/>
                </a:solidFill>
                <a:latin typeface="Calibri" panose="020F0502020204030204" pitchFamily="34" charset="0"/>
                <a:ea typeface="+mj-ea"/>
              </a:rPr>
              <a:t>inscr. RC</a:t>
            </a:r>
          </a:p>
        </p:txBody>
      </p:sp>
      <p:sp>
        <p:nvSpPr>
          <p:cNvPr id="17" name="ZoneTexte 16">
            <a:extLst>
              <a:ext uri="{FF2B5EF4-FFF2-40B4-BE49-F238E27FC236}">
                <a16:creationId xmlns:a16="http://schemas.microsoft.com/office/drawing/2014/main" id="{CC93AD3A-BF01-6296-8536-1526CA4D3529}"/>
              </a:ext>
            </a:extLst>
          </p:cNvPr>
          <p:cNvSpPr txBox="1"/>
          <p:nvPr/>
        </p:nvSpPr>
        <p:spPr>
          <a:xfrm>
            <a:off x="2375357" y="5013969"/>
            <a:ext cx="1011752" cy="307777"/>
          </a:xfrm>
          <a:prstGeom prst="rect">
            <a:avLst/>
          </a:prstGeom>
          <a:noFill/>
        </p:spPr>
        <p:txBody>
          <a:bodyPr wrap="none" rtlCol="0">
            <a:spAutoFit/>
          </a:bodyPr>
          <a:lstStyle/>
          <a:p>
            <a:pPr algn="ctr"/>
            <a:r>
              <a:rPr lang="fr-FR" sz="1400" dirty="0">
                <a:latin typeface="Calibri" panose="020F0502020204030204" pitchFamily="34" charset="0"/>
                <a:ea typeface="+mj-ea"/>
              </a:rPr>
              <a:t>6 mois max</a:t>
            </a:r>
          </a:p>
        </p:txBody>
      </p:sp>
      <p:sp>
        <p:nvSpPr>
          <p:cNvPr id="18" name="Parenthèse ouvrante 17">
            <a:extLst>
              <a:ext uri="{FF2B5EF4-FFF2-40B4-BE49-F238E27FC236}">
                <a16:creationId xmlns:a16="http://schemas.microsoft.com/office/drawing/2014/main" id="{04B8B8D3-B35D-84C7-6559-4B430429065B}"/>
              </a:ext>
            </a:extLst>
          </p:cNvPr>
          <p:cNvSpPr/>
          <p:nvPr/>
        </p:nvSpPr>
        <p:spPr>
          <a:xfrm rot="16200000">
            <a:off x="3131645" y="2192918"/>
            <a:ext cx="229868" cy="5400000"/>
          </a:xfrm>
          <a:prstGeom prst="leftBracket">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dirty="0">
              <a:latin typeface="Calibri" panose="020F0502020204030204" pitchFamily="34" charset="0"/>
            </a:endParaRPr>
          </a:p>
        </p:txBody>
      </p:sp>
      <p:sp>
        <p:nvSpPr>
          <p:cNvPr id="19" name="Parenthèse ouvrante 18">
            <a:extLst>
              <a:ext uri="{FF2B5EF4-FFF2-40B4-BE49-F238E27FC236}">
                <a16:creationId xmlns:a16="http://schemas.microsoft.com/office/drawing/2014/main" id="{4AFAC66F-A2FE-8859-3DB3-450A80A5CB6F}"/>
              </a:ext>
            </a:extLst>
          </p:cNvPr>
          <p:cNvSpPr/>
          <p:nvPr/>
        </p:nvSpPr>
        <p:spPr>
          <a:xfrm rot="16200000">
            <a:off x="8551537" y="2192651"/>
            <a:ext cx="230400" cy="5400000"/>
          </a:xfrm>
          <a:prstGeom prst="leftBracket">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dirty="0">
              <a:latin typeface="Calibri" panose="020F0502020204030204" pitchFamily="34" charset="0"/>
            </a:endParaRPr>
          </a:p>
        </p:txBody>
      </p:sp>
      <p:sp>
        <p:nvSpPr>
          <p:cNvPr id="20" name="ZoneTexte 19">
            <a:extLst>
              <a:ext uri="{FF2B5EF4-FFF2-40B4-BE49-F238E27FC236}">
                <a16:creationId xmlns:a16="http://schemas.microsoft.com/office/drawing/2014/main" id="{3D1B3426-D120-D721-F312-B647130CCC16}"/>
              </a:ext>
            </a:extLst>
          </p:cNvPr>
          <p:cNvSpPr txBox="1"/>
          <p:nvPr/>
        </p:nvSpPr>
        <p:spPr>
          <a:xfrm>
            <a:off x="8379751" y="5013969"/>
            <a:ext cx="1011752" cy="307777"/>
          </a:xfrm>
          <a:prstGeom prst="rect">
            <a:avLst/>
          </a:prstGeom>
          <a:noFill/>
        </p:spPr>
        <p:txBody>
          <a:bodyPr wrap="none" rtlCol="0">
            <a:spAutoFit/>
          </a:bodyPr>
          <a:lstStyle/>
          <a:p>
            <a:pPr algn="ctr"/>
            <a:r>
              <a:rPr lang="fr-FR" sz="1400" dirty="0">
                <a:latin typeface="Calibri" panose="020F0502020204030204" pitchFamily="34" charset="0"/>
                <a:ea typeface="+mj-ea"/>
              </a:rPr>
              <a:t>6 mois max</a:t>
            </a:r>
          </a:p>
        </p:txBody>
      </p:sp>
      <p:grpSp>
        <p:nvGrpSpPr>
          <p:cNvPr id="21" name="Groupe 20">
            <a:extLst>
              <a:ext uri="{FF2B5EF4-FFF2-40B4-BE49-F238E27FC236}">
                <a16:creationId xmlns:a16="http://schemas.microsoft.com/office/drawing/2014/main" id="{25E24B4A-06F1-26A8-8578-867401DEC61C}"/>
              </a:ext>
            </a:extLst>
          </p:cNvPr>
          <p:cNvGrpSpPr/>
          <p:nvPr/>
        </p:nvGrpSpPr>
        <p:grpSpPr>
          <a:xfrm>
            <a:off x="6489458" y="1010066"/>
            <a:ext cx="828000" cy="3709045"/>
            <a:chOff x="6489458" y="1010066"/>
            <a:chExt cx="828000" cy="3709045"/>
          </a:xfrm>
        </p:grpSpPr>
        <p:sp>
          <p:nvSpPr>
            <p:cNvPr id="22" name="Rectangle 21">
              <a:extLst>
                <a:ext uri="{FF2B5EF4-FFF2-40B4-BE49-F238E27FC236}">
                  <a16:creationId xmlns:a16="http://schemas.microsoft.com/office/drawing/2014/main" id="{2F74B656-2E3E-FEDF-4E6B-1A1AD5D13A34}"/>
                </a:ext>
              </a:extLst>
            </p:cNvPr>
            <p:cNvSpPr/>
            <p:nvPr/>
          </p:nvSpPr>
          <p:spPr>
            <a:xfrm rot="16200000">
              <a:off x="6134378" y="1365146"/>
              <a:ext cx="1538159" cy="828000"/>
            </a:xfrm>
            <a:prstGeom prst="rect">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400" dirty="0">
                  <a:solidFill>
                    <a:schemeClr val="tx1"/>
                  </a:solidFill>
                  <a:latin typeface="Calibri" panose="020F0502020204030204" pitchFamily="34" charset="0"/>
                  <a:ea typeface="+mj-ea"/>
                </a:rPr>
                <a:t>comptes intermédiaires</a:t>
              </a:r>
            </a:p>
            <a:p>
              <a:pPr algn="ctr"/>
              <a:r>
                <a:rPr lang="fr-FR" sz="1400" dirty="0">
                  <a:solidFill>
                    <a:schemeClr val="tx1"/>
                  </a:solidFill>
                  <a:latin typeface="Calibri" panose="020F0502020204030204" pitchFamily="34" charset="0"/>
                  <a:ea typeface="+mj-ea"/>
                </a:rPr>
                <a:t>CO 653l</a:t>
              </a:r>
            </a:p>
          </p:txBody>
        </p:sp>
        <p:cxnSp>
          <p:nvCxnSpPr>
            <p:cNvPr id="23" name="Connecteur droit avec flèche 22">
              <a:extLst>
                <a:ext uri="{FF2B5EF4-FFF2-40B4-BE49-F238E27FC236}">
                  <a16:creationId xmlns:a16="http://schemas.microsoft.com/office/drawing/2014/main" id="{7164F592-9BB7-1DBD-5FB6-A76B3EA31057}"/>
                </a:ext>
              </a:extLst>
            </p:cNvPr>
            <p:cNvCxnSpPr>
              <a:stCxn id="22" idx="1"/>
            </p:cNvCxnSpPr>
            <p:nvPr/>
          </p:nvCxnSpPr>
          <p:spPr>
            <a:xfrm flipH="1">
              <a:off x="6901841" y="2548226"/>
              <a:ext cx="1617" cy="2170885"/>
            </a:xfrm>
            <a:prstGeom prst="straightConnector1">
              <a:avLst/>
            </a:prstGeom>
            <a:ln>
              <a:solidFill>
                <a:schemeClr val="tx1">
                  <a:lumMod val="65000"/>
                  <a:lumOff val="35000"/>
                </a:schemeClr>
              </a:solidFill>
              <a:tailEnd type="triangle"/>
            </a:ln>
          </p:spPr>
          <p:style>
            <a:lnRef idx="1">
              <a:schemeClr val="accent1"/>
            </a:lnRef>
            <a:fillRef idx="0">
              <a:schemeClr val="accent1"/>
            </a:fillRef>
            <a:effectRef idx="0">
              <a:schemeClr val="accent1"/>
            </a:effectRef>
            <a:fontRef idx="minor">
              <a:schemeClr val="tx1"/>
            </a:fontRef>
          </p:style>
        </p:cxnSp>
      </p:grpSp>
      <p:grpSp>
        <p:nvGrpSpPr>
          <p:cNvPr id="24" name="Groupe 23">
            <a:extLst>
              <a:ext uri="{FF2B5EF4-FFF2-40B4-BE49-F238E27FC236}">
                <a16:creationId xmlns:a16="http://schemas.microsoft.com/office/drawing/2014/main" id="{9B5821E0-989A-6E52-A01A-83368AB785E2}"/>
              </a:ext>
            </a:extLst>
          </p:cNvPr>
          <p:cNvGrpSpPr/>
          <p:nvPr/>
        </p:nvGrpSpPr>
        <p:grpSpPr>
          <a:xfrm>
            <a:off x="7382010" y="1010066"/>
            <a:ext cx="2393999" cy="3842318"/>
            <a:chOff x="7382010" y="1010066"/>
            <a:chExt cx="2393999" cy="3842318"/>
          </a:xfrm>
        </p:grpSpPr>
        <p:grpSp>
          <p:nvGrpSpPr>
            <p:cNvPr id="25" name="Groupe 24">
              <a:extLst>
                <a:ext uri="{FF2B5EF4-FFF2-40B4-BE49-F238E27FC236}">
                  <a16:creationId xmlns:a16="http://schemas.microsoft.com/office/drawing/2014/main" id="{EA4B8916-78B5-023A-5389-A3740EFDFEEE}"/>
                </a:ext>
              </a:extLst>
            </p:cNvPr>
            <p:cNvGrpSpPr/>
            <p:nvPr/>
          </p:nvGrpSpPr>
          <p:grpSpPr>
            <a:xfrm>
              <a:off x="7382010" y="1010067"/>
              <a:ext cx="1979998" cy="3842317"/>
              <a:chOff x="7382010" y="1010067"/>
              <a:chExt cx="1979998" cy="3842317"/>
            </a:xfrm>
          </p:grpSpPr>
          <p:sp>
            <p:nvSpPr>
              <p:cNvPr id="29" name="Rectangle 28">
                <a:extLst>
                  <a:ext uri="{FF2B5EF4-FFF2-40B4-BE49-F238E27FC236}">
                    <a16:creationId xmlns:a16="http://schemas.microsoft.com/office/drawing/2014/main" id="{DF6BF05B-DA13-2904-1C78-75DBF6DF4411}"/>
                  </a:ext>
                </a:extLst>
              </p:cNvPr>
              <p:cNvSpPr/>
              <p:nvPr/>
            </p:nvSpPr>
            <p:spPr>
              <a:xfrm rot="16200000">
                <a:off x="7026930" y="1365147"/>
                <a:ext cx="1538159" cy="828000"/>
              </a:xfrm>
              <a:prstGeom prst="rect">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400" dirty="0">
                    <a:solidFill>
                      <a:schemeClr val="tx1"/>
                    </a:solidFill>
                    <a:latin typeface="Calibri" panose="020F0502020204030204" pitchFamily="34" charset="0"/>
                    <a:ea typeface="+mj-ea"/>
                  </a:rPr>
                  <a:t>appel créanciers</a:t>
                </a:r>
              </a:p>
              <a:p>
                <a:pPr algn="ctr"/>
                <a:r>
                  <a:rPr lang="fr-FR" sz="1400" dirty="0">
                    <a:solidFill>
                      <a:schemeClr val="tx1"/>
                    </a:solidFill>
                    <a:latin typeface="Calibri" panose="020F0502020204030204" pitchFamily="34" charset="0"/>
                    <a:ea typeface="+mj-ea"/>
                  </a:rPr>
                  <a:t>(FOSC)</a:t>
                </a:r>
              </a:p>
              <a:p>
                <a:pPr algn="ctr"/>
                <a:r>
                  <a:rPr lang="fr-FR" sz="1400" dirty="0">
                    <a:solidFill>
                      <a:schemeClr val="tx1"/>
                    </a:solidFill>
                    <a:latin typeface="Calibri" panose="020F0502020204030204" pitchFamily="34" charset="0"/>
                    <a:ea typeface="+mj-ea"/>
                  </a:rPr>
                  <a:t>CO 653k I</a:t>
                </a:r>
              </a:p>
            </p:txBody>
          </p:sp>
          <p:cxnSp>
            <p:nvCxnSpPr>
              <p:cNvPr id="30" name="Connecteur droit avec flèche 29">
                <a:extLst>
                  <a:ext uri="{FF2B5EF4-FFF2-40B4-BE49-F238E27FC236}">
                    <a16:creationId xmlns:a16="http://schemas.microsoft.com/office/drawing/2014/main" id="{F71C9956-493B-71FA-2F1B-1FE247B48514}"/>
                  </a:ext>
                </a:extLst>
              </p:cNvPr>
              <p:cNvCxnSpPr>
                <a:cxnSpLocks/>
              </p:cNvCxnSpPr>
              <p:nvPr/>
            </p:nvCxnSpPr>
            <p:spPr>
              <a:xfrm flipH="1">
                <a:off x="7795112" y="2548227"/>
                <a:ext cx="0" cy="2181911"/>
              </a:xfrm>
              <a:prstGeom prst="straightConnector1">
                <a:avLst/>
              </a:prstGeom>
              <a:ln>
                <a:solidFill>
                  <a:schemeClr val="tx1">
                    <a:lumMod val="65000"/>
                    <a:lumOff val="3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31" name="Rectangle 30">
                <a:extLst>
                  <a:ext uri="{FF2B5EF4-FFF2-40B4-BE49-F238E27FC236}">
                    <a16:creationId xmlns:a16="http://schemas.microsoft.com/office/drawing/2014/main" id="{87BED597-6DF0-8918-F6D3-4828182F8557}"/>
                  </a:ext>
                </a:extLst>
              </p:cNvPr>
              <p:cNvSpPr/>
              <p:nvPr/>
            </p:nvSpPr>
            <p:spPr>
              <a:xfrm>
                <a:off x="7796008" y="4735586"/>
                <a:ext cx="1566000" cy="116798"/>
              </a:xfrm>
              <a:prstGeom prst="rect">
                <a:avLst/>
              </a:prstGeom>
              <a:gradFill flip="none" rotWithShape="1">
                <a:gsLst>
                  <a:gs pos="0">
                    <a:schemeClr val="bg1">
                      <a:lumMod val="95000"/>
                    </a:schemeClr>
                  </a:gs>
                  <a:gs pos="50000">
                    <a:schemeClr val="bg2">
                      <a:lumMod val="90000"/>
                    </a:schemeClr>
                  </a:gs>
                  <a:gs pos="100000">
                    <a:schemeClr val="bg1">
                      <a:lumMod val="95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200" dirty="0">
                    <a:solidFill>
                      <a:schemeClr val="tx1"/>
                    </a:solidFill>
                    <a:latin typeface="Calibri" panose="020F0502020204030204" pitchFamily="34" charset="0"/>
                    <a:ea typeface="+mj-ea"/>
                  </a:rPr>
                  <a:t>30 j*</a:t>
                </a:r>
              </a:p>
            </p:txBody>
          </p:sp>
        </p:grpSp>
        <p:grpSp>
          <p:nvGrpSpPr>
            <p:cNvPr id="26" name="Groupe 25">
              <a:extLst>
                <a:ext uri="{FF2B5EF4-FFF2-40B4-BE49-F238E27FC236}">
                  <a16:creationId xmlns:a16="http://schemas.microsoft.com/office/drawing/2014/main" id="{813368FB-EBE5-5502-3E2C-1E5B2B178B01}"/>
                </a:ext>
              </a:extLst>
            </p:cNvPr>
            <p:cNvGrpSpPr/>
            <p:nvPr/>
          </p:nvGrpSpPr>
          <p:grpSpPr>
            <a:xfrm>
              <a:off x="8948009" y="1010066"/>
              <a:ext cx="828000" cy="3703812"/>
              <a:chOff x="8811452" y="1010068"/>
              <a:chExt cx="828000" cy="3703812"/>
            </a:xfrm>
          </p:grpSpPr>
          <p:sp>
            <p:nvSpPr>
              <p:cNvPr id="27" name="Rectangle 26">
                <a:extLst>
                  <a:ext uri="{FF2B5EF4-FFF2-40B4-BE49-F238E27FC236}">
                    <a16:creationId xmlns:a16="http://schemas.microsoft.com/office/drawing/2014/main" id="{EFB8B7A5-3D20-D2E0-6F50-ED44D08519CA}"/>
                  </a:ext>
                </a:extLst>
              </p:cNvPr>
              <p:cNvSpPr/>
              <p:nvPr/>
            </p:nvSpPr>
            <p:spPr>
              <a:xfrm rot="16200000">
                <a:off x="8456372" y="1365148"/>
                <a:ext cx="1538159" cy="828000"/>
              </a:xfrm>
              <a:prstGeom prst="rect">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400" dirty="0">
                    <a:solidFill>
                      <a:schemeClr val="tx1"/>
                    </a:solidFill>
                    <a:latin typeface="Calibri" panose="020F0502020204030204" pitchFamily="34" charset="0"/>
                    <a:ea typeface="+mj-ea"/>
                  </a:rPr>
                  <a:t>garantie créances</a:t>
                </a:r>
              </a:p>
              <a:p>
                <a:pPr algn="ctr"/>
                <a:r>
                  <a:rPr lang="fr-FR" sz="1400" dirty="0">
                    <a:solidFill>
                      <a:schemeClr val="tx1"/>
                    </a:solidFill>
                    <a:latin typeface="Calibri" panose="020F0502020204030204" pitchFamily="34" charset="0"/>
                    <a:ea typeface="+mj-ea"/>
                  </a:rPr>
                  <a:t>CO 653k II</a:t>
                </a:r>
              </a:p>
            </p:txBody>
          </p:sp>
          <p:cxnSp>
            <p:nvCxnSpPr>
              <p:cNvPr id="28" name="Connecteur droit avec flèche 27">
                <a:extLst>
                  <a:ext uri="{FF2B5EF4-FFF2-40B4-BE49-F238E27FC236}">
                    <a16:creationId xmlns:a16="http://schemas.microsoft.com/office/drawing/2014/main" id="{9F15012A-2E41-E26C-4938-FFE58C385CA7}"/>
                  </a:ext>
                </a:extLst>
              </p:cNvPr>
              <p:cNvCxnSpPr>
                <a:stCxn id="27" idx="1"/>
              </p:cNvCxnSpPr>
              <p:nvPr/>
            </p:nvCxnSpPr>
            <p:spPr>
              <a:xfrm flipH="1">
                <a:off x="9203919" y="2548228"/>
                <a:ext cx="21533" cy="2165652"/>
              </a:xfrm>
              <a:prstGeom prst="straightConnector1">
                <a:avLst/>
              </a:prstGeom>
              <a:ln>
                <a:solidFill>
                  <a:schemeClr val="tx1">
                    <a:lumMod val="65000"/>
                    <a:lumOff val="35000"/>
                  </a:schemeClr>
                </a:solidFill>
                <a:tailEnd type="triangle"/>
              </a:ln>
            </p:spPr>
            <p:style>
              <a:lnRef idx="1">
                <a:schemeClr val="accent1"/>
              </a:lnRef>
              <a:fillRef idx="0">
                <a:schemeClr val="accent1"/>
              </a:fillRef>
              <a:effectRef idx="0">
                <a:schemeClr val="accent1"/>
              </a:effectRef>
              <a:fontRef idx="minor">
                <a:schemeClr val="tx1"/>
              </a:fontRef>
            </p:style>
          </p:cxnSp>
        </p:grpSp>
      </p:grpSp>
      <p:grpSp>
        <p:nvGrpSpPr>
          <p:cNvPr id="32" name="Groupe 31">
            <a:extLst>
              <a:ext uri="{FF2B5EF4-FFF2-40B4-BE49-F238E27FC236}">
                <a16:creationId xmlns:a16="http://schemas.microsoft.com/office/drawing/2014/main" id="{66DDE971-BD77-08F1-866E-1E6EC0055E1F}"/>
              </a:ext>
            </a:extLst>
          </p:cNvPr>
          <p:cNvGrpSpPr/>
          <p:nvPr/>
        </p:nvGrpSpPr>
        <p:grpSpPr>
          <a:xfrm>
            <a:off x="8150080" y="1010065"/>
            <a:ext cx="828000" cy="3703813"/>
            <a:chOff x="8252737" y="1010065"/>
            <a:chExt cx="828000" cy="3703813"/>
          </a:xfrm>
        </p:grpSpPr>
        <p:sp>
          <p:nvSpPr>
            <p:cNvPr id="33" name="Rectangle 32">
              <a:extLst>
                <a:ext uri="{FF2B5EF4-FFF2-40B4-BE49-F238E27FC236}">
                  <a16:creationId xmlns:a16="http://schemas.microsoft.com/office/drawing/2014/main" id="{35C7D297-3C7F-E7D3-85B1-A4DE31951DD8}"/>
                </a:ext>
              </a:extLst>
            </p:cNvPr>
            <p:cNvSpPr/>
            <p:nvPr/>
          </p:nvSpPr>
          <p:spPr>
            <a:xfrm rot="16200000">
              <a:off x="7897657" y="1365145"/>
              <a:ext cx="1538159" cy="828000"/>
            </a:xfrm>
            <a:prstGeom prst="rect">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400" dirty="0">
                  <a:solidFill>
                    <a:schemeClr val="tx1"/>
                  </a:solidFill>
                  <a:latin typeface="Calibri" panose="020F0502020204030204" pitchFamily="34" charset="0"/>
                  <a:ea typeface="+mj-ea"/>
                </a:rPr>
                <a:t>attestation vérification</a:t>
              </a:r>
            </a:p>
            <a:p>
              <a:pPr algn="ctr"/>
              <a:r>
                <a:rPr lang="fr-FR" sz="1400" dirty="0">
                  <a:solidFill>
                    <a:schemeClr val="tx1"/>
                  </a:solidFill>
                  <a:latin typeface="Calibri" panose="020F0502020204030204" pitchFamily="34" charset="0"/>
                  <a:ea typeface="+mj-ea"/>
                </a:rPr>
                <a:t>CO 653m</a:t>
              </a:r>
            </a:p>
          </p:txBody>
        </p:sp>
        <p:cxnSp>
          <p:nvCxnSpPr>
            <p:cNvPr id="34" name="Connecteur droit avec flèche 33">
              <a:extLst>
                <a:ext uri="{FF2B5EF4-FFF2-40B4-BE49-F238E27FC236}">
                  <a16:creationId xmlns:a16="http://schemas.microsoft.com/office/drawing/2014/main" id="{05D25000-6F0A-954E-921B-D585BD83C8C2}"/>
                </a:ext>
              </a:extLst>
            </p:cNvPr>
            <p:cNvCxnSpPr>
              <a:stCxn id="33" idx="1"/>
            </p:cNvCxnSpPr>
            <p:nvPr/>
          </p:nvCxnSpPr>
          <p:spPr>
            <a:xfrm>
              <a:off x="8666737" y="2548225"/>
              <a:ext cx="0" cy="2165653"/>
            </a:xfrm>
            <a:prstGeom prst="straightConnector1">
              <a:avLst/>
            </a:prstGeom>
            <a:ln>
              <a:solidFill>
                <a:schemeClr val="tx1">
                  <a:lumMod val="65000"/>
                  <a:lumOff val="35000"/>
                </a:schemeClr>
              </a:solidFill>
              <a:tailEnd type="triangle"/>
            </a:ln>
          </p:spPr>
          <p:style>
            <a:lnRef idx="1">
              <a:schemeClr val="accent1"/>
            </a:lnRef>
            <a:fillRef idx="0">
              <a:schemeClr val="accent1"/>
            </a:fillRef>
            <a:effectRef idx="0">
              <a:schemeClr val="accent1"/>
            </a:effectRef>
            <a:fontRef idx="minor">
              <a:schemeClr val="tx1"/>
            </a:fontRef>
          </p:style>
        </p:cxnSp>
      </p:grpSp>
      <p:sp>
        <p:nvSpPr>
          <p:cNvPr id="35" name="ZoneTexte 34">
            <a:extLst>
              <a:ext uri="{FF2B5EF4-FFF2-40B4-BE49-F238E27FC236}">
                <a16:creationId xmlns:a16="http://schemas.microsoft.com/office/drawing/2014/main" id="{47CB3437-3BA4-D82B-AD7C-7ABC43E4F7D4}"/>
              </a:ext>
            </a:extLst>
          </p:cNvPr>
          <p:cNvSpPr txBox="1"/>
          <p:nvPr/>
        </p:nvSpPr>
        <p:spPr>
          <a:xfrm>
            <a:off x="7187821" y="2920621"/>
            <a:ext cx="184731" cy="369332"/>
          </a:xfrm>
          <a:prstGeom prst="rect">
            <a:avLst/>
          </a:prstGeom>
          <a:noFill/>
        </p:spPr>
        <p:txBody>
          <a:bodyPr wrap="none" rtlCol="0">
            <a:spAutoFit/>
          </a:bodyPr>
          <a:lstStyle/>
          <a:p>
            <a:endParaRPr lang="fr-FR" dirty="0">
              <a:latin typeface="Calibri" panose="020F0502020204030204" pitchFamily="34" charset="0"/>
            </a:endParaRPr>
          </a:p>
        </p:txBody>
      </p:sp>
      <p:cxnSp>
        <p:nvCxnSpPr>
          <p:cNvPr id="36" name="Connecteur droit avec flèche 35">
            <a:extLst>
              <a:ext uri="{FF2B5EF4-FFF2-40B4-BE49-F238E27FC236}">
                <a16:creationId xmlns:a16="http://schemas.microsoft.com/office/drawing/2014/main" id="{D56AA04E-91D8-2F70-AF93-F6338103DF8A}"/>
              </a:ext>
            </a:extLst>
          </p:cNvPr>
          <p:cNvCxnSpPr>
            <a:cxnSpLocks/>
            <a:stCxn id="16" idx="0"/>
          </p:cNvCxnSpPr>
          <p:nvPr/>
        </p:nvCxnSpPr>
        <p:spPr>
          <a:xfrm flipV="1">
            <a:off x="11546045" y="4744651"/>
            <a:ext cx="0" cy="280697"/>
          </a:xfrm>
          <a:prstGeom prst="straightConnector1">
            <a:avLst/>
          </a:prstGeom>
          <a:ln>
            <a:solidFill>
              <a:schemeClr val="tx1">
                <a:lumMod val="65000"/>
                <a:lumOff val="3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37" name="Titre 1">
            <a:extLst>
              <a:ext uri="{FF2B5EF4-FFF2-40B4-BE49-F238E27FC236}">
                <a16:creationId xmlns:a16="http://schemas.microsoft.com/office/drawing/2014/main" id="{5B45F6F9-E89F-4973-232F-A6BFC57F9DC5}"/>
              </a:ext>
            </a:extLst>
          </p:cNvPr>
          <p:cNvSpPr txBox="1">
            <a:spLocks/>
          </p:cNvSpPr>
          <p:nvPr/>
        </p:nvSpPr>
        <p:spPr>
          <a:xfrm>
            <a:off x="681643" y="37183"/>
            <a:ext cx="11510357" cy="981537"/>
          </a:xfrm>
          <a:prstGeom prst="rect">
            <a:avLst/>
          </a:prstGeom>
        </p:spPr>
        <p:txBody>
          <a:bodyPr/>
          <a:lstStyle>
            <a:lvl1pPr algn="l" defTabSz="914400" rtl="0" eaLnBrk="1" latinLnBrk="0" hangingPunct="1">
              <a:lnSpc>
                <a:spcPct val="90000"/>
              </a:lnSpc>
              <a:spcBef>
                <a:spcPct val="0"/>
              </a:spcBef>
              <a:buNone/>
              <a:defRPr sz="4600" b="1" kern="1200">
                <a:solidFill>
                  <a:schemeClr val="tx1"/>
                </a:solidFill>
                <a:latin typeface="Gellix" pitchFamily="2" charset="0"/>
                <a:ea typeface="+mj-ea"/>
                <a:cs typeface="Gellix" pitchFamily="2" charset="0"/>
              </a:defRPr>
            </a:lvl1pPr>
          </a:lstStyle>
          <a:p>
            <a:pPr algn="r"/>
            <a:r>
              <a:rPr lang="fr-CH" sz="3600" b="0" dirty="0">
                <a:latin typeface="Calibri" panose="020F0502020204030204" pitchFamily="34" charset="0"/>
                <a:cs typeface="Calibri" panose="020F0502020204030204" pitchFamily="34" charset="0"/>
              </a:rPr>
              <a:t>Réduction dans la marge</a:t>
            </a:r>
          </a:p>
        </p:txBody>
      </p:sp>
      <p:sp>
        <p:nvSpPr>
          <p:cNvPr id="38" name="Titre 1">
            <a:extLst>
              <a:ext uri="{FF2B5EF4-FFF2-40B4-BE49-F238E27FC236}">
                <a16:creationId xmlns:a16="http://schemas.microsoft.com/office/drawing/2014/main" id="{EB088EAC-07E6-38F4-E801-E54543361091}"/>
              </a:ext>
            </a:extLst>
          </p:cNvPr>
          <p:cNvSpPr txBox="1">
            <a:spLocks/>
          </p:cNvSpPr>
          <p:nvPr/>
        </p:nvSpPr>
        <p:spPr>
          <a:xfrm>
            <a:off x="6360581" y="5337746"/>
            <a:ext cx="5691340" cy="981537"/>
          </a:xfrm>
          <a:prstGeom prst="rect">
            <a:avLst/>
          </a:prstGeom>
        </p:spPr>
        <p:txBody>
          <a:bodyPr/>
          <a:lstStyle>
            <a:lvl1pPr algn="l" defTabSz="914400" rtl="0" eaLnBrk="1" latinLnBrk="0" hangingPunct="1">
              <a:lnSpc>
                <a:spcPct val="90000"/>
              </a:lnSpc>
              <a:spcBef>
                <a:spcPct val="0"/>
              </a:spcBef>
              <a:buNone/>
              <a:defRPr sz="4600" b="1" kern="1200">
                <a:solidFill>
                  <a:schemeClr val="tx1"/>
                </a:solidFill>
                <a:latin typeface="Gellix" pitchFamily="2" charset="0"/>
                <a:ea typeface="+mj-ea"/>
                <a:cs typeface="Gellix" pitchFamily="2" charset="0"/>
              </a:defRPr>
            </a:lvl1pPr>
          </a:lstStyle>
          <a:p>
            <a:pPr algn="r"/>
            <a:r>
              <a:rPr lang="fr-CH" sz="2200" b="0" dirty="0">
                <a:latin typeface="Calibri" panose="020F0502020204030204" pitchFamily="34" charset="0"/>
                <a:cs typeface="Calibri" panose="020F0502020204030204" pitchFamily="34" charset="0"/>
              </a:rPr>
              <a:t>Réduction constitutive simple (CO 653j ss)</a:t>
            </a:r>
          </a:p>
        </p:txBody>
      </p:sp>
      <p:sp>
        <p:nvSpPr>
          <p:cNvPr id="39" name="Titre 1">
            <a:extLst>
              <a:ext uri="{FF2B5EF4-FFF2-40B4-BE49-F238E27FC236}">
                <a16:creationId xmlns:a16="http://schemas.microsoft.com/office/drawing/2014/main" id="{39348F3E-AAAF-0135-8481-F23D0717CEA1}"/>
              </a:ext>
            </a:extLst>
          </p:cNvPr>
          <p:cNvSpPr txBox="1">
            <a:spLocks/>
          </p:cNvSpPr>
          <p:nvPr/>
        </p:nvSpPr>
        <p:spPr>
          <a:xfrm>
            <a:off x="114096" y="557781"/>
            <a:ext cx="11510357" cy="981537"/>
          </a:xfrm>
          <a:prstGeom prst="rect">
            <a:avLst/>
          </a:prstGeom>
        </p:spPr>
        <p:txBody>
          <a:bodyPr/>
          <a:lstStyle>
            <a:lvl1pPr algn="l" defTabSz="914400" rtl="0" eaLnBrk="1" latinLnBrk="0" hangingPunct="1">
              <a:lnSpc>
                <a:spcPct val="90000"/>
              </a:lnSpc>
              <a:spcBef>
                <a:spcPct val="0"/>
              </a:spcBef>
              <a:buNone/>
              <a:defRPr sz="4600" b="1" kern="1200">
                <a:solidFill>
                  <a:schemeClr val="tx1"/>
                </a:solidFill>
                <a:latin typeface="Gellix" pitchFamily="2" charset="0"/>
                <a:ea typeface="+mj-ea"/>
                <a:cs typeface="Gellix" pitchFamily="2" charset="0"/>
              </a:defRPr>
            </a:lvl1pPr>
          </a:lstStyle>
          <a:p>
            <a:r>
              <a:rPr lang="fr-CH" sz="2400" b="0" dirty="0">
                <a:latin typeface="Gellix Medium" pitchFamily="2" charset="77"/>
                <a:cs typeface="Calibri" panose="020F0502020204030204" pitchFamily="34" charset="0"/>
              </a:rPr>
              <a:t>Procédure</a:t>
            </a:r>
          </a:p>
        </p:txBody>
      </p:sp>
      <p:sp>
        <p:nvSpPr>
          <p:cNvPr id="40" name="Rectangle 39">
            <a:extLst>
              <a:ext uri="{FF2B5EF4-FFF2-40B4-BE49-F238E27FC236}">
                <a16:creationId xmlns:a16="http://schemas.microsoft.com/office/drawing/2014/main" id="{BB790A22-E2BA-E143-C9B5-833F0E31063D}"/>
              </a:ext>
            </a:extLst>
          </p:cNvPr>
          <p:cNvSpPr/>
          <p:nvPr/>
        </p:nvSpPr>
        <p:spPr>
          <a:xfrm>
            <a:off x="11557740" y="4580400"/>
            <a:ext cx="392806" cy="250800"/>
          </a:xfrm>
          <a:prstGeom prst="rect">
            <a:avLst/>
          </a:prstGeom>
          <a:gradFill flip="none" rotWithShape="1">
            <a:gsLst>
              <a:gs pos="61000">
                <a:srgbClr val="FF0000">
                  <a:alpha val="37000"/>
                </a:srgbClr>
              </a:gs>
              <a:gs pos="15000">
                <a:schemeClr val="accent2">
                  <a:lumMod val="45000"/>
                  <a:lumOff val="55000"/>
                </a:schemeClr>
              </a:gs>
              <a:gs pos="6000">
                <a:schemeClr val="accent2">
                  <a:lumMod val="45000"/>
                  <a:lumOff val="55000"/>
                </a:schemeClr>
              </a:gs>
              <a:gs pos="0">
                <a:schemeClr val="accent2">
                  <a:lumMod val="30000"/>
                  <a:lumOff val="70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latin typeface="Calibri" panose="020F0502020204030204" pitchFamily="34" charset="0"/>
            </a:endParaRPr>
          </a:p>
        </p:txBody>
      </p:sp>
      <p:sp>
        <p:nvSpPr>
          <p:cNvPr id="41" name="Rectangle 40">
            <a:extLst>
              <a:ext uri="{FF2B5EF4-FFF2-40B4-BE49-F238E27FC236}">
                <a16:creationId xmlns:a16="http://schemas.microsoft.com/office/drawing/2014/main" id="{FD8CAEB0-5E4B-0816-EDD5-6DEEB04E75BA}"/>
              </a:ext>
            </a:extLst>
          </p:cNvPr>
          <p:cNvSpPr/>
          <p:nvPr/>
        </p:nvSpPr>
        <p:spPr>
          <a:xfrm rot="16200000">
            <a:off x="10795444" y="1353420"/>
            <a:ext cx="1538159" cy="828000"/>
          </a:xfrm>
          <a:prstGeom prst="rect">
            <a:avLst/>
          </a:prstGeom>
          <a:solidFill>
            <a:srgbClr val="FF0000">
              <a:alpha val="23675"/>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400" dirty="0">
                <a:solidFill>
                  <a:schemeClr val="tx1"/>
                </a:solidFill>
                <a:latin typeface="Calibri" panose="020F0502020204030204" pitchFamily="34" charset="0"/>
                <a:ea typeface="+mj-ea"/>
              </a:rPr>
              <a:t>distribution possible</a:t>
            </a:r>
          </a:p>
        </p:txBody>
      </p:sp>
    </p:spTree>
    <p:extLst>
      <p:ext uri="{BB962C8B-B14F-4D97-AF65-F5344CB8AC3E}">
        <p14:creationId xmlns:p14="http://schemas.microsoft.com/office/powerpoint/2010/main" val="23350487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nodeType="clickEffect">
                                  <p:stCondLst>
                                    <p:cond delay="0"/>
                                  </p:stCondLst>
                                  <p:childTnLst>
                                    <p:animEffect transition="out" filter="fade">
                                      <p:cBhvr>
                                        <p:cTn id="6" dur="500"/>
                                        <p:tgtEl>
                                          <p:spTgt spid="10"/>
                                        </p:tgtEl>
                                      </p:cBhvr>
                                    </p:animEffect>
                                    <p:set>
                                      <p:cBhvr>
                                        <p:cTn id="7" dur="1" fill="hold">
                                          <p:stCondLst>
                                            <p:cond delay="499"/>
                                          </p:stCondLst>
                                        </p:cTn>
                                        <p:tgtEl>
                                          <p:spTgt spid="10"/>
                                        </p:tgtEl>
                                        <p:attrNameLst>
                                          <p:attrName>style.visibility</p:attrName>
                                        </p:attrNameLst>
                                      </p:cBhvr>
                                      <p:to>
                                        <p:strVal val="hidden"/>
                                      </p:to>
                                    </p:se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1"/>
                                        </p:tgtEl>
                                        <p:attrNameLst>
                                          <p:attrName>style.visibility</p:attrName>
                                        </p:attrNameLst>
                                      </p:cBhvr>
                                      <p:to>
                                        <p:strVal val="visible"/>
                                      </p:to>
                                    </p:set>
                                    <p:animEffect transition="in" filter="fade">
                                      <p:cBhvr>
                                        <p:cTn id="12" dur="500"/>
                                        <p:tgtEl>
                                          <p:spTgt spid="21"/>
                                        </p:tgtEl>
                                      </p:cBhvr>
                                    </p:animEffect>
                                  </p:childTnLst>
                                </p:cTn>
                              </p:par>
                            </p:childTnLst>
                          </p:cTn>
                        </p:par>
                      </p:childTnLst>
                    </p:cTn>
                  </p:par>
                  <p:par>
                    <p:cTn id="13" fill="hold">
                      <p:stCondLst>
                        <p:cond delay="indefinite"/>
                      </p:stCondLst>
                      <p:childTnLst>
                        <p:par>
                          <p:cTn id="14" fill="hold">
                            <p:stCondLst>
                              <p:cond delay="0"/>
                            </p:stCondLst>
                            <p:childTnLst>
                              <p:par>
                                <p:cTn id="15" presetID="0" presetClass="path" presetSubtype="0" accel="50000" decel="50000" fill="hold" nodeType="clickEffect">
                                  <p:stCondLst>
                                    <p:cond delay="0"/>
                                  </p:stCondLst>
                                  <p:childTnLst>
                                    <p:animMotion origin="layout" path="M -0.04037 -0.00115 L -0.52136 -0.00115 " pathEditMode="relative" rAng="0" ptsTypes="AA">
                                      <p:cBhvr>
                                        <p:cTn id="16" dur="2000" fill="hold"/>
                                        <p:tgtEl>
                                          <p:spTgt spid="21"/>
                                        </p:tgtEl>
                                        <p:attrNameLst>
                                          <p:attrName>ppt_x</p:attrName>
                                          <p:attrName>ppt_y</p:attrName>
                                        </p:attrNameLst>
                                      </p:cBhvr>
                                      <p:rCtr x="-24049" y="0"/>
                                    </p:animMotion>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nodeType="clickEffect">
                                  <p:stCondLst>
                                    <p:cond delay="0"/>
                                  </p:stCondLst>
                                  <p:childTnLst>
                                    <p:set>
                                      <p:cBhvr>
                                        <p:cTn id="20" dur="1" fill="hold">
                                          <p:stCondLst>
                                            <p:cond delay="0"/>
                                          </p:stCondLst>
                                        </p:cTn>
                                        <p:tgtEl>
                                          <p:spTgt spid="24"/>
                                        </p:tgtEl>
                                        <p:attrNameLst>
                                          <p:attrName>style.visibility</p:attrName>
                                        </p:attrNameLst>
                                      </p:cBhvr>
                                      <p:to>
                                        <p:strVal val="visible"/>
                                      </p:to>
                                    </p:set>
                                    <p:animEffect transition="in" filter="fade">
                                      <p:cBhvr>
                                        <p:cTn id="21" dur="500"/>
                                        <p:tgtEl>
                                          <p:spTgt spid="24"/>
                                        </p:tgtEl>
                                      </p:cBhvr>
                                    </p:animEffect>
                                  </p:childTnLst>
                                </p:cTn>
                              </p:par>
                            </p:childTnLst>
                          </p:cTn>
                        </p:par>
                      </p:childTnLst>
                    </p:cTn>
                  </p:par>
                  <p:par>
                    <p:cTn id="22" fill="hold">
                      <p:stCondLst>
                        <p:cond delay="indefinite"/>
                      </p:stCondLst>
                      <p:childTnLst>
                        <p:par>
                          <p:cTn id="23" fill="hold">
                            <p:stCondLst>
                              <p:cond delay="0"/>
                            </p:stCondLst>
                            <p:childTnLst>
                              <p:par>
                                <p:cTn id="24" presetID="0" presetClass="path" presetSubtype="0" accel="50000" decel="50000" fill="hold" nodeType="clickEffect">
                                  <p:stCondLst>
                                    <p:cond delay="0"/>
                                  </p:stCondLst>
                                  <p:childTnLst>
                                    <p:animMotion origin="layout" path="M -0.11537 -0.00069 L -0.51146 -0.00138 " pathEditMode="relative" rAng="0" ptsTypes="AA">
                                      <p:cBhvr>
                                        <p:cTn id="25" dur="2000" fill="hold"/>
                                        <p:tgtEl>
                                          <p:spTgt spid="24"/>
                                        </p:tgtEl>
                                        <p:attrNameLst>
                                          <p:attrName>ppt_x</p:attrName>
                                          <p:attrName>ppt_y</p:attrName>
                                        </p:attrNameLst>
                                      </p:cBhvr>
                                      <p:rCtr x="-19805" y="-46"/>
                                    </p:animMotion>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nodeType="clickEffect">
                                  <p:stCondLst>
                                    <p:cond delay="0"/>
                                  </p:stCondLst>
                                  <p:childTnLst>
                                    <p:set>
                                      <p:cBhvr>
                                        <p:cTn id="29" dur="1" fill="hold">
                                          <p:stCondLst>
                                            <p:cond delay="0"/>
                                          </p:stCondLst>
                                        </p:cTn>
                                        <p:tgtEl>
                                          <p:spTgt spid="32"/>
                                        </p:tgtEl>
                                        <p:attrNameLst>
                                          <p:attrName>style.visibility</p:attrName>
                                        </p:attrNameLst>
                                      </p:cBhvr>
                                      <p:to>
                                        <p:strVal val="visible"/>
                                      </p:to>
                                    </p:set>
                                    <p:animEffect transition="in" filter="fade">
                                      <p:cBhvr>
                                        <p:cTn id="30" dur="500"/>
                                        <p:tgtEl>
                                          <p:spTgt spid="32"/>
                                        </p:tgtEl>
                                      </p:cBhvr>
                                    </p:animEffect>
                                  </p:childTnLst>
                                </p:cTn>
                              </p:par>
                            </p:childTnLst>
                          </p:cTn>
                        </p:par>
                      </p:childTnLst>
                    </p:cTn>
                  </p:par>
                  <p:par>
                    <p:cTn id="31" fill="hold">
                      <p:stCondLst>
                        <p:cond delay="indefinite"/>
                      </p:stCondLst>
                      <p:childTnLst>
                        <p:par>
                          <p:cTn id="32" fill="hold">
                            <p:stCondLst>
                              <p:cond delay="0"/>
                            </p:stCondLst>
                            <p:childTnLst>
                              <p:par>
                                <p:cTn id="33" presetID="0" presetClass="path" presetSubtype="0" accel="50000" decel="50000" fill="hold" nodeType="clickEffect">
                                  <p:stCondLst>
                                    <p:cond delay="0"/>
                                  </p:stCondLst>
                                  <p:childTnLst>
                                    <p:animMotion origin="layout" path="M -0.05338 -0.00162 L -0.51458 -0.00162 " pathEditMode="relative" rAng="0" ptsTypes="AA">
                                      <p:cBhvr>
                                        <p:cTn id="34" dur="2000" fill="hold"/>
                                        <p:tgtEl>
                                          <p:spTgt spid="32"/>
                                        </p:tgtEl>
                                        <p:attrNameLst>
                                          <p:attrName>ppt_x</p:attrName>
                                          <p:attrName>ppt_y</p:attrName>
                                        </p:attrNameLst>
                                      </p:cBhvr>
                                      <p:rCtr x="-23060" y="0"/>
                                    </p:animMotion>
                                  </p:childTnLst>
                                </p:cTn>
                              </p:par>
                            </p:childTnLst>
                          </p:cTn>
                        </p:par>
                      </p:childTnLst>
                    </p:cTn>
                  </p:par>
                  <p:par>
                    <p:cTn id="35" fill="hold">
                      <p:stCondLst>
                        <p:cond delay="indefinite"/>
                      </p:stCondLst>
                      <p:childTnLst>
                        <p:par>
                          <p:cTn id="36" fill="hold">
                            <p:stCondLst>
                              <p:cond delay="0"/>
                            </p:stCondLst>
                            <p:childTnLst>
                              <p:par>
                                <p:cTn id="37" presetID="10" presetClass="entr" presetSubtype="0" fill="hold" grpId="0" nodeType="clickEffect">
                                  <p:stCondLst>
                                    <p:cond delay="0"/>
                                  </p:stCondLst>
                                  <p:childTnLst>
                                    <p:set>
                                      <p:cBhvr>
                                        <p:cTn id="38" dur="1" fill="hold">
                                          <p:stCondLst>
                                            <p:cond delay="0"/>
                                          </p:stCondLst>
                                        </p:cTn>
                                        <p:tgtEl>
                                          <p:spTgt spid="8"/>
                                        </p:tgtEl>
                                        <p:attrNameLst>
                                          <p:attrName>style.visibility</p:attrName>
                                        </p:attrNameLst>
                                      </p:cBhvr>
                                      <p:to>
                                        <p:strVal val="visible"/>
                                      </p:to>
                                    </p:set>
                                    <p:animEffect transition="in" filter="fade">
                                      <p:cBhvr>
                                        <p:cTn id="39" dur="500"/>
                                        <p:tgtEl>
                                          <p:spTgt spid="8"/>
                                        </p:tgtEl>
                                      </p:cBhvr>
                                    </p:animEffect>
                                  </p:childTnLst>
                                </p:cTn>
                              </p:par>
                              <p:par>
                                <p:cTn id="40" presetID="10" presetClass="entr" presetSubtype="0" fill="hold" nodeType="withEffect">
                                  <p:stCondLst>
                                    <p:cond delay="0"/>
                                  </p:stCondLst>
                                  <p:childTnLst>
                                    <p:set>
                                      <p:cBhvr>
                                        <p:cTn id="41" dur="1" fill="hold">
                                          <p:stCondLst>
                                            <p:cond delay="0"/>
                                          </p:stCondLst>
                                        </p:cTn>
                                        <p:tgtEl>
                                          <p:spTgt spid="13"/>
                                        </p:tgtEl>
                                        <p:attrNameLst>
                                          <p:attrName>style.visibility</p:attrName>
                                        </p:attrNameLst>
                                      </p:cBhvr>
                                      <p:to>
                                        <p:strVal val="visible"/>
                                      </p:to>
                                    </p:set>
                                    <p:animEffect transition="in" filter="fade">
                                      <p:cBhvr>
                                        <p:cTn id="42" dur="500"/>
                                        <p:tgtEl>
                                          <p:spTgt spid="13"/>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41"/>
                                        </p:tgtEl>
                                        <p:attrNameLst>
                                          <p:attrName>style.visibility</p:attrName>
                                        </p:attrNameLst>
                                      </p:cBhvr>
                                      <p:to>
                                        <p:strVal val="visible"/>
                                      </p:to>
                                    </p:set>
                                    <p:animEffect transition="in" filter="fade">
                                      <p:cBhvr>
                                        <p:cTn id="47" dur="500"/>
                                        <p:tgtEl>
                                          <p:spTgt spid="41"/>
                                        </p:tgtEl>
                                      </p:cBhvr>
                                    </p:animEffect>
                                  </p:childTnLst>
                                </p:cTn>
                              </p:par>
                              <p:par>
                                <p:cTn id="48" presetID="10" presetClass="entr" presetSubtype="0" fill="hold" nodeType="withEffect">
                                  <p:stCondLst>
                                    <p:cond delay="0"/>
                                  </p:stCondLst>
                                  <p:childTnLst>
                                    <p:set>
                                      <p:cBhvr>
                                        <p:cTn id="49" dur="1" fill="hold">
                                          <p:stCondLst>
                                            <p:cond delay="0"/>
                                          </p:stCondLst>
                                        </p:cTn>
                                        <p:tgtEl>
                                          <p:spTgt spid="2"/>
                                        </p:tgtEl>
                                        <p:attrNameLst>
                                          <p:attrName>style.visibility</p:attrName>
                                        </p:attrNameLst>
                                      </p:cBhvr>
                                      <p:to>
                                        <p:strVal val="visible"/>
                                      </p:to>
                                    </p:set>
                                    <p:animEffect transition="in" filter="fade">
                                      <p:cBhvr>
                                        <p:cTn id="50" dur="500"/>
                                        <p:tgtEl>
                                          <p:spTgt spid="2"/>
                                        </p:tgtEl>
                                      </p:cBhvr>
                                    </p:animEffect>
                                  </p:childTnLst>
                                </p:cTn>
                              </p:par>
                              <p:par>
                                <p:cTn id="51" presetID="10" presetClass="entr" presetSubtype="0" fill="hold" grpId="0" nodeType="withEffect">
                                  <p:stCondLst>
                                    <p:cond delay="0"/>
                                  </p:stCondLst>
                                  <p:childTnLst>
                                    <p:set>
                                      <p:cBhvr>
                                        <p:cTn id="52" dur="1" fill="hold">
                                          <p:stCondLst>
                                            <p:cond delay="0"/>
                                          </p:stCondLst>
                                        </p:cTn>
                                        <p:tgtEl>
                                          <p:spTgt spid="40"/>
                                        </p:tgtEl>
                                        <p:attrNameLst>
                                          <p:attrName>style.visibility</p:attrName>
                                        </p:attrNameLst>
                                      </p:cBhvr>
                                      <p:to>
                                        <p:strVal val="visible"/>
                                      </p:to>
                                    </p:set>
                                    <p:animEffect transition="in" filter="fade">
                                      <p:cBhvr>
                                        <p:cTn id="53"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40" grpId="0" animBg="1"/>
      <p:bldP spid="41"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 coins arrondis 3">
            <a:extLst>
              <a:ext uri="{FF2B5EF4-FFF2-40B4-BE49-F238E27FC236}">
                <a16:creationId xmlns:a16="http://schemas.microsoft.com/office/drawing/2014/main" id="{C2C05E35-A274-73B8-80B8-4DAD93D3EBB3}"/>
              </a:ext>
            </a:extLst>
          </p:cNvPr>
          <p:cNvSpPr/>
          <p:nvPr/>
        </p:nvSpPr>
        <p:spPr>
          <a:xfrm>
            <a:off x="215836" y="1081328"/>
            <a:ext cx="11760327" cy="4173569"/>
          </a:xfrm>
          <a:prstGeom prst="roundRect">
            <a:avLst/>
          </a:prstGeom>
          <a:noFill/>
          <a:ln w="5715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sz="1400" dirty="0">
                <a:solidFill>
                  <a:schemeClr val="tx1"/>
                </a:solidFill>
                <a:latin typeface="Calibri" panose="020F0502020204030204" pitchFamily="34" charset="0"/>
                <a:ea typeface="+mj-ea"/>
                <a:sym typeface="Wingdings" pitchFamily="2" charset="2"/>
              </a:rPr>
              <a:t>CO 653t</a:t>
            </a:r>
          </a:p>
          <a:p>
            <a:r>
              <a:rPr lang="fr-CH" sz="1400" baseline="30000" dirty="0">
                <a:solidFill>
                  <a:schemeClr val="tx1"/>
                </a:solidFill>
                <a:latin typeface="Calibri" panose="020F0502020204030204" pitchFamily="34" charset="0"/>
              </a:rPr>
              <a:t>1</a:t>
            </a:r>
            <a:r>
              <a:rPr lang="fr-CH" sz="1400" dirty="0">
                <a:solidFill>
                  <a:schemeClr val="tx1"/>
                </a:solidFill>
                <a:latin typeface="Calibri" panose="020F0502020204030204" pitchFamily="34" charset="0"/>
              </a:rPr>
              <a:t> </a:t>
            </a:r>
            <a:r>
              <a:rPr lang="fr-CH" sz="1400" dirty="0">
                <a:solidFill>
                  <a:schemeClr val="tx1"/>
                </a:solidFill>
                <a:latin typeface="Calibri" panose="020F0502020204030204" pitchFamily="34" charset="0"/>
                <a:ea typeface="+mj-ea"/>
              </a:rPr>
              <a:t>Lorsqu’une marge de fluctuation du capital est instituée, les statuts indiquent:</a:t>
            </a:r>
          </a:p>
          <a:p>
            <a:pPr marL="579438" indent="-579438">
              <a:tabLst>
                <a:tab pos="436563" algn="l"/>
              </a:tabLst>
            </a:pPr>
            <a:r>
              <a:rPr lang="fr-CH" sz="1400" dirty="0">
                <a:solidFill>
                  <a:schemeClr val="tx1"/>
                </a:solidFill>
                <a:latin typeface="Calibri" panose="020F0502020204030204" pitchFamily="34" charset="0"/>
                <a:ea typeface="+mj-ea"/>
              </a:rPr>
              <a:t>	1. la limite supérieure et la limite inférieure de la marge de fluctuation;</a:t>
            </a:r>
          </a:p>
          <a:p>
            <a:pPr marL="579438" indent="-579438">
              <a:tabLst>
                <a:tab pos="436563" algn="l"/>
              </a:tabLst>
            </a:pPr>
            <a:r>
              <a:rPr lang="fr-CH" sz="1400" dirty="0">
                <a:solidFill>
                  <a:schemeClr val="tx1"/>
                </a:solidFill>
                <a:latin typeface="Calibri" panose="020F0502020204030204" pitchFamily="34" charset="0"/>
                <a:ea typeface="+mj-ea"/>
              </a:rPr>
              <a:t>	2. la date d’expiration de l’autorisation donnée au conseil d’administration de modifier le capital-actions;</a:t>
            </a:r>
          </a:p>
          <a:p>
            <a:pPr marL="579438" indent="-579438">
              <a:tabLst>
                <a:tab pos="436563" algn="l"/>
              </a:tabLst>
            </a:pPr>
            <a:r>
              <a:rPr lang="fr-CH" sz="1400" dirty="0">
                <a:solidFill>
                  <a:schemeClr val="tx1"/>
                </a:solidFill>
                <a:latin typeface="Calibri" panose="020F0502020204030204" pitchFamily="34" charset="0"/>
                <a:ea typeface="+mj-ea"/>
              </a:rPr>
              <a:t>	3. les restrictions, charges et conditions attachées à l’autorisa­tion;</a:t>
            </a:r>
          </a:p>
          <a:p>
            <a:pPr marL="579438" indent="-579438">
              <a:tabLst>
                <a:tab pos="436563" algn="l"/>
              </a:tabLst>
            </a:pPr>
            <a:r>
              <a:rPr lang="fr-CH" sz="1400" dirty="0">
                <a:solidFill>
                  <a:schemeClr val="tx1"/>
                </a:solidFill>
                <a:latin typeface="Calibri" panose="020F0502020204030204" pitchFamily="34" charset="0"/>
                <a:ea typeface="+mj-ea"/>
              </a:rPr>
              <a:t>	4. le nombre, la valeur nominale et l’espèce des actions ainsi que les privilèges attachés à certaines catégories d’actions ou de bons de participation;</a:t>
            </a:r>
          </a:p>
          <a:p>
            <a:pPr marL="579438" indent="-579438">
              <a:tabLst>
                <a:tab pos="436563" algn="l"/>
              </a:tabLst>
            </a:pPr>
            <a:r>
              <a:rPr lang="fr-CH" sz="1400" dirty="0">
                <a:solidFill>
                  <a:schemeClr val="tx1"/>
                </a:solidFill>
                <a:latin typeface="Calibri" panose="020F0502020204030204" pitchFamily="34" charset="0"/>
                <a:ea typeface="+mj-ea"/>
              </a:rPr>
              <a:t>	5. l’étendue et la valeur des avantages particuliers ainsi que le nom des bénéficiaires;</a:t>
            </a:r>
          </a:p>
          <a:p>
            <a:pPr marL="579438" indent="-579438">
              <a:tabLst>
                <a:tab pos="436563" algn="l"/>
              </a:tabLst>
            </a:pPr>
            <a:r>
              <a:rPr lang="fr-CH" sz="1400" dirty="0">
                <a:solidFill>
                  <a:schemeClr val="tx1"/>
                </a:solidFill>
                <a:latin typeface="Calibri" panose="020F0502020204030204" pitchFamily="34" charset="0"/>
                <a:ea typeface="+mj-ea"/>
              </a:rPr>
              <a:t>	6. les restrictions à la transmissibilité des actions nominatives nouvelles;</a:t>
            </a:r>
          </a:p>
          <a:p>
            <a:pPr marL="579438" indent="-579438">
              <a:tabLst>
                <a:tab pos="436563" algn="l"/>
              </a:tabLst>
            </a:pPr>
            <a:r>
              <a:rPr lang="fr-CH" sz="1400" dirty="0">
                <a:solidFill>
                  <a:schemeClr val="tx1"/>
                </a:solidFill>
                <a:latin typeface="Calibri" panose="020F0502020204030204" pitchFamily="34" charset="0"/>
                <a:ea typeface="+mj-ea"/>
              </a:rPr>
              <a:t>	7. les limitations ou suppressions du droit de souscription préférentiel ou les justes motifs qui permettent au conseil d’admi­nistration de limiter ou de supprimer ce droit, ainsi que le sort des droits non exercés ou supprimés;</a:t>
            </a:r>
          </a:p>
          <a:p>
            <a:pPr marL="579438" indent="-579438">
              <a:tabLst>
                <a:tab pos="436563" algn="l"/>
              </a:tabLst>
            </a:pPr>
            <a:r>
              <a:rPr lang="fr-CH" sz="1400" dirty="0">
                <a:solidFill>
                  <a:schemeClr val="tx1"/>
                </a:solidFill>
                <a:latin typeface="Calibri" panose="020F0502020204030204" pitchFamily="34" charset="0"/>
                <a:ea typeface="+mj-ea"/>
              </a:rPr>
              <a:t>	8. les conditions d’exercice des droits de souscription préférentiels acquis conventionnellement;</a:t>
            </a:r>
          </a:p>
          <a:p>
            <a:pPr marL="579438" indent="-579438">
              <a:tabLst>
                <a:tab pos="436563" algn="l"/>
              </a:tabLst>
            </a:pPr>
            <a:r>
              <a:rPr lang="fr-CH" sz="1400" dirty="0">
                <a:solidFill>
                  <a:schemeClr val="tx1"/>
                </a:solidFill>
                <a:latin typeface="Calibri" panose="020F0502020204030204" pitchFamily="34" charset="0"/>
                <a:ea typeface="+mj-ea"/>
              </a:rPr>
              <a:t>	9. l’autorisation conférée au conseil d’administration d’augmen­ter le capital au moyen d’un capital conditionnel et les indications prévues à l’art. 653b;</a:t>
            </a:r>
          </a:p>
          <a:p>
            <a:pPr marL="579438" indent="-579438">
              <a:tabLst>
                <a:tab pos="436563" algn="l"/>
              </a:tabLst>
            </a:pPr>
            <a:r>
              <a:rPr lang="fr-CH" sz="1400" dirty="0">
                <a:solidFill>
                  <a:schemeClr val="tx1"/>
                </a:solidFill>
                <a:latin typeface="Calibri" panose="020F0502020204030204" pitchFamily="34" charset="0"/>
                <a:ea typeface="+mj-ea"/>
              </a:rPr>
              <a:t>	10. l’autorisation conférée au conseil d’administration de constituer un capital-participation.</a:t>
            </a:r>
            <a:endParaRPr lang="fr-CH" sz="1400" dirty="0">
              <a:solidFill>
                <a:schemeClr val="tx1"/>
              </a:solidFill>
              <a:latin typeface="Calibri" panose="020F0502020204030204" pitchFamily="34" charset="0"/>
              <a:ea typeface="+mj-ea"/>
              <a:sym typeface="Wingdings" pitchFamily="2" charset="2"/>
            </a:endParaRPr>
          </a:p>
        </p:txBody>
      </p:sp>
      <p:sp>
        <p:nvSpPr>
          <p:cNvPr id="5" name="Rectangle 4">
            <a:extLst>
              <a:ext uri="{FF2B5EF4-FFF2-40B4-BE49-F238E27FC236}">
                <a16:creationId xmlns:a16="http://schemas.microsoft.com/office/drawing/2014/main" id="{528BF083-E9BE-223F-5051-EB5951A1F91C}"/>
              </a:ext>
            </a:extLst>
          </p:cNvPr>
          <p:cNvSpPr/>
          <p:nvPr/>
        </p:nvSpPr>
        <p:spPr>
          <a:xfrm>
            <a:off x="790413" y="2100146"/>
            <a:ext cx="8730539" cy="445476"/>
          </a:xfrm>
          <a:prstGeom prst="rect">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latin typeface="Calibri" panose="020F0502020204030204" pitchFamily="34" charset="0"/>
            </a:endParaRPr>
          </a:p>
        </p:txBody>
      </p:sp>
      <p:pic>
        <p:nvPicPr>
          <p:cNvPr id="6" name="Image 5">
            <a:extLst>
              <a:ext uri="{FF2B5EF4-FFF2-40B4-BE49-F238E27FC236}">
                <a16:creationId xmlns:a16="http://schemas.microsoft.com/office/drawing/2014/main" id="{6C799551-38D8-DA05-2945-5C02DAC7882B}"/>
              </a:ext>
            </a:extLst>
          </p:cNvPr>
          <p:cNvPicPr>
            <a:picLocks noChangeAspect="1"/>
          </p:cNvPicPr>
          <p:nvPr/>
        </p:nvPicPr>
        <p:blipFill>
          <a:blip r:embed="rId2">
            <a:grayscl/>
            <a:extLst>
              <a:ext uri="{28A0092B-C50C-407E-A947-70E740481C1C}">
                <a14:useLocalDpi xmlns:a14="http://schemas.microsoft.com/office/drawing/2010/main" val="0"/>
              </a:ext>
            </a:extLst>
          </a:blip>
          <a:stretch>
            <a:fillRect/>
          </a:stretch>
        </p:blipFill>
        <p:spPr>
          <a:xfrm rot="227483">
            <a:off x="9572503" y="796817"/>
            <a:ext cx="1612573" cy="1612573"/>
          </a:xfrm>
          <a:prstGeom prst="rect">
            <a:avLst/>
          </a:prstGeom>
        </p:spPr>
      </p:pic>
      <p:sp>
        <p:nvSpPr>
          <p:cNvPr id="7" name="Titre 1">
            <a:extLst>
              <a:ext uri="{FF2B5EF4-FFF2-40B4-BE49-F238E27FC236}">
                <a16:creationId xmlns:a16="http://schemas.microsoft.com/office/drawing/2014/main" id="{EFAB4D12-0F5B-7C87-6533-2AD71A6EE112}"/>
              </a:ext>
            </a:extLst>
          </p:cNvPr>
          <p:cNvSpPr txBox="1">
            <a:spLocks/>
          </p:cNvSpPr>
          <p:nvPr/>
        </p:nvSpPr>
        <p:spPr>
          <a:xfrm>
            <a:off x="681643" y="37183"/>
            <a:ext cx="11510357" cy="981537"/>
          </a:xfrm>
          <a:prstGeom prst="rect">
            <a:avLst/>
          </a:prstGeom>
        </p:spPr>
        <p:txBody>
          <a:bodyPr/>
          <a:lstStyle>
            <a:lvl1pPr algn="l" defTabSz="914400" rtl="0" eaLnBrk="1" latinLnBrk="0" hangingPunct="1">
              <a:lnSpc>
                <a:spcPct val="90000"/>
              </a:lnSpc>
              <a:spcBef>
                <a:spcPct val="0"/>
              </a:spcBef>
              <a:buNone/>
              <a:defRPr sz="4600" b="1" kern="1200">
                <a:solidFill>
                  <a:schemeClr val="tx1"/>
                </a:solidFill>
                <a:latin typeface="Gellix" pitchFamily="2" charset="0"/>
                <a:ea typeface="+mj-ea"/>
                <a:cs typeface="Gellix" pitchFamily="2" charset="0"/>
              </a:defRPr>
            </a:lvl1pPr>
          </a:lstStyle>
          <a:p>
            <a:pPr algn="r"/>
            <a:r>
              <a:rPr lang="fr-CH" sz="3600" b="0" dirty="0">
                <a:latin typeface="Calibri" panose="020F0502020204030204" pitchFamily="34" charset="0"/>
                <a:cs typeface="Calibri" panose="020F0502020204030204" pitchFamily="34" charset="0"/>
              </a:rPr>
              <a:t>Réduction dans la marge</a:t>
            </a:r>
          </a:p>
        </p:txBody>
      </p:sp>
    </p:spTree>
    <p:extLst>
      <p:ext uri="{BB962C8B-B14F-4D97-AF65-F5344CB8AC3E}">
        <p14:creationId xmlns:p14="http://schemas.microsoft.com/office/powerpoint/2010/main" val="164702654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 coins arrondis 3">
            <a:extLst>
              <a:ext uri="{FF2B5EF4-FFF2-40B4-BE49-F238E27FC236}">
                <a16:creationId xmlns:a16="http://schemas.microsoft.com/office/drawing/2014/main" id="{F2507EA4-AC4D-804A-0613-6A7EB62BCD64}"/>
              </a:ext>
            </a:extLst>
          </p:cNvPr>
          <p:cNvSpPr/>
          <p:nvPr/>
        </p:nvSpPr>
        <p:spPr>
          <a:xfrm>
            <a:off x="215836" y="1216478"/>
            <a:ext cx="11760327" cy="1978865"/>
          </a:xfrm>
          <a:prstGeom prst="roundRect">
            <a:avLst/>
          </a:prstGeom>
          <a:noFill/>
          <a:ln w="5715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sz="1400" dirty="0">
                <a:solidFill>
                  <a:schemeClr val="tx1"/>
                </a:solidFill>
                <a:latin typeface="Calibri" panose="020F0502020204030204" pitchFamily="34" charset="0"/>
                <a:ea typeface="+mj-ea"/>
                <a:sym typeface="Wingdings" pitchFamily="2" charset="2"/>
              </a:rPr>
              <a:t>CO 653t</a:t>
            </a:r>
          </a:p>
          <a:p>
            <a:r>
              <a:rPr lang="fr-CH" sz="1400" baseline="30000" dirty="0">
                <a:solidFill>
                  <a:schemeClr val="tx1"/>
                </a:solidFill>
                <a:latin typeface="Calibri" panose="020F0502020204030204" pitchFamily="34" charset="0"/>
                <a:ea typeface="+mj-ea"/>
              </a:rPr>
              <a:t>1</a:t>
            </a:r>
            <a:r>
              <a:rPr lang="fr-CH" sz="1400" dirty="0">
                <a:solidFill>
                  <a:schemeClr val="tx1"/>
                </a:solidFill>
                <a:latin typeface="Calibri" panose="020F0502020204030204" pitchFamily="34" charset="0"/>
                <a:ea typeface="+mj-ea"/>
              </a:rPr>
              <a:t> Lorsqu’une marge de fluctuation du capital est instituée, les statuts indiquent:</a:t>
            </a:r>
          </a:p>
          <a:p>
            <a:pPr marL="579438" indent="-579438">
              <a:tabLst>
                <a:tab pos="436563" algn="l"/>
              </a:tabLst>
            </a:pPr>
            <a:r>
              <a:rPr lang="fr-CH" sz="1400" dirty="0">
                <a:solidFill>
                  <a:schemeClr val="tx1"/>
                </a:solidFill>
                <a:latin typeface="Calibri" panose="020F0502020204030204" pitchFamily="34" charset="0"/>
                <a:ea typeface="+mj-ea"/>
              </a:rPr>
              <a:t>	1. la limite supérieure et la limite inférieure de la marge de fluctuation;</a:t>
            </a:r>
          </a:p>
          <a:p>
            <a:pPr marL="579438" indent="-579438">
              <a:tabLst>
                <a:tab pos="436563" algn="l"/>
              </a:tabLst>
            </a:pPr>
            <a:r>
              <a:rPr lang="fr-CH" sz="1400" dirty="0">
                <a:solidFill>
                  <a:schemeClr val="tx1"/>
                </a:solidFill>
                <a:latin typeface="Calibri" panose="020F0502020204030204" pitchFamily="34" charset="0"/>
                <a:ea typeface="+mj-ea"/>
              </a:rPr>
              <a:t>	2. la date d’expiration de l’autorisation donnée au conseil d’administration de modifier le capital-actions;</a:t>
            </a:r>
          </a:p>
          <a:p>
            <a:pPr marL="579438" indent="-579438">
              <a:tabLst>
                <a:tab pos="436563" algn="l"/>
              </a:tabLst>
            </a:pPr>
            <a:r>
              <a:rPr lang="fr-CH" sz="1400" dirty="0">
                <a:solidFill>
                  <a:schemeClr val="tx1"/>
                </a:solidFill>
                <a:latin typeface="Calibri" panose="020F0502020204030204" pitchFamily="34" charset="0"/>
                <a:ea typeface="+mj-ea"/>
              </a:rPr>
              <a:t>	3. les restrictions, charges et conditions attachées à l’autorisa­tion;</a:t>
            </a:r>
          </a:p>
          <a:p>
            <a:pPr marL="579438" indent="-579438">
              <a:tabLst>
                <a:tab pos="436563" algn="l"/>
              </a:tabLst>
            </a:pPr>
            <a:r>
              <a:rPr lang="fr-CH" sz="1400" dirty="0">
                <a:solidFill>
                  <a:schemeClr val="tx1"/>
                </a:solidFill>
                <a:latin typeface="Calibri" panose="020F0502020204030204" pitchFamily="34" charset="0"/>
                <a:ea typeface="+mj-ea"/>
              </a:rPr>
              <a:t>	</a:t>
            </a:r>
            <a:r>
              <a:rPr lang="fr-CH" sz="1400" dirty="0">
                <a:solidFill>
                  <a:schemeClr val="bg1">
                    <a:lumMod val="75000"/>
                  </a:schemeClr>
                </a:solidFill>
                <a:latin typeface="Calibri" panose="020F0502020204030204" pitchFamily="34" charset="0"/>
                <a:ea typeface="+mj-ea"/>
              </a:rPr>
              <a:t>4. le nombre, la valeur nominale et l’espèce des actions ainsi que les privilèges attachés à certaines catégories d’actions ou de bons de participation;</a:t>
            </a:r>
          </a:p>
          <a:p>
            <a:pPr marL="579438" indent="-579438">
              <a:tabLst>
                <a:tab pos="436563" algn="l"/>
              </a:tabLst>
            </a:pPr>
            <a:r>
              <a:rPr lang="fr-CH" sz="1400" dirty="0">
                <a:solidFill>
                  <a:schemeClr val="bg1">
                    <a:lumMod val="75000"/>
                  </a:schemeClr>
                </a:solidFill>
                <a:latin typeface="Calibri" panose="020F0502020204030204" pitchFamily="34" charset="0"/>
                <a:ea typeface="+mj-ea"/>
              </a:rPr>
              <a:t>	5. l’étendue et la valeur des avantages particuliers ainsi que le nom des bénéficiaires;</a:t>
            </a:r>
            <a:endParaRPr lang="fr-CH" sz="1400" dirty="0">
              <a:solidFill>
                <a:schemeClr val="bg1">
                  <a:lumMod val="75000"/>
                </a:schemeClr>
              </a:solidFill>
              <a:latin typeface="Calibri" panose="020F0502020204030204" pitchFamily="34" charset="0"/>
              <a:ea typeface="+mj-ea"/>
              <a:sym typeface="Wingdings" pitchFamily="2" charset="2"/>
            </a:endParaRPr>
          </a:p>
        </p:txBody>
      </p:sp>
      <p:sp>
        <p:nvSpPr>
          <p:cNvPr id="5" name="Rectangle 4">
            <a:extLst>
              <a:ext uri="{FF2B5EF4-FFF2-40B4-BE49-F238E27FC236}">
                <a16:creationId xmlns:a16="http://schemas.microsoft.com/office/drawing/2014/main" id="{ABCF7EC6-AF65-A058-D4AD-09C24A50AFB2}"/>
              </a:ext>
            </a:extLst>
          </p:cNvPr>
          <p:cNvSpPr/>
          <p:nvPr/>
        </p:nvSpPr>
        <p:spPr>
          <a:xfrm>
            <a:off x="769098" y="2309327"/>
            <a:ext cx="8564157" cy="223800"/>
          </a:xfrm>
          <a:prstGeom prst="rect">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latin typeface="Calibri" panose="020F0502020204030204" pitchFamily="34" charset="0"/>
            </a:endParaRPr>
          </a:p>
        </p:txBody>
      </p:sp>
      <p:sp>
        <p:nvSpPr>
          <p:cNvPr id="6" name="ZoneTexte 5">
            <a:extLst>
              <a:ext uri="{FF2B5EF4-FFF2-40B4-BE49-F238E27FC236}">
                <a16:creationId xmlns:a16="http://schemas.microsoft.com/office/drawing/2014/main" id="{05C34BB6-1AEA-CBBE-3EA0-0937AF8AD4BD}"/>
              </a:ext>
            </a:extLst>
          </p:cNvPr>
          <p:cNvSpPr txBox="1"/>
          <p:nvPr/>
        </p:nvSpPr>
        <p:spPr>
          <a:xfrm rot="451982">
            <a:off x="8370492" y="1016423"/>
            <a:ext cx="1925527" cy="400110"/>
          </a:xfrm>
          <a:prstGeom prst="rect">
            <a:avLst/>
          </a:prstGeom>
          <a:solidFill>
            <a:schemeClr val="bg1"/>
          </a:solidFill>
          <a:ln>
            <a:solidFill>
              <a:schemeClr val="tx1">
                <a:lumMod val="50000"/>
                <a:lumOff val="50000"/>
              </a:schemeClr>
            </a:solidFill>
          </a:ln>
        </p:spPr>
        <p:txBody>
          <a:bodyPr wrap="none" rtlCol="0">
            <a:spAutoFit/>
          </a:bodyPr>
          <a:lstStyle/>
          <a:p>
            <a:r>
              <a:rPr lang="fr-FR" sz="2000" dirty="0">
                <a:latin typeface="Modern Love Caps" pitchFamily="82" charset="0"/>
                <a:cs typeface="Modern Love Caps" panose="020F0502020204030204" pitchFamily="34" charset="0"/>
              </a:rPr>
              <a:t>maybe</a:t>
            </a:r>
            <a:r>
              <a:rPr lang="fr-FR" sz="2000" dirty="0">
                <a:latin typeface="Modern Love Caps" pitchFamily="82" charset="0"/>
                <a:cs typeface="Juice ITC" panose="020F0502020204030204" pitchFamily="34" charset="0"/>
              </a:rPr>
              <a:t>, maybe not</a:t>
            </a:r>
          </a:p>
        </p:txBody>
      </p:sp>
      <p:sp>
        <p:nvSpPr>
          <p:cNvPr id="7" name="ZoneTexte 6">
            <a:extLst>
              <a:ext uri="{FF2B5EF4-FFF2-40B4-BE49-F238E27FC236}">
                <a16:creationId xmlns:a16="http://schemas.microsoft.com/office/drawing/2014/main" id="{D1CE9D30-1086-071F-4A6F-D2B31E6FFE98}"/>
              </a:ext>
            </a:extLst>
          </p:cNvPr>
          <p:cNvSpPr txBox="1"/>
          <p:nvPr/>
        </p:nvSpPr>
        <p:spPr>
          <a:xfrm>
            <a:off x="3679733" y="3707218"/>
            <a:ext cx="6813340" cy="1600438"/>
          </a:xfrm>
          <a:prstGeom prst="rect">
            <a:avLst/>
          </a:prstGeom>
          <a:noFill/>
        </p:spPr>
        <p:txBody>
          <a:bodyPr wrap="none" rtlCol="0">
            <a:spAutoFit/>
          </a:bodyPr>
          <a:lstStyle/>
          <a:p>
            <a:pPr marL="285750" indent="-285750">
              <a:buFont typeface="Wingdings" pitchFamily="2" charset="2"/>
              <a:buChar char="è"/>
            </a:pPr>
            <a:r>
              <a:rPr lang="fr-FR" sz="1600" dirty="0">
                <a:latin typeface="Calibri" panose="020F0502020204030204" pitchFamily="34" charset="0"/>
                <a:ea typeface="+mj-ea"/>
                <a:sym typeface="Wingdings" pitchFamily="2" charset="2"/>
              </a:rPr>
              <a:t>nature de la réduction (constitutive, déclarative, accordéon)</a:t>
            </a:r>
          </a:p>
          <a:p>
            <a:pPr marL="285750" indent="-285750">
              <a:buFont typeface="Wingdings" pitchFamily="2" charset="2"/>
              <a:buChar char="è"/>
            </a:pPr>
            <a:r>
              <a:rPr lang="fr-FR" sz="1600" dirty="0">
                <a:latin typeface="Calibri" panose="020F0502020204030204" pitchFamily="34" charset="0"/>
                <a:ea typeface="+mj-ea"/>
                <a:sym typeface="Wingdings" pitchFamily="2" charset="2"/>
              </a:rPr>
              <a:t>réduction valeur nominale ou suppression d’actions</a:t>
            </a:r>
          </a:p>
          <a:p>
            <a:pPr marL="285750" indent="-285750">
              <a:buFont typeface="Wingdings" pitchFamily="2" charset="2"/>
              <a:buChar char="è"/>
            </a:pPr>
            <a:r>
              <a:rPr lang="fr-FR" sz="1600" dirty="0">
                <a:latin typeface="Calibri" panose="020F0502020204030204" pitchFamily="34" charset="0"/>
                <a:ea typeface="+mj-ea"/>
              </a:rPr>
              <a:t>but de la réduction: rachat d’actions, restitution liquidités, assainissement…</a:t>
            </a:r>
          </a:p>
          <a:p>
            <a:pPr marL="285750" indent="-285750">
              <a:buFont typeface="Wingdings" pitchFamily="2" charset="2"/>
              <a:buChar char="è"/>
            </a:pPr>
            <a:r>
              <a:rPr lang="fr-FR" sz="1600" dirty="0">
                <a:latin typeface="Calibri" panose="020F0502020204030204" pitchFamily="34" charset="0"/>
                <a:ea typeface="+mj-ea"/>
              </a:rPr>
              <a:t>limitation du nombre de réductions ou de l’importance de chaque réduction</a:t>
            </a:r>
          </a:p>
          <a:p>
            <a:pPr marL="285750" indent="-285750">
              <a:buFont typeface="Wingdings" pitchFamily="2" charset="2"/>
              <a:buChar char="è"/>
            </a:pPr>
            <a:r>
              <a:rPr lang="fr-FR" sz="1600" dirty="0">
                <a:latin typeface="Calibri" panose="020F0502020204030204" pitchFamily="34" charset="0"/>
                <a:ea typeface="+mj-ea"/>
              </a:rPr>
              <a:t>etc…</a:t>
            </a:r>
          </a:p>
          <a:p>
            <a:pPr marL="285750" indent="-285750">
              <a:buFont typeface="Wingdings" pitchFamily="2" charset="2"/>
              <a:buChar char="è"/>
            </a:pPr>
            <a:endParaRPr lang="fr-FR" dirty="0">
              <a:latin typeface="Calibri" panose="020F0502020204030204" pitchFamily="34" charset="0"/>
            </a:endParaRPr>
          </a:p>
        </p:txBody>
      </p:sp>
      <p:sp>
        <p:nvSpPr>
          <p:cNvPr id="8" name="Titre 1">
            <a:extLst>
              <a:ext uri="{FF2B5EF4-FFF2-40B4-BE49-F238E27FC236}">
                <a16:creationId xmlns:a16="http://schemas.microsoft.com/office/drawing/2014/main" id="{1A91E87B-250F-FC92-62C9-E3C799583FA4}"/>
              </a:ext>
            </a:extLst>
          </p:cNvPr>
          <p:cNvSpPr txBox="1">
            <a:spLocks/>
          </p:cNvSpPr>
          <p:nvPr/>
        </p:nvSpPr>
        <p:spPr>
          <a:xfrm>
            <a:off x="681643" y="37183"/>
            <a:ext cx="11510357" cy="981537"/>
          </a:xfrm>
          <a:prstGeom prst="rect">
            <a:avLst/>
          </a:prstGeom>
        </p:spPr>
        <p:txBody>
          <a:bodyPr/>
          <a:lstStyle>
            <a:lvl1pPr algn="l" defTabSz="914400" rtl="0" eaLnBrk="1" latinLnBrk="0" hangingPunct="1">
              <a:lnSpc>
                <a:spcPct val="90000"/>
              </a:lnSpc>
              <a:spcBef>
                <a:spcPct val="0"/>
              </a:spcBef>
              <a:buNone/>
              <a:defRPr sz="4600" b="1" kern="1200">
                <a:solidFill>
                  <a:schemeClr val="tx1"/>
                </a:solidFill>
                <a:latin typeface="Gellix" pitchFamily="2" charset="0"/>
                <a:ea typeface="+mj-ea"/>
                <a:cs typeface="Gellix" pitchFamily="2" charset="0"/>
              </a:defRPr>
            </a:lvl1pPr>
          </a:lstStyle>
          <a:p>
            <a:pPr algn="r"/>
            <a:r>
              <a:rPr lang="fr-CH" sz="3600" b="0" dirty="0">
                <a:latin typeface="Calibri" panose="020F0502020204030204" pitchFamily="34" charset="0"/>
                <a:cs typeface="Calibri" panose="020F0502020204030204" pitchFamily="34" charset="0"/>
              </a:rPr>
              <a:t>Réduction dans la marge</a:t>
            </a:r>
          </a:p>
        </p:txBody>
      </p:sp>
    </p:spTree>
    <p:extLst>
      <p:ext uri="{BB962C8B-B14F-4D97-AF65-F5344CB8AC3E}">
        <p14:creationId xmlns:p14="http://schemas.microsoft.com/office/powerpoint/2010/main" val="426893340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Titre 1">
            <a:extLst>
              <a:ext uri="{FF2B5EF4-FFF2-40B4-BE49-F238E27FC236}">
                <a16:creationId xmlns:a16="http://schemas.microsoft.com/office/drawing/2014/main" id="{B9E3D252-FA89-41EC-C6A3-E9CF043B60AB}"/>
              </a:ext>
            </a:extLst>
          </p:cNvPr>
          <p:cNvSpPr txBox="1">
            <a:spLocks/>
          </p:cNvSpPr>
          <p:nvPr/>
        </p:nvSpPr>
        <p:spPr>
          <a:xfrm>
            <a:off x="114096" y="557781"/>
            <a:ext cx="11510357" cy="981537"/>
          </a:xfrm>
          <a:prstGeom prst="rect">
            <a:avLst/>
          </a:prstGeom>
        </p:spPr>
        <p:txBody>
          <a:bodyPr/>
          <a:lstStyle>
            <a:lvl1pPr algn="l" defTabSz="914400" rtl="0" eaLnBrk="1" latinLnBrk="0" hangingPunct="1">
              <a:lnSpc>
                <a:spcPct val="90000"/>
              </a:lnSpc>
              <a:spcBef>
                <a:spcPct val="0"/>
              </a:spcBef>
              <a:buNone/>
              <a:defRPr sz="4600" b="1" kern="1200">
                <a:solidFill>
                  <a:schemeClr val="tx1"/>
                </a:solidFill>
                <a:latin typeface="Gellix" pitchFamily="2" charset="0"/>
                <a:ea typeface="+mj-ea"/>
                <a:cs typeface="Gellix" pitchFamily="2" charset="0"/>
              </a:defRPr>
            </a:lvl1pPr>
          </a:lstStyle>
          <a:p>
            <a:r>
              <a:rPr lang="fr-CH" sz="2400" b="0" dirty="0">
                <a:latin typeface="Gellix Medium" pitchFamily="2" charset="77"/>
                <a:cs typeface="Calibri" panose="020F0502020204030204" pitchFamily="34" charset="0"/>
              </a:rPr>
              <a:t>Procédure</a:t>
            </a:r>
          </a:p>
        </p:txBody>
      </p:sp>
      <p:sp>
        <p:nvSpPr>
          <p:cNvPr id="20" name="Titre 1">
            <a:extLst>
              <a:ext uri="{FF2B5EF4-FFF2-40B4-BE49-F238E27FC236}">
                <a16:creationId xmlns:a16="http://schemas.microsoft.com/office/drawing/2014/main" id="{7A7C9657-0658-997C-D077-E3EBD34A5D49}"/>
              </a:ext>
            </a:extLst>
          </p:cNvPr>
          <p:cNvSpPr txBox="1">
            <a:spLocks/>
          </p:cNvSpPr>
          <p:nvPr/>
        </p:nvSpPr>
        <p:spPr>
          <a:xfrm>
            <a:off x="681643" y="37183"/>
            <a:ext cx="11510357" cy="981537"/>
          </a:xfrm>
          <a:prstGeom prst="rect">
            <a:avLst/>
          </a:prstGeom>
        </p:spPr>
        <p:txBody>
          <a:bodyPr/>
          <a:lstStyle>
            <a:lvl1pPr algn="l" defTabSz="914400" rtl="0" eaLnBrk="1" latinLnBrk="0" hangingPunct="1">
              <a:lnSpc>
                <a:spcPct val="90000"/>
              </a:lnSpc>
              <a:spcBef>
                <a:spcPct val="0"/>
              </a:spcBef>
              <a:buNone/>
              <a:defRPr sz="4600" b="1" kern="1200">
                <a:solidFill>
                  <a:schemeClr val="tx1"/>
                </a:solidFill>
                <a:latin typeface="Gellix" pitchFamily="2" charset="0"/>
                <a:ea typeface="+mj-ea"/>
                <a:cs typeface="Gellix" pitchFamily="2" charset="0"/>
              </a:defRPr>
            </a:lvl1pPr>
          </a:lstStyle>
          <a:p>
            <a:pPr algn="r"/>
            <a:r>
              <a:rPr lang="fr-CH" sz="3600" b="0" dirty="0">
                <a:latin typeface="Calibri" panose="020F0502020204030204" pitchFamily="34" charset="0"/>
                <a:cs typeface="Calibri" panose="020F0502020204030204" pitchFamily="34" charset="0"/>
              </a:rPr>
              <a:t>Réduction dans la marge</a:t>
            </a:r>
          </a:p>
        </p:txBody>
      </p:sp>
      <p:sp>
        <p:nvSpPr>
          <p:cNvPr id="2" name="Rectangle : coins arrondis 1">
            <a:extLst>
              <a:ext uri="{FF2B5EF4-FFF2-40B4-BE49-F238E27FC236}">
                <a16:creationId xmlns:a16="http://schemas.microsoft.com/office/drawing/2014/main" id="{FEF74CAB-F027-3FD7-8F84-4AC8260701D5}"/>
              </a:ext>
            </a:extLst>
          </p:cNvPr>
          <p:cNvSpPr/>
          <p:nvPr/>
        </p:nvSpPr>
        <p:spPr>
          <a:xfrm>
            <a:off x="215836" y="1720212"/>
            <a:ext cx="11760327" cy="3766188"/>
          </a:xfrm>
          <a:prstGeom prst="roundRect">
            <a:avLst/>
          </a:prstGeom>
          <a:noFill/>
          <a:ln w="5715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sz="1400" dirty="0">
                <a:solidFill>
                  <a:schemeClr val="tx1"/>
                </a:solidFill>
                <a:ea typeface="+mj-ea"/>
                <a:sym typeface="Wingdings" pitchFamily="2" charset="2"/>
              </a:rPr>
              <a:t>CO 653u</a:t>
            </a:r>
          </a:p>
          <a:p>
            <a:r>
              <a:rPr lang="fr-CH" sz="1400" baseline="30000" dirty="0">
                <a:solidFill>
                  <a:schemeClr val="tx1"/>
                </a:solidFill>
                <a:ea typeface="+mj-ea"/>
              </a:rPr>
              <a:t>3</a:t>
            </a:r>
            <a:r>
              <a:rPr lang="fr-CH" sz="1400" dirty="0">
                <a:solidFill>
                  <a:schemeClr val="tx1"/>
                </a:solidFill>
                <a:ea typeface="+mj-ea"/>
              </a:rPr>
              <a:t> </a:t>
            </a:r>
            <a:r>
              <a:rPr lang="fr-CH" sz="1400" b="1" dirty="0">
                <a:solidFill>
                  <a:schemeClr val="tx1"/>
                </a:solidFill>
                <a:ea typeface="+mj-ea"/>
              </a:rPr>
              <a:t>Si le conseil d’administration doit procéder à une réduction du capital-actions dans les limites de la marge de fluctuation</a:t>
            </a:r>
            <a:r>
              <a:rPr lang="fr-CH" sz="1400" dirty="0">
                <a:solidFill>
                  <a:schemeClr val="tx1"/>
                </a:solidFill>
                <a:ea typeface="+mj-ea"/>
              </a:rPr>
              <a:t>, les dispositions relatives à la garantie des créances, aux comptes intermédiaires et à l’attestation de vérification </a:t>
            </a:r>
            <a:r>
              <a:rPr lang="fr-CH" sz="1400" b="1" dirty="0">
                <a:solidFill>
                  <a:schemeClr val="tx1"/>
                </a:solidFill>
                <a:ea typeface="+mj-ea"/>
              </a:rPr>
              <a:t>dans le cadre de la réduction ordinaire du capital </a:t>
            </a:r>
            <a:r>
              <a:rPr lang="fr-CH" sz="1400" dirty="0">
                <a:solidFill>
                  <a:schemeClr val="tx1"/>
                </a:solidFill>
                <a:ea typeface="+mj-ea"/>
              </a:rPr>
              <a:t>s’appliquent par analogie.</a:t>
            </a:r>
          </a:p>
          <a:p>
            <a:endParaRPr lang="fr-CH" sz="1400" dirty="0">
              <a:solidFill>
                <a:schemeClr val="tx1"/>
              </a:solidFill>
              <a:ea typeface="+mj-ea"/>
              <a:sym typeface="Wingdings" pitchFamily="2" charset="2"/>
            </a:endParaRPr>
          </a:p>
          <a:p>
            <a:r>
              <a:rPr lang="fr-FR" sz="1400" dirty="0">
                <a:solidFill>
                  <a:schemeClr val="tx1"/>
                </a:solidFill>
                <a:ea typeface="+mj-ea"/>
                <a:sym typeface="Wingdings" pitchFamily="2" charset="2"/>
              </a:rPr>
              <a:t>ORC 59</a:t>
            </a:r>
          </a:p>
          <a:p>
            <a:r>
              <a:rPr lang="fr-CH" sz="1400" baseline="30000" dirty="0">
                <a:solidFill>
                  <a:schemeClr val="tx1"/>
                </a:solidFill>
                <a:ea typeface="+mj-ea"/>
              </a:rPr>
              <a:t>1</a:t>
            </a:r>
            <a:r>
              <a:rPr lang="fr-CH" sz="1400" dirty="0">
                <a:solidFill>
                  <a:schemeClr val="tx1"/>
                </a:solidFill>
                <a:ea typeface="+mj-ea"/>
              </a:rPr>
              <a:t> </a:t>
            </a:r>
            <a:r>
              <a:rPr lang="fr-CH" sz="1400" dirty="0">
                <a:solidFill>
                  <a:schemeClr val="tx1"/>
                </a:solidFill>
              </a:rPr>
              <a:t>La réquisition d’inscription au registre du commerce d’une réduction du capital-actions dans les limites de la marge de fluctuation est accompagnée si nécessaire des pièces justificatives mentionnées à l’art. 55.</a:t>
            </a:r>
          </a:p>
          <a:p>
            <a:r>
              <a:rPr lang="fr-CH" sz="1400" baseline="30000" dirty="0">
                <a:solidFill>
                  <a:schemeClr val="tx1"/>
                </a:solidFill>
              </a:rPr>
              <a:t>2</a:t>
            </a:r>
            <a:r>
              <a:rPr lang="fr-CH" sz="1400" dirty="0">
                <a:solidFill>
                  <a:schemeClr val="tx1"/>
                </a:solidFill>
              </a:rPr>
              <a:t> Le contenu de l’inscription est régi par </a:t>
            </a:r>
            <a:r>
              <a:rPr lang="fr-CH" sz="1400" b="1" dirty="0">
                <a:solidFill>
                  <a:schemeClr val="tx1"/>
                </a:solidFill>
              </a:rPr>
              <a:t>l’art. 55</a:t>
            </a:r>
            <a:r>
              <a:rPr lang="fr-CH" sz="1400" dirty="0">
                <a:solidFill>
                  <a:schemeClr val="tx1"/>
                </a:solidFill>
              </a:rPr>
              <a:t>, qui s’applique par analogie.</a:t>
            </a:r>
          </a:p>
          <a:p>
            <a:endParaRPr lang="fr-CH" sz="1400" dirty="0">
              <a:solidFill>
                <a:schemeClr val="tx1"/>
              </a:solidFill>
            </a:endParaRPr>
          </a:p>
          <a:p>
            <a:r>
              <a:rPr lang="fr-CH" sz="1400" dirty="0">
                <a:solidFill>
                  <a:schemeClr val="tx1"/>
                </a:solidFill>
              </a:rPr>
              <a:t>NB:</a:t>
            </a:r>
          </a:p>
          <a:p>
            <a:r>
              <a:rPr lang="fr-CH" sz="1400" i="1" dirty="0">
                <a:solidFill>
                  <a:schemeClr val="tx1"/>
                </a:solidFill>
              </a:rPr>
              <a:t>ORC 55: Réduction ordinaire du capital-actions; </a:t>
            </a:r>
          </a:p>
          <a:p>
            <a:r>
              <a:rPr lang="fr-CH" sz="1400" i="1" dirty="0">
                <a:solidFill>
                  <a:schemeClr val="tx1"/>
                </a:solidFill>
              </a:rPr>
              <a:t>ORC 56: </a:t>
            </a:r>
            <a:r>
              <a:rPr lang="fr-CH" sz="1400" i="1" dirty="0">
                <a:solidFill>
                  <a:schemeClr val="tx1"/>
                </a:solidFill>
                <a:effectLst/>
                <a:ea typeface="Arial" panose="020B0604020202020204" pitchFamily="34" charset="0"/>
              </a:rPr>
              <a:t>Réduction du capital en cas de bilan déficitaire</a:t>
            </a:r>
            <a:r>
              <a:rPr lang="fr-CH" sz="1400" i="1" dirty="0">
                <a:solidFill>
                  <a:schemeClr val="tx1"/>
                </a:solidFill>
                <a:effectLst/>
              </a:rPr>
              <a:t> </a:t>
            </a:r>
            <a:r>
              <a:rPr lang="fr-CH" sz="1400" i="1" dirty="0">
                <a:solidFill>
                  <a:schemeClr val="tx1"/>
                </a:solidFill>
              </a:rPr>
              <a:t>; </a:t>
            </a:r>
          </a:p>
          <a:p>
            <a:r>
              <a:rPr lang="fr-CH" sz="1400" i="1" dirty="0">
                <a:solidFill>
                  <a:schemeClr val="tx1"/>
                </a:solidFill>
              </a:rPr>
              <a:t>ORC 57: Réduction et augmentation simultanée du capital-actions </a:t>
            </a:r>
          </a:p>
          <a:p>
            <a:endParaRPr lang="fr-CH" sz="1400" dirty="0">
              <a:solidFill>
                <a:schemeClr val="tx1"/>
              </a:solidFill>
              <a:latin typeface="Calibri" panose="020F0502020204030204" pitchFamily="34" charset="0"/>
              <a:ea typeface="+mj-ea"/>
              <a:sym typeface="Wingdings" pitchFamily="2" charset="2"/>
            </a:endParaRPr>
          </a:p>
        </p:txBody>
      </p:sp>
    </p:spTree>
    <p:extLst>
      <p:ext uri="{BB962C8B-B14F-4D97-AF65-F5344CB8AC3E}">
        <p14:creationId xmlns:p14="http://schemas.microsoft.com/office/powerpoint/2010/main" val="219015034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Connecteur droit avec flèche 3">
            <a:extLst>
              <a:ext uri="{FF2B5EF4-FFF2-40B4-BE49-F238E27FC236}">
                <a16:creationId xmlns:a16="http://schemas.microsoft.com/office/drawing/2014/main" id="{D3C1CB54-5D92-A060-F50B-388298395713}"/>
              </a:ext>
            </a:extLst>
          </p:cNvPr>
          <p:cNvCxnSpPr>
            <a:cxnSpLocks/>
            <a:endCxn id="5" idx="1"/>
          </p:cNvCxnSpPr>
          <p:nvPr/>
        </p:nvCxnSpPr>
        <p:spPr>
          <a:xfrm flipV="1">
            <a:off x="366978" y="4866328"/>
            <a:ext cx="5268788" cy="16350"/>
          </a:xfrm>
          <a:prstGeom prst="straightConnector1">
            <a:avLst/>
          </a:prstGeom>
          <a:ln w="38100">
            <a:solidFill>
              <a:schemeClr val="tx1">
                <a:lumMod val="65000"/>
                <a:lumOff val="3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5" name="ZoneTexte 4">
            <a:extLst>
              <a:ext uri="{FF2B5EF4-FFF2-40B4-BE49-F238E27FC236}">
                <a16:creationId xmlns:a16="http://schemas.microsoft.com/office/drawing/2014/main" id="{C331EA67-8DA6-34C2-357B-6291029566A2}"/>
              </a:ext>
            </a:extLst>
          </p:cNvPr>
          <p:cNvSpPr txBox="1"/>
          <p:nvPr/>
        </p:nvSpPr>
        <p:spPr>
          <a:xfrm>
            <a:off x="5635766" y="4681662"/>
            <a:ext cx="261610" cy="369332"/>
          </a:xfrm>
          <a:prstGeom prst="rect">
            <a:avLst/>
          </a:prstGeom>
          <a:noFill/>
        </p:spPr>
        <p:txBody>
          <a:bodyPr wrap="none" rtlCol="0">
            <a:spAutoFit/>
          </a:bodyPr>
          <a:lstStyle/>
          <a:p>
            <a:r>
              <a:rPr lang="fr-FR" dirty="0">
                <a:latin typeface="Calibri" panose="020F0502020204030204" pitchFamily="34" charset="0"/>
                <a:ea typeface="+mj-ea"/>
              </a:rPr>
              <a:t>t</a:t>
            </a:r>
          </a:p>
        </p:txBody>
      </p:sp>
      <p:sp>
        <p:nvSpPr>
          <p:cNvPr id="6" name="Rectangle 5">
            <a:extLst>
              <a:ext uri="{FF2B5EF4-FFF2-40B4-BE49-F238E27FC236}">
                <a16:creationId xmlns:a16="http://schemas.microsoft.com/office/drawing/2014/main" id="{678E732E-7953-BBBB-A079-A2F46570D445}"/>
              </a:ext>
            </a:extLst>
          </p:cNvPr>
          <p:cNvSpPr/>
          <p:nvPr/>
        </p:nvSpPr>
        <p:spPr>
          <a:xfrm rot="16200000">
            <a:off x="2054189" y="3196922"/>
            <a:ext cx="1538159" cy="828000"/>
          </a:xfrm>
          <a:prstGeom prst="rect">
            <a:avLst/>
          </a:prstGeom>
          <a:solidFill>
            <a:schemeClr val="bg2"/>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400" dirty="0">
                <a:solidFill>
                  <a:schemeClr val="tx1"/>
                </a:solidFill>
                <a:latin typeface="Calibri" panose="020F0502020204030204" pitchFamily="34" charset="0"/>
                <a:ea typeface="+mj-ea"/>
              </a:rPr>
              <a:t>décision CA</a:t>
            </a:r>
          </a:p>
          <a:p>
            <a:pPr algn="ctr"/>
            <a:r>
              <a:rPr lang="fr-FR" sz="1400" dirty="0">
                <a:solidFill>
                  <a:schemeClr val="tx1"/>
                </a:solidFill>
                <a:latin typeface="Calibri" panose="020F0502020204030204" pitchFamily="34" charset="0"/>
                <a:ea typeface="+mj-ea"/>
              </a:rPr>
              <a:t>CO 653n</a:t>
            </a:r>
          </a:p>
          <a:p>
            <a:pPr algn="ctr"/>
            <a:r>
              <a:rPr lang="fr-FR" sz="1400" dirty="0">
                <a:solidFill>
                  <a:schemeClr val="tx1"/>
                </a:solidFill>
                <a:latin typeface="Calibri" panose="020F0502020204030204" pitchFamily="34" charset="0"/>
                <a:ea typeface="+mj-ea"/>
              </a:rPr>
              <a:t>+ modif. statuts</a:t>
            </a:r>
          </a:p>
        </p:txBody>
      </p:sp>
      <p:sp>
        <p:nvSpPr>
          <p:cNvPr id="7" name="Rectangle 6">
            <a:extLst>
              <a:ext uri="{FF2B5EF4-FFF2-40B4-BE49-F238E27FC236}">
                <a16:creationId xmlns:a16="http://schemas.microsoft.com/office/drawing/2014/main" id="{9E9DB3FA-FBC0-77B4-0102-798F9DCDF1AB}"/>
              </a:ext>
            </a:extLst>
          </p:cNvPr>
          <p:cNvSpPr/>
          <p:nvPr/>
        </p:nvSpPr>
        <p:spPr>
          <a:xfrm rot="16200000">
            <a:off x="3457193" y="3196922"/>
            <a:ext cx="1538159" cy="828000"/>
          </a:xfrm>
          <a:prstGeom prst="rect">
            <a:avLst/>
          </a:prstGeom>
          <a:solidFill>
            <a:schemeClr val="bg2"/>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400" dirty="0">
                <a:solidFill>
                  <a:schemeClr val="tx1"/>
                </a:solidFill>
                <a:latin typeface="Calibri" panose="020F0502020204030204" pitchFamily="34" charset="0"/>
                <a:ea typeface="+mj-ea"/>
              </a:rPr>
              <a:t>réquisition inscription RC</a:t>
            </a:r>
          </a:p>
        </p:txBody>
      </p:sp>
      <p:grpSp>
        <p:nvGrpSpPr>
          <p:cNvPr id="8" name="Groupe 7">
            <a:extLst>
              <a:ext uri="{FF2B5EF4-FFF2-40B4-BE49-F238E27FC236}">
                <a16:creationId xmlns:a16="http://schemas.microsoft.com/office/drawing/2014/main" id="{47BEBDC1-24F6-E40E-E47A-81D049614418}"/>
              </a:ext>
            </a:extLst>
          </p:cNvPr>
          <p:cNvGrpSpPr/>
          <p:nvPr/>
        </p:nvGrpSpPr>
        <p:grpSpPr>
          <a:xfrm>
            <a:off x="114096" y="2835195"/>
            <a:ext cx="828000" cy="2031008"/>
            <a:chOff x="138612" y="2688103"/>
            <a:chExt cx="828000" cy="2031008"/>
          </a:xfrm>
        </p:grpSpPr>
        <p:sp>
          <p:nvSpPr>
            <p:cNvPr id="9" name="Rectangle 8">
              <a:extLst>
                <a:ext uri="{FF2B5EF4-FFF2-40B4-BE49-F238E27FC236}">
                  <a16:creationId xmlns:a16="http://schemas.microsoft.com/office/drawing/2014/main" id="{1206184D-067A-1963-A56F-7AA1B6B0F4CB}"/>
                </a:ext>
              </a:extLst>
            </p:cNvPr>
            <p:cNvSpPr/>
            <p:nvPr/>
          </p:nvSpPr>
          <p:spPr>
            <a:xfrm rot="16200000">
              <a:off x="-216468" y="3043183"/>
              <a:ext cx="1538159" cy="828000"/>
            </a:xfrm>
            <a:prstGeom prst="rect">
              <a:avLst/>
            </a:prstGeom>
            <a:solidFill>
              <a:schemeClr val="bg2"/>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400" dirty="0">
                  <a:solidFill>
                    <a:schemeClr val="tx1"/>
                  </a:solidFill>
                  <a:latin typeface="Calibri" panose="020F0502020204030204" pitchFamily="34" charset="0"/>
                  <a:ea typeface="+mj-ea"/>
                </a:rPr>
                <a:t>clôture comptes</a:t>
              </a:r>
            </a:p>
            <a:p>
              <a:pPr algn="ctr"/>
              <a:r>
                <a:rPr lang="fr-FR" sz="1400" dirty="0">
                  <a:solidFill>
                    <a:schemeClr val="tx1"/>
                  </a:solidFill>
                  <a:latin typeface="Calibri" panose="020F0502020204030204" pitchFamily="34" charset="0"/>
                  <a:ea typeface="+mj-ea"/>
                </a:rPr>
                <a:t>CO 653l</a:t>
              </a:r>
            </a:p>
          </p:txBody>
        </p:sp>
        <p:cxnSp>
          <p:nvCxnSpPr>
            <p:cNvPr id="10" name="Connecteur droit avec flèche 9">
              <a:extLst>
                <a:ext uri="{FF2B5EF4-FFF2-40B4-BE49-F238E27FC236}">
                  <a16:creationId xmlns:a16="http://schemas.microsoft.com/office/drawing/2014/main" id="{3010E3B5-96D0-2E39-49C3-516594E13638}"/>
                </a:ext>
              </a:extLst>
            </p:cNvPr>
            <p:cNvCxnSpPr>
              <a:stCxn id="9" idx="1"/>
            </p:cNvCxnSpPr>
            <p:nvPr/>
          </p:nvCxnSpPr>
          <p:spPr>
            <a:xfrm flipH="1">
              <a:off x="552611" y="4226263"/>
              <a:ext cx="1" cy="492848"/>
            </a:xfrm>
            <a:prstGeom prst="straightConnector1">
              <a:avLst/>
            </a:prstGeom>
            <a:ln>
              <a:solidFill>
                <a:schemeClr val="tx1">
                  <a:lumMod val="65000"/>
                  <a:lumOff val="35000"/>
                </a:schemeClr>
              </a:solidFill>
              <a:tailEnd type="triangle"/>
            </a:ln>
          </p:spPr>
          <p:style>
            <a:lnRef idx="1">
              <a:schemeClr val="accent1"/>
            </a:lnRef>
            <a:fillRef idx="0">
              <a:schemeClr val="accent1"/>
            </a:fillRef>
            <a:effectRef idx="0">
              <a:schemeClr val="accent1"/>
            </a:effectRef>
            <a:fontRef idx="minor">
              <a:schemeClr val="tx1"/>
            </a:fontRef>
          </p:style>
        </p:cxnSp>
      </p:grpSp>
      <p:cxnSp>
        <p:nvCxnSpPr>
          <p:cNvPr id="11" name="Connecteur droit avec flèche 10">
            <a:extLst>
              <a:ext uri="{FF2B5EF4-FFF2-40B4-BE49-F238E27FC236}">
                <a16:creationId xmlns:a16="http://schemas.microsoft.com/office/drawing/2014/main" id="{E628E3ED-26C9-149A-BF76-33492105E245}"/>
              </a:ext>
            </a:extLst>
          </p:cNvPr>
          <p:cNvCxnSpPr>
            <a:cxnSpLocks/>
            <a:stCxn id="7" idx="1"/>
          </p:cNvCxnSpPr>
          <p:nvPr/>
        </p:nvCxnSpPr>
        <p:spPr>
          <a:xfrm>
            <a:off x="4226273" y="4380002"/>
            <a:ext cx="0" cy="492848"/>
          </a:xfrm>
          <a:prstGeom prst="straightConnector1">
            <a:avLst/>
          </a:prstGeom>
          <a:ln>
            <a:solidFill>
              <a:schemeClr val="tx1">
                <a:lumMod val="65000"/>
                <a:lumOff val="3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12" name="Connecteur droit avec flèche 11">
            <a:extLst>
              <a:ext uri="{FF2B5EF4-FFF2-40B4-BE49-F238E27FC236}">
                <a16:creationId xmlns:a16="http://schemas.microsoft.com/office/drawing/2014/main" id="{EF70C529-792B-A5A3-956A-D22732180847}"/>
              </a:ext>
            </a:extLst>
          </p:cNvPr>
          <p:cNvCxnSpPr>
            <a:cxnSpLocks/>
            <a:stCxn id="6" idx="1"/>
          </p:cNvCxnSpPr>
          <p:nvPr/>
        </p:nvCxnSpPr>
        <p:spPr>
          <a:xfrm flipH="1">
            <a:off x="2823267" y="4380002"/>
            <a:ext cx="2" cy="520598"/>
          </a:xfrm>
          <a:prstGeom prst="straightConnector1">
            <a:avLst/>
          </a:prstGeom>
          <a:ln>
            <a:solidFill>
              <a:schemeClr val="tx1">
                <a:lumMod val="65000"/>
                <a:lumOff val="3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13" name="ZoneTexte 12">
            <a:extLst>
              <a:ext uri="{FF2B5EF4-FFF2-40B4-BE49-F238E27FC236}">
                <a16:creationId xmlns:a16="http://schemas.microsoft.com/office/drawing/2014/main" id="{A45DBA4C-D93C-B1DB-0F22-749A44CA98E3}"/>
              </a:ext>
            </a:extLst>
          </p:cNvPr>
          <p:cNvSpPr txBox="1"/>
          <p:nvPr/>
        </p:nvSpPr>
        <p:spPr>
          <a:xfrm>
            <a:off x="3026540" y="4968655"/>
            <a:ext cx="1011752" cy="307777"/>
          </a:xfrm>
          <a:prstGeom prst="rect">
            <a:avLst/>
          </a:prstGeom>
          <a:noFill/>
        </p:spPr>
        <p:txBody>
          <a:bodyPr wrap="none" rtlCol="0">
            <a:spAutoFit/>
          </a:bodyPr>
          <a:lstStyle/>
          <a:p>
            <a:pPr algn="ctr"/>
            <a:r>
              <a:rPr lang="fr-FR" sz="1400" dirty="0">
                <a:latin typeface="Calibri" panose="020F0502020204030204" pitchFamily="34" charset="0"/>
                <a:ea typeface="+mj-ea"/>
              </a:rPr>
              <a:t>6 mois max</a:t>
            </a:r>
          </a:p>
        </p:txBody>
      </p:sp>
      <p:sp>
        <p:nvSpPr>
          <p:cNvPr id="14" name="Parenthèse ouvrante 13">
            <a:extLst>
              <a:ext uri="{FF2B5EF4-FFF2-40B4-BE49-F238E27FC236}">
                <a16:creationId xmlns:a16="http://schemas.microsoft.com/office/drawing/2014/main" id="{2B0055AF-A2D4-A061-C60F-C07372EE8F51}"/>
              </a:ext>
            </a:extLst>
          </p:cNvPr>
          <p:cNvSpPr/>
          <p:nvPr/>
        </p:nvSpPr>
        <p:spPr>
          <a:xfrm rot="16200000">
            <a:off x="3520154" y="4276505"/>
            <a:ext cx="45719" cy="1366519"/>
          </a:xfrm>
          <a:prstGeom prst="leftBracket">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dirty="0">
              <a:latin typeface="Calibri" panose="020F0502020204030204" pitchFamily="34" charset="0"/>
            </a:endParaRPr>
          </a:p>
        </p:txBody>
      </p:sp>
      <p:sp>
        <p:nvSpPr>
          <p:cNvPr id="15" name="Titre 1">
            <a:extLst>
              <a:ext uri="{FF2B5EF4-FFF2-40B4-BE49-F238E27FC236}">
                <a16:creationId xmlns:a16="http://schemas.microsoft.com/office/drawing/2014/main" id="{87CF772F-D779-2B53-1A5E-3503A28CAE06}"/>
              </a:ext>
            </a:extLst>
          </p:cNvPr>
          <p:cNvSpPr txBox="1">
            <a:spLocks/>
          </p:cNvSpPr>
          <p:nvPr/>
        </p:nvSpPr>
        <p:spPr>
          <a:xfrm>
            <a:off x="296065" y="5268403"/>
            <a:ext cx="5445931" cy="981537"/>
          </a:xfrm>
          <a:prstGeom prst="rect">
            <a:avLst/>
          </a:prstGeom>
        </p:spPr>
        <p:txBody>
          <a:bodyPr/>
          <a:lstStyle>
            <a:lvl1pPr algn="l" defTabSz="914400" rtl="0" eaLnBrk="1" latinLnBrk="0" hangingPunct="1">
              <a:lnSpc>
                <a:spcPct val="90000"/>
              </a:lnSpc>
              <a:spcBef>
                <a:spcPct val="0"/>
              </a:spcBef>
              <a:buNone/>
              <a:defRPr sz="4600" b="1" kern="1200">
                <a:solidFill>
                  <a:schemeClr val="tx1"/>
                </a:solidFill>
                <a:latin typeface="Gellix" pitchFamily="2" charset="0"/>
                <a:ea typeface="+mj-ea"/>
                <a:cs typeface="Gellix" pitchFamily="2" charset="0"/>
              </a:defRPr>
            </a:lvl1pPr>
          </a:lstStyle>
          <a:p>
            <a:r>
              <a:rPr lang="fr-CH" sz="2200" b="0" dirty="0">
                <a:latin typeface="Calibri" panose="020F0502020204030204" pitchFamily="34" charset="0"/>
                <a:cs typeface="Calibri" panose="020F0502020204030204" pitchFamily="34" charset="0"/>
              </a:rPr>
              <a:t>Réduction déclarative simple (CO 653p)</a:t>
            </a:r>
          </a:p>
        </p:txBody>
      </p:sp>
      <p:grpSp>
        <p:nvGrpSpPr>
          <p:cNvPr id="16" name="Groupe 15">
            <a:extLst>
              <a:ext uri="{FF2B5EF4-FFF2-40B4-BE49-F238E27FC236}">
                <a16:creationId xmlns:a16="http://schemas.microsoft.com/office/drawing/2014/main" id="{51966F88-742F-CB10-84BA-94E98BF399D2}"/>
              </a:ext>
            </a:extLst>
          </p:cNvPr>
          <p:cNvGrpSpPr/>
          <p:nvPr/>
        </p:nvGrpSpPr>
        <p:grpSpPr>
          <a:xfrm>
            <a:off x="1261681" y="1161956"/>
            <a:ext cx="828000" cy="3703813"/>
            <a:chOff x="8252737" y="1010065"/>
            <a:chExt cx="828000" cy="3703813"/>
          </a:xfrm>
        </p:grpSpPr>
        <p:sp>
          <p:nvSpPr>
            <p:cNvPr id="17" name="Rectangle 16">
              <a:extLst>
                <a:ext uri="{FF2B5EF4-FFF2-40B4-BE49-F238E27FC236}">
                  <a16:creationId xmlns:a16="http://schemas.microsoft.com/office/drawing/2014/main" id="{403288B9-6754-3032-18F5-3544DAE418AD}"/>
                </a:ext>
              </a:extLst>
            </p:cNvPr>
            <p:cNvSpPr/>
            <p:nvPr/>
          </p:nvSpPr>
          <p:spPr>
            <a:xfrm rot="16200000">
              <a:off x="7897657" y="1365145"/>
              <a:ext cx="1538159" cy="828000"/>
            </a:xfrm>
            <a:prstGeom prst="rect">
              <a:avLst/>
            </a:prstGeom>
            <a:solidFill>
              <a:schemeClr val="bg2"/>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400" dirty="0">
                  <a:solidFill>
                    <a:schemeClr val="tx1"/>
                  </a:solidFill>
                  <a:latin typeface="Calibri" panose="020F0502020204030204" pitchFamily="34" charset="0"/>
                  <a:ea typeface="+mj-ea"/>
                </a:rPr>
                <a:t>attestation</a:t>
              </a:r>
            </a:p>
            <a:p>
              <a:pPr algn="ctr"/>
              <a:r>
                <a:rPr lang="fr-FR" sz="1400" dirty="0">
                  <a:solidFill>
                    <a:schemeClr val="tx1"/>
                  </a:solidFill>
                  <a:latin typeface="Calibri" panose="020F0502020204030204" pitchFamily="34" charset="0"/>
                  <a:ea typeface="+mj-ea"/>
                </a:rPr>
                <a:t>CO 653p</a:t>
              </a:r>
            </a:p>
          </p:txBody>
        </p:sp>
        <p:cxnSp>
          <p:nvCxnSpPr>
            <p:cNvPr id="18" name="Connecteur droit avec flèche 17">
              <a:extLst>
                <a:ext uri="{FF2B5EF4-FFF2-40B4-BE49-F238E27FC236}">
                  <a16:creationId xmlns:a16="http://schemas.microsoft.com/office/drawing/2014/main" id="{D541CF0A-980C-9637-E704-E7CED19E47A0}"/>
                </a:ext>
              </a:extLst>
            </p:cNvPr>
            <p:cNvCxnSpPr>
              <a:stCxn id="17" idx="1"/>
            </p:cNvCxnSpPr>
            <p:nvPr/>
          </p:nvCxnSpPr>
          <p:spPr>
            <a:xfrm>
              <a:off x="8666737" y="2548225"/>
              <a:ext cx="0" cy="2165653"/>
            </a:xfrm>
            <a:prstGeom prst="straightConnector1">
              <a:avLst/>
            </a:prstGeom>
            <a:ln>
              <a:solidFill>
                <a:schemeClr val="bg2">
                  <a:lumMod val="50000"/>
                </a:schemeClr>
              </a:solidFill>
              <a:tailEnd type="triangle"/>
            </a:ln>
          </p:spPr>
          <p:style>
            <a:lnRef idx="1">
              <a:schemeClr val="accent1"/>
            </a:lnRef>
            <a:fillRef idx="0">
              <a:schemeClr val="accent1"/>
            </a:fillRef>
            <a:effectRef idx="0">
              <a:schemeClr val="accent1"/>
            </a:effectRef>
            <a:fontRef idx="minor">
              <a:schemeClr val="tx1"/>
            </a:fontRef>
          </p:style>
        </p:cxnSp>
      </p:grpSp>
      <p:sp>
        <p:nvSpPr>
          <p:cNvPr id="20" name="Titre 1">
            <a:extLst>
              <a:ext uri="{FF2B5EF4-FFF2-40B4-BE49-F238E27FC236}">
                <a16:creationId xmlns:a16="http://schemas.microsoft.com/office/drawing/2014/main" id="{7A7C9657-0658-997C-D077-E3EBD34A5D49}"/>
              </a:ext>
            </a:extLst>
          </p:cNvPr>
          <p:cNvSpPr txBox="1">
            <a:spLocks/>
          </p:cNvSpPr>
          <p:nvPr/>
        </p:nvSpPr>
        <p:spPr>
          <a:xfrm>
            <a:off x="681643" y="37183"/>
            <a:ext cx="11510357" cy="981537"/>
          </a:xfrm>
          <a:prstGeom prst="rect">
            <a:avLst/>
          </a:prstGeom>
        </p:spPr>
        <p:txBody>
          <a:bodyPr/>
          <a:lstStyle>
            <a:lvl1pPr algn="l" defTabSz="914400" rtl="0" eaLnBrk="1" latinLnBrk="0" hangingPunct="1">
              <a:lnSpc>
                <a:spcPct val="90000"/>
              </a:lnSpc>
              <a:spcBef>
                <a:spcPct val="0"/>
              </a:spcBef>
              <a:buNone/>
              <a:defRPr sz="4600" b="1" kern="1200">
                <a:solidFill>
                  <a:schemeClr val="tx1"/>
                </a:solidFill>
                <a:latin typeface="Gellix" pitchFamily="2" charset="0"/>
                <a:ea typeface="+mj-ea"/>
                <a:cs typeface="Gellix" pitchFamily="2" charset="0"/>
              </a:defRPr>
            </a:lvl1pPr>
          </a:lstStyle>
          <a:p>
            <a:pPr algn="r"/>
            <a:r>
              <a:rPr lang="fr-CH" sz="3600" b="0" dirty="0">
                <a:latin typeface="Calibri" panose="020F0502020204030204" pitchFamily="34" charset="0"/>
                <a:cs typeface="Calibri" panose="020F0502020204030204" pitchFamily="34" charset="0"/>
              </a:rPr>
              <a:t>Réduction dans la marge</a:t>
            </a:r>
          </a:p>
        </p:txBody>
      </p:sp>
      <p:sp>
        <p:nvSpPr>
          <p:cNvPr id="21" name="ZoneTexte 20">
            <a:extLst>
              <a:ext uri="{FF2B5EF4-FFF2-40B4-BE49-F238E27FC236}">
                <a16:creationId xmlns:a16="http://schemas.microsoft.com/office/drawing/2014/main" id="{DC60AD93-C00C-F338-47D9-78B278C5BFD8}"/>
              </a:ext>
            </a:extLst>
          </p:cNvPr>
          <p:cNvSpPr txBox="1"/>
          <p:nvPr/>
        </p:nvSpPr>
        <p:spPr>
          <a:xfrm>
            <a:off x="7776314" y="3061437"/>
            <a:ext cx="184731" cy="369332"/>
          </a:xfrm>
          <a:prstGeom prst="rect">
            <a:avLst/>
          </a:prstGeom>
          <a:noFill/>
        </p:spPr>
        <p:txBody>
          <a:bodyPr wrap="none" rtlCol="0">
            <a:spAutoFit/>
          </a:bodyPr>
          <a:lstStyle/>
          <a:p>
            <a:endParaRPr lang="fr-FR" dirty="0">
              <a:latin typeface="Calibri" panose="020F0502020204030204" pitchFamily="34" charset="0"/>
            </a:endParaRPr>
          </a:p>
        </p:txBody>
      </p:sp>
      <p:cxnSp>
        <p:nvCxnSpPr>
          <p:cNvPr id="22" name="Connecteur droit avec flèche 21">
            <a:extLst>
              <a:ext uri="{FF2B5EF4-FFF2-40B4-BE49-F238E27FC236}">
                <a16:creationId xmlns:a16="http://schemas.microsoft.com/office/drawing/2014/main" id="{739AAFC5-76FC-8F1D-343C-41E0BA65B5F0}"/>
              </a:ext>
            </a:extLst>
          </p:cNvPr>
          <p:cNvCxnSpPr>
            <a:cxnSpLocks/>
          </p:cNvCxnSpPr>
          <p:nvPr/>
        </p:nvCxnSpPr>
        <p:spPr>
          <a:xfrm flipV="1">
            <a:off x="7001633" y="4859493"/>
            <a:ext cx="4698091" cy="16909"/>
          </a:xfrm>
          <a:prstGeom prst="straightConnector1">
            <a:avLst/>
          </a:prstGeom>
          <a:ln w="38100">
            <a:solidFill>
              <a:schemeClr val="tx1">
                <a:lumMod val="65000"/>
                <a:lumOff val="3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23" name="ZoneTexte 22">
            <a:extLst>
              <a:ext uri="{FF2B5EF4-FFF2-40B4-BE49-F238E27FC236}">
                <a16:creationId xmlns:a16="http://schemas.microsoft.com/office/drawing/2014/main" id="{32771AB3-E9C0-9369-CA60-66D4B2FD4F8B}"/>
              </a:ext>
            </a:extLst>
          </p:cNvPr>
          <p:cNvSpPr txBox="1"/>
          <p:nvPr/>
        </p:nvSpPr>
        <p:spPr>
          <a:xfrm>
            <a:off x="11674102" y="4652393"/>
            <a:ext cx="261610" cy="369332"/>
          </a:xfrm>
          <a:prstGeom prst="rect">
            <a:avLst/>
          </a:prstGeom>
          <a:noFill/>
        </p:spPr>
        <p:txBody>
          <a:bodyPr wrap="none" rtlCol="0">
            <a:spAutoFit/>
          </a:bodyPr>
          <a:lstStyle/>
          <a:p>
            <a:r>
              <a:rPr lang="fr-FR" dirty="0">
                <a:latin typeface="Calibri" panose="020F0502020204030204" pitchFamily="34" charset="0"/>
                <a:ea typeface="+mj-ea"/>
              </a:rPr>
              <a:t>t</a:t>
            </a:r>
          </a:p>
        </p:txBody>
      </p:sp>
      <p:sp>
        <p:nvSpPr>
          <p:cNvPr id="24" name="Rectangle 23">
            <a:extLst>
              <a:ext uri="{FF2B5EF4-FFF2-40B4-BE49-F238E27FC236}">
                <a16:creationId xmlns:a16="http://schemas.microsoft.com/office/drawing/2014/main" id="{8B9DBBD1-279B-27CA-149C-DD9EDFC287F6}"/>
              </a:ext>
            </a:extLst>
          </p:cNvPr>
          <p:cNvSpPr/>
          <p:nvPr/>
        </p:nvSpPr>
        <p:spPr>
          <a:xfrm rot="16200000">
            <a:off x="8690898" y="3167653"/>
            <a:ext cx="1538159" cy="828000"/>
          </a:xfrm>
          <a:prstGeom prst="rect">
            <a:avLst/>
          </a:prstGeom>
          <a:solidFill>
            <a:schemeClr val="bg2"/>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400" dirty="0">
                <a:solidFill>
                  <a:schemeClr val="tx1"/>
                </a:solidFill>
                <a:latin typeface="Calibri" panose="020F0502020204030204" pitchFamily="34" charset="0"/>
                <a:ea typeface="+mj-ea"/>
              </a:rPr>
              <a:t>décision CA</a:t>
            </a:r>
          </a:p>
          <a:p>
            <a:pPr algn="ctr"/>
            <a:r>
              <a:rPr lang="fr-FR" sz="1400" dirty="0">
                <a:solidFill>
                  <a:schemeClr val="tx1"/>
                </a:solidFill>
                <a:latin typeface="Calibri" panose="020F0502020204030204" pitchFamily="34" charset="0"/>
                <a:ea typeface="+mj-ea"/>
              </a:rPr>
              <a:t>CO 653n</a:t>
            </a:r>
          </a:p>
          <a:p>
            <a:pPr algn="ctr"/>
            <a:r>
              <a:rPr lang="fr-FR" sz="1400" dirty="0">
                <a:solidFill>
                  <a:schemeClr val="tx1"/>
                </a:solidFill>
                <a:latin typeface="Calibri" panose="020F0502020204030204" pitchFamily="34" charset="0"/>
                <a:ea typeface="+mj-ea"/>
              </a:rPr>
              <a:t>+ augmentation</a:t>
            </a:r>
          </a:p>
        </p:txBody>
      </p:sp>
      <p:sp>
        <p:nvSpPr>
          <p:cNvPr id="25" name="Rectangle 24">
            <a:extLst>
              <a:ext uri="{FF2B5EF4-FFF2-40B4-BE49-F238E27FC236}">
                <a16:creationId xmlns:a16="http://schemas.microsoft.com/office/drawing/2014/main" id="{0E423FE8-3CAF-7299-E15E-D1EFE59AECE6}"/>
              </a:ext>
            </a:extLst>
          </p:cNvPr>
          <p:cNvSpPr/>
          <p:nvPr/>
        </p:nvSpPr>
        <p:spPr>
          <a:xfrm rot="16200000">
            <a:off x="10091849" y="3183999"/>
            <a:ext cx="1538159" cy="828000"/>
          </a:xfrm>
          <a:prstGeom prst="rect">
            <a:avLst/>
          </a:prstGeom>
          <a:solidFill>
            <a:schemeClr val="bg2"/>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400" dirty="0">
                <a:solidFill>
                  <a:schemeClr val="tx1"/>
                </a:solidFill>
                <a:latin typeface="Calibri" panose="020F0502020204030204" pitchFamily="34" charset="0"/>
                <a:ea typeface="+mj-ea"/>
              </a:rPr>
              <a:t>réquisition inscription RC</a:t>
            </a:r>
          </a:p>
        </p:txBody>
      </p:sp>
      <p:grpSp>
        <p:nvGrpSpPr>
          <p:cNvPr id="26" name="Groupe 25">
            <a:extLst>
              <a:ext uri="{FF2B5EF4-FFF2-40B4-BE49-F238E27FC236}">
                <a16:creationId xmlns:a16="http://schemas.microsoft.com/office/drawing/2014/main" id="{FE7DC785-2486-F75A-9558-E4C5E6216F01}"/>
              </a:ext>
            </a:extLst>
          </p:cNvPr>
          <p:cNvGrpSpPr/>
          <p:nvPr/>
        </p:nvGrpSpPr>
        <p:grpSpPr>
          <a:xfrm>
            <a:off x="6748752" y="2822272"/>
            <a:ext cx="828000" cy="2031008"/>
            <a:chOff x="138612" y="2688103"/>
            <a:chExt cx="828000" cy="2031008"/>
          </a:xfrm>
        </p:grpSpPr>
        <p:sp>
          <p:nvSpPr>
            <p:cNvPr id="27" name="Rectangle 26">
              <a:extLst>
                <a:ext uri="{FF2B5EF4-FFF2-40B4-BE49-F238E27FC236}">
                  <a16:creationId xmlns:a16="http://schemas.microsoft.com/office/drawing/2014/main" id="{E73446CF-B6E2-0178-6032-76885720AB5D}"/>
                </a:ext>
              </a:extLst>
            </p:cNvPr>
            <p:cNvSpPr/>
            <p:nvPr/>
          </p:nvSpPr>
          <p:spPr>
            <a:xfrm rot="16200000">
              <a:off x="-216468" y="3043183"/>
              <a:ext cx="1538159" cy="828000"/>
            </a:xfrm>
            <a:prstGeom prst="rect">
              <a:avLst/>
            </a:prstGeom>
            <a:solidFill>
              <a:schemeClr val="bg2"/>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400" dirty="0">
                  <a:solidFill>
                    <a:schemeClr val="tx1"/>
                  </a:solidFill>
                  <a:latin typeface="Calibri" panose="020F0502020204030204" pitchFamily="34" charset="0"/>
                  <a:ea typeface="+mj-ea"/>
                </a:rPr>
                <a:t>clôture comptes</a:t>
              </a:r>
            </a:p>
            <a:p>
              <a:pPr algn="ctr"/>
              <a:r>
                <a:rPr lang="fr-FR" sz="1400" dirty="0">
                  <a:solidFill>
                    <a:schemeClr val="tx1"/>
                  </a:solidFill>
                  <a:latin typeface="Calibri" panose="020F0502020204030204" pitchFamily="34" charset="0"/>
                  <a:ea typeface="+mj-ea"/>
                </a:rPr>
                <a:t>CO 653l</a:t>
              </a:r>
            </a:p>
          </p:txBody>
        </p:sp>
        <p:cxnSp>
          <p:nvCxnSpPr>
            <p:cNvPr id="28" name="Connecteur droit avec flèche 27">
              <a:extLst>
                <a:ext uri="{FF2B5EF4-FFF2-40B4-BE49-F238E27FC236}">
                  <a16:creationId xmlns:a16="http://schemas.microsoft.com/office/drawing/2014/main" id="{BCA95F7C-7F12-B3ED-8DF0-BD91F4E28D09}"/>
                </a:ext>
              </a:extLst>
            </p:cNvPr>
            <p:cNvCxnSpPr>
              <a:stCxn id="27" idx="1"/>
            </p:cNvCxnSpPr>
            <p:nvPr/>
          </p:nvCxnSpPr>
          <p:spPr>
            <a:xfrm flipH="1">
              <a:off x="552611" y="4226263"/>
              <a:ext cx="1" cy="492848"/>
            </a:xfrm>
            <a:prstGeom prst="straightConnector1">
              <a:avLst/>
            </a:prstGeom>
            <a:ln>
              <a:solidFill>
                <a:schemeClr val="tx1">
                  <a:lumMod val="65000"/>
                  <a:lumOff val="35000"/>
                </a:schemeClr>
              </a:solidFill>
              <a:tailEnd type="triangle"/>
            </a:ln>
          </p:spPr>
          <p:style>
            <a:lnRef idx="1">
              <a:schemeClr val="accent1"/>
            </a:lnRef>
            <a:fillRef idx="0">
              <a:schemeClr val="accent1"/>
            </a:fillRef>
            <a:effectRef idx="0">
              <a:schemeClr val="accent1"/>
            </a:effectRef>
            <a:fontRef idx="minor">
              <a:schemeClr val="tx1"/>
            </a:fontRef>
          </p:style>
        </p:cxnSp>
      </p:grpSp>
      <p:cxnSp>
        <p:nvCxnSpPr>
          <p:cNvPr id="29" name="Connecteur droit avec flèche 28">
            <a:extLst>
              <a:ext uri="{FF2B5EF4-FFF2-40B4-BE49-F238E27FC236}">
                <a16:creationId xmlns:a16="http://schemas.microsoft.com/office/drawing/2014/main" id="{168409BA-35B2-5037-C91F-5EB883C4B005}"/>
              </a:ext>
            </a:extLst>
          </p:cNvPr>
          <p:cNvCxnSpPr>
            <a:cxnSpLocks/>
            <a:stCxn id="25" idx="1"/>
          </p:cNvCxnSpPr>
          <p:nvPr/>
        </p:nvCxnSpPr>
        <p:spPr>
          <a:xfrm>
            <a:off x="10860929" y="4367079"/>
            <a:ext cx="0" cy="492848"/>
          </a:xfrm>
          <a:prstGeom prst="straightConnector1">
            <a:avLst/>
          </a:prstGeom>
          <a:ln>
            <a:solidFill>
              <a:schemeClr val="tx1">
                <a:lumMod val="65000"/>
                <a:lumOff val="3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30" name="Connecteur droit avec flèche 29">
            <a:extLst>
              <a:ext uri="{FF2B5EF4-FFF2-40B4-BE49-F238E27FC236}">
                <a16:creationId xmlns:a16="http://schemas.microsoft.com/office/drawing/2014/main" id="{633C3CD7-2AB8-8EF5-BB9C-E3256AAAAE9F}"/>
              </a:ext>
            </a:extLst>
          </p:cNvPr>
          <p:cNvCxnSpPr>
            <a:cxnSpLocks/>
            <a:stCxn id="24" idx="1"/>
          </p:cNvCxnSpPr>
          <p:nvPr/>
        </p:nvCxnSpPr>
        <p:spPr>
          <a:xfrm flipH="1">
            <a:off x="9459976" y="4350733"/>
            <a:ext cx="2" cy="520598"/>
          </a:xfrm>
          <a:prstGeom prst="straightConnector1">
            <a:avLst/>
          </a:prstGeom>
          <a:ln>
            <a:solidFill>
              <a:schemeClr val="tx1">
                <a:lumMod val="65000"/>
                <a:lumOff val="3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31" name="ZoneTexte 30">
            <a:extLst>
              <a:ext uri="{FF2B5EF4-FFF2-40B4-BE49-F238E27FC236}">
                <a16:creationId xmlns:a16="http://schemas.microsoft.com/office/drawing/2014/main" id="{D3D91BF7-40CD-42F2-8B3A-CCDD3A7BD5EA}"/>
              </a:ext>
            </a:extLst>
          </p:cNvPr>
          <p:cNvSpPr txBox="1"/>
          <p:nvPr/>
        </p:nvSpPr>
        <p:spPr>
          <a:xfrm>
            <a:off x="9671792" y="4968655"/>
            <a:ext cx="1011752" cy="307777"/>
          </a:xfrm>
          <a:prstGeom prst="rect">
            <a:avLst/>
          </a:prstGeom>
          <a:noFill/>
        </p:spPr>
        <p:txBody>
          <a:bodyPr wrap="none" rtlCol="0">
            <a:spAutoFit/>
          </a:bodyPr>
          <a:lstStyle/>
          <a:p>
            <a:pPr algn="ctr"/>
            <a:r>
              <a:rPr lang="fr-FR" sz="1400" dirty="0">
                <a:latin typeface="Calibri" panose="020F0502020204030204" pitchFamily="34" charset="0"/>
                <a:ea typeface="+mj-ea"/>
              </a:rPr>
              <a:t>6 mois max</a:t>
            </a:r>
          </a:p>
        </p:txBody>
      </p:sp>
      <p:sp>
        <p:nvSpPr>
          <p:cNvPr id="32" name="Parenthèse ouvrante 31">
            <a:extLst>
              <a:ext uri="{FF2B5EF4-FFF2-40B4-BE49-F238E27FC236}">
                <a16:creationId xmlns:a16="http://schemas.microsoft.com/office/drawing/2014/main" id="{26049000-80F2-923C-E43C-5F8B31B02B4A}"/>
              </a:ext>
            </a:extLst>
          </p:cNvPr>
          <p:cNvSpPr/>
          <p:nvPr/>
        </p:nvSpPr>
        <p:spPr>
          <a:xfrm rot="16200000">
            <a:off x="10154809" y="4270230"/>
            <a:ext cx="45719" cy="1366519"/>
          </a:xfrm>
          <a:prstGeom prst="leftBracket">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dirty="0">
              <a:latin typeface="Calibri" panose="020F0502020204030204" pitchFamily="34" charset="0"/>
            </a:endParaRPr>
          </a:p>
        </p:txBody>
      </p:sp>
      <p:sp>
        <p:nvSpPr>
          <p:cNvPr id="33" name="Titre 1">
            <a:extLst>
              <a:ext uri="{FF2B5EF4-FFF2-40B4-BE49-F238E27FC236}">
                <a16:creationId xmlns:a16="http://schemas.microsoft.com/office/drawing/2014/main" id="{EA348B5E-559D-B4D0-69DE-49832151F9B6}"/>
              </a:ext>
            </a:extLst>
          </p:cNvPr>
          <p:cNvSpPr txBox="1">
            <a:spLocks/>
          </p:cNvSpPr>
          <p:nvPr/>
        </p:nvSpPr>
        <p:spPr>
          <a:xfrm>
            <a:off x="6748751" y="5268403"/>
            <a:ext cx="5200431" cy="981537"/>
          </a:xfrm>
          <a:prstGeom prst="rect">
            <a:avLst/>
          </a:prstGeom>
        </p:spPr>
        <p:txBody>
          <a:bodyPr/>
          <a:lstStyle>
            <a:lvl1pPr algn="l" defTabSz="914400" rtl="0" eaLnBrk="1" latinLnBrk="0" hangingPunct="1">
              <a:lnSpc>
                <a:spcPct val="90000"/>
              </a:lnSpc>
              <a:spcBef>
                <a:spcPct val="0"/>
              </a:spcBef>
              <a:buNone/>
              <a:defRPr sz="4600" b="1" kern="1200">
                <a:solidFill>
                  <a:schemeClr val="tx1"/>
                </a:solidFill>
                <a:latin typeface="Gellix" pitchFamily="2" charset="0"/>
                <a:ea typeface="+mj-ea"/>
                <a:cs typeface="Gellix" pitchFamily="2" charset="0"/>
              </a:defRPr>
            </a:lvl1pPr>
          </a:lstStyle>
          <a:p>
            <a:pPr algn="r"/>
            <a:r>
              <a:rPr lang="fr-CH" sz="2200" b="0" dirty="0">
                <a:latin typeface="Calibri" panose="020F0502020204030204" pitchFamily="34" charset="0"/>
                <a:cs typeface="Calibri" panose="020F0502020204030204" pitchFamily="34" charset="0"/>
              </a:rPr>
              <a:t>Réduction accordéon (CO 653q)</a:t>
            </a:r>
          </a:p>
        </p:txBody>
      </p:sp>
    </p:spTree>
    <p:extLst>
      <p:ext uri="{BB962C8B-B14F-4D97-AF65-F5344CB8AC3E}">
        <p14:creationId xmlns:p14="http://schemas.microsoft.com/office/powerpoint/2010/main" val="334464159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Rectangle 22">
            <a:extLst>
              <a:ext uri="{FF2B5EF4-FFF2-40B4-BE49-F238E27FC236}">
                <a16:creationId xmlns:a16="http://schemas.microsoft.com/office/drawing/2014/main" id="{DA2E1D15-E0A6-4756-11C7-98CADCC35260}"/>
              </a:ext>
            </a:extLst>
          </p:cNvPr>
          <p:cNvSpPr/>
          <p:nvPr/>
        </p:nvSpPr>
        <p:spPr>
          <a:xfrm>
            <a:off x="636104" y="980660"/>
            <a:ext cx="5373496" cy="1802296"/>
          </a:xfrm>
          <a:prstGeom prst="rect">
            <a:avLst/>
          </a:prstGeom>
          <a:solidFill>
            <a:schemeClr val="bg2">
              <a:lumMod val="90000"/>
              <a:alpha val="52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cxnSp>
        <p:nvCxnSpPr>
          <p:cNvPr id="3" name="Connecteur droit avec flèche 2">
            <a:extLst>
              <a:ext uri="{FF2B5EF4-FFF2-40B4-BE49-F238E27FC236}">
                <a16:creationId xmlns:a16="http://schemas.microsoft.com/office/drawing/2014/main" id="{79AF0431-3350-A71C-2683-D20F8A18AB1A}"/>
              </a:ext>
            </a:extLst>
          </p:cNvPr>
          <p:cNvCxnSpPr>
            <a:cxnSpLocks/>
          </p:cNvCxnSpPr>
          <p:nvPr/>
        </p:nvCxnSpPr>
        <p:spPr>
          <a:xfrm flipV="1">
            <a:off x="609600" y="265043"/>
            <a:ext cx="0" cy="6120000"/>
          </a:xfrm>
          <a:prstGeom prst="straightConnector1">
            <a:avLst/>
          </a:prstGeom>
          <a:ln>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6" name="Connecteur droit avec flèche 5">
            <a:extLst>
              <a:ext uri="{FF2B5EF4-FFF2-40B4-BE49-F238E27FC236}">
                <a16:creationId xmlns:a16="http://schemas.microsoft.com/office/drawing/2014/main" id="{905E9711-BA07-18D3-E751-2335EA9B5626}"/>
              </a:ext>
            </a:extLst>
          </p:cNvPr>
          <p:cNvCxnSpPr/>
          <p:nvPr/>
        </p:nvCxnSpPr>
        <p:spPr>
          <a:xfrm>
            <a:off x="636104" y="6387548"/>
            <a:ext cx="5400000" cy="0"/>
          </a:xfrm>
          <a:prstGeom prst="straightConnector1">
            <a:avLst/>
          </a:prstGeom>
          <a:ln>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10" name="Connecteur droit 9">
            <a:extLst>
              <a:ext uri="{FF2B5EF4-FFF2-40B4-BE49-F238E27FC236}">
                <a16:creationId xmlns:a16="http://schemas.microsoft.com/office/drawing/2014/main" id="{5A2DB55B-AAAD-3EC6-1D1E-B7F714C3135D}"/>
              </a:ext>
            </a:extLst>
          </p:cNvPr>
          <p:cNvCxnSpPr>
            <a:cxnSpLocks/>
          </p:cNvCxnSpPr>
          <p:nvPr/>
        </p:nvCxnSpPr>
        <p:spPr>
          <a:xfrm>
            <a:off x="609600" y="2782957"/>
            <a:ext cx="5400000"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4" name="Connecteur droit 13">
            <a:extLst>
              <a:ext uri="{FF2B5EF4-FFF2-40B4-BE49-F238E27FC236}">
                <a16:creationId xmlns:a16="http://schemas.microsoft.com/office/drawing/2014/main" id="{76DFCA8B-27EA-7860-7D38-E19DF63BD5C8}"/>
              </a:ext>
            </a:extLst>
          </p:cNvPr>
          <p:cNvCxnSpPr/>
          <p:nvPr/>
        </p:nvCxnSpPr>
        <p:spPr>
          <a:xfrm>
            <a:off x="609600" y="980661"/>
            <a:ext cx="5400000"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9" name="Connecteur droit 18">
            <a:extLst>
              <a:ext uri="{FF2B5EF4-FFF2-40B4-BE49-F238E27FC236}">
                <a16:creationId xmlns:a16="http://schemas.microsoft.com/office/drawing/2014/main" id="{B1E0CB39-6068-27F4-92A3-E36D96CCDD00}"/>
              </a:ext>
            </a:extLst>
          </p:cNvPr>
          <p:cNvCxnSpPr/>
          <p:nvPr/>
        </p:nvCxnSpPr>
        <p:spPr>
          <a:xfrm>
            <a:off x="609600" y="2067339"/>
            <a:ext cx="5400000" cy="0"/>
          </a:xfrm>
          <a:prstGeom prst="line">
            <a:avLst/>
          </a:prstGeom>
        </p:spPr>
        <p:style>
          <a:lnRef idx="1">
            <a:schemeClr val="accent1"/>
          </a:lnRef>
          <a:fillRef idx="0">
            <a:schemeClr val="accent1"/>
          </a:fillRef>
          <a:effectRef idx="0">
            <a:schemeClr val="accent1"/>
          </a:effectRef>
          <a:fontRef idx="minor">
            <a:schemeClr val="tx1"/>
          </a:fontRef>
        </p:style>
      </p:cxnSp>
      <p:sp>
        <p:nvSpPr>
          <p:cNvPr id="20" name="ZoneTexte 19">
            <a:extLst>
              <a:ext uri="{FF2B5EF4-FFF2-40B4-BE49-F238E27FC236}">
                <a16:creationId xmlns:a16="http://schemas.microsoft.com/office/drawing/2014/main" id="{0D991B08-3D7D-B47B-BC5D-59DC1D595683}"/>
              </a:ext>
            </a:extLst>
          </p:cNvPr>
          <p:cNvSpPr txBox="1"/>
          <p:nvPr/>
        </p:nvSpPr>
        <p:spPr>
          <a:xfrm>
            <a:off x="121948" y="749828"/>
            <a:ext cx="580415" cy="461665"/>
          </a:xfrm>
          <a:prstGeom prst="rect">
            <a:avLst/>
          </a:prstGeom>
          <a:noFill/>
        </p:spPr>
        <p:txBody>
          <a:bodyPr wrap="none" rtlCol="0">
            <a:spAutoFit/>
          </a:bodyPr>
          <a:lstStyle/>
          <a:p>
            <a:r>
              <a:rPr lang="fr-FR" sz="1200" dirty="0"/>
              <a:t>marge</a:t>
            </a:r>
          </a:p>
          <a:p>
            <a:r>
              <a:rPr lang="fr-FR" sz="1200" dirty="0"/>
              <a:t>sup.</a:t>
            </a:r>
          </a:p>
        </p:txBody>
      </p:sp>
      <p:sp>
        <p:nvSpPr>
          <p:cNvPr id="21" name="ZoneTexte 20">
            <a:extLst>
              <a:ext uri="{FF2B5EF4-FFF2-40B4-BE49-F238E27FC236}">
                <a16:creationId xmlns:a16="http://schemas.microsoft.com/office/drawing/2014/main" id="{8E63257B-0B2F-8FFE-480A-16D25AECF6CB}"/>
              </a:ext>
            </a:extLst>
          </p:cNvPr>
          <p:cNvSpPr txBox="1"/>
          <p:nvPr/>
        </p:nvSpPr>
        <p:spPr>
          <a:xfrm>
            <a:off x="55689" y="2552124"/>
            <a:ext cx="580415" cy="461665"/>
          </a:xfrm>
          <a:prstGeom prst="rect">
            <a:avLst/>
          </a:prstGeom>
          <a:noFill/>
        </p:spPr>
        <p:txBody>
          <a:bodyPr wrap="none" rtlCol="0">
            <a:spAutoFit/>
          </a:bodyPr>
          <a:lstStyle/>
          <a:p>
            <a:r>
              <a:rPr lang="fr-FR" sz="1200" dirty="0"/>
              <a:t>marge</a:t>
            </a:r>
          </a:p>
          <a:p>
            <a:r>
              <a:rPr lang="fr-FR" sz="1200" dirty="0"/>
              <a:t>inf.</a:t>
            </a:r>
          </a:p>
        </p:txBody>
      </p:sp>
      <p:sp>
        <p:nvSpPr>
          <p:cNvPr id="22" name="ZoneTexte 21">
            <a:extLst>
              <a:ext uri="{FF2B5EF4-FFF2-40B4-BE49-F238E27FC236}">
                <a16:creationId xmlns:a16="http://schemas.microsoft.com/office/drawing/2014/main" id="{6CCB4EC0-E17D-D01D-1DBA-43085F5A5154}"/>
              </a:ext>
            </a:extLst>
          </p:cNvPr>
          <p:cNvSpPr txBox="1"/>
          <p:nvPr/>
        </p:nvSpPr>
        <p:spPr>
          <a:xfrm>
            <a:off x="280236" y="1928839"/>
            <a:ext cx="316112" cy="276999"/>
          </a:xfrm>
          <a:prstGeom prst="rect">
            <a:avLst/>
          </a:prstGeom>
          <a:noFill/>
        </p:spPr>
        <p:txBody>
          <a:bodyPr wrap="none" rtlCol="0">
            <a:spAutoFit/>
          </a:bodyPr>
          <a:lstStyle/>
          <a:p>
            <a:r>
              <a:rPr lang="fr-FR" sz="1200" dirty="0"/>
              <a:t>K</a:t>
            </a:r>
            <a:r>
              <a:rPr lang="fr-FR" sz="1200" baseline="-25000" dirty="0"/>
              <a:t>0</a:t>
            </a:r>
          </a:p>
        </p:txBody>
      </p:sp>
      <p:cxnSp>
        <p:nvCxnSpPr>
          <p:cNvPr id="93" name="Connecteur droit 92">
            <a:extLst>
              <a:ext uri="{FF2B5EF4-FFF2-40B4-BE49-F238E27FC236}">
                <a16:creationId xmlns:a16="http://schemas.microsoft.com/office/drawing/2014/main" id="{5435C5B3-DAF1-F051-8DCD-DC5D0876494A}"/>
              </a:ext>
            </a:extLst>
          </p:cNvPr>
          <p:cNvCxnSpPr>
            <a:cxnSpLocks/>
          </p:cNvCxnSpPr>
          <p:nvPr/>
        </p:nvCxnSpPr>
        <p:spPr>
          <a:xfrm>
            <a:off x="7580243" y="1296556"/>
            <a:ext cx="2849218" cy="15486"/>
          </a:xfrm>
          <a:prstGeom prst="line">
            <a:avLst/>
          </a:prstGeom>
          <a:ln w="38100">
            <a:solidFill>
              <a:schemeClr val="bg2">
                <a:lumMod val="50000"/>
              </a:schemeClr>
            </a:solidFill>
          </a:ln>
        </p:spPr>
        <p:style>
          <a:lnRef idx="1">
            <a:schemeClr val="accent1"/>
          </a:lnRef>
          <a:fillRef idx="0">
            <a:schemeClr val="accent1"/>
          </a:fillRef>
          <a:effectRef idx="0">
            <a:schemeClr val="accent1"/>
          </a:effectRef>
          <a:fontRef idx="minor">
            <a:schemeClr val="tx1"/>
          </a:fontRef>
        </p:style>
      </p:cxnSp>
      <p:cxnSp>
        <p:nvCxnSpPr>
          <p:cNvPr id="94" name="Connecteur droit 93">
            <a:extLst>
              <a:ext uri="{FF2B5EF4-FFF2-40B4-BE49-F238E27FC236}">
                <a16:creationId xmlns:a16="http://schemas.microsoft.com/office/drawing/2014/main" id="{58BCBE1D-7C8B-D26E-9F1C-A7B101E10AA0}"/>
              </a:ext>
            </a:extLst>
          </p:cNvPr>
          <p:cNvCxnSpPr>
            <a:cxnSpLocks/>
          </p:cNvCxnSpPr>
          <p:nvPr/>
        </p:nvCxnSpPr>
        <p:spPr>
          <a:xfrm>
            <a:off x="8998226" y="1312042"/>
            <a:ext cx="0" cy="2252793"/>
          </a:xfrm>
          <a:prstGeom prst="line">
            <a:avLst/>
          </a:prstGeom>
          <a:ln w="38100">
            <a:solidFill>
              <a:schemeClr val="bg2">
                <a:lumMod val="50000"/>
              </a:schemeClr>
            </a:solidFill>
          </a:ln>
        </p:spPr>
        <p:style>
          <a:lnRef idx="1">
            <a:schemeClr val="accent1"/>
          </a:lnRef>
          <a:fillRef idx="0">
            <a:schemeClr val="accent1"/>
          </a:fillRef>
          <a:effectRef idx="0">
            <a:schemeClr val="accent1"/>
          </a:effectRef>
          <a:fontRef idx="minor">
            <a:schemeClr val="tx1"/>
          </a:fontRef>
        </p:style>
      </p:cxnSp>
      <p:sp>
        <p:nvSpPr>
          <p:cNvPr id="95" name="Rectangle 94">
            <a:extLst>
              <a:ext uri="{FF2B5EF4-FFF2-40B4-BE49-F238E27FC236}">
                <a16:creationId xmlns:a16="http://schemas.microsoft.com/office/drawing/2014/main" id="{A029DCBF-CF1F-EA2A-4F35-E18AE22EF047}"/>
              </a:ext>
            </a:extLst>
          </p:cNvPr>
          <p:cNvSpPr/>
          <p:nvPr/>
        </p:nvSpPr>
        <p:spPr>
          <a:xfrm>
            <a:off x="9090990" y="1373986"/>
            <a:ext cx="1245705" cy="1324990"/>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a:latin typeface="Calibri" panose="020F0502020204030204" pitchFamily="34" charset="0"/>
              </a:rPr>
              <a:t>FT</a:t>
            </a:r>
          </a:p>
        </p:txBody>
      </p:sp>
      <p:sp>
        <p:nvSpPr>
          <p:cNvPr id="96" name="Rectangle 95">
            <a:extLst>
              <a:ext uri="{FF2B5EF4-FFF2-40B4-BE49-F238E27FC236}">
                <a16:creationId xmlns:a16="http://schemas.microsoft.com/office/drawing/2014/main" id="{52A988A8-DD9B-3D23-5AED-C2391B7E783D}"/>
              </a:ext>
            </a:extLst>
          </p:cNvPr>
          <p:cNvSpPr/>
          <p:nvPr/>
        </p:nvSpPr>
        <p:spPr>
          <a:xfrm>
            <a:off x="7666382" y="1373985"/>
            <a:ext cx="1245705" cy="1324991"/>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a:latin typeface="Calibri" panose="020F0502020204030204" pitchFamily="34" charset="0"/>
              </a:rPr>
              <a:t>actifs</a:t>
            </a:r>
          </a:p>
        </p:txBody>
      </p:sp>
      <p:sp>
        <p:nvSpPr>
          <p:cNvPr id="97" name="Rectangle 96">
            <a:extLst>
              <a:ext uri="{FF2B5EF4-FFF2-40B4-BE49-F238E27FC236}">
                <a16:creationId xmlns:a16="http://schemas.microsoft.com/office/drawing/2014/main" id="{4C4A84AA-5801-3041-216C-F38CEED33823}"/>
              </a:ext>
            </a:extLst>
          </p:cNvPr>
          <p:cNvSpPr/>
          <p:nvPr/>
        </p:nvSpPr>
        <p:spPr>
          <a:xfrm>
            <a:off x="9090990" y="2728086"/>
            <a:ext cx="1245705" cy="696833"/>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a:latin typeface="Calibri" panose="020F0502020204030204" pitchFamily="34" charset="0"/>
              </a:rPr>
              <a:t>K</a:t>
            </a:r>
          </a:p>
        </p:txBody>
      </p:sp>
      <p:sp>
        <p:nvSpPr>
          <p:cNvPr id="98" name="Rectangle 97">
            <a:extLst>
              <a:ext uri="{FF2B5EF4-FFF2-40B4-BE49-F238E27FC236}">
                <a16:creationId xmlns:a16="http://schemas.microsoft.com/office/drawing/2014/main" id="{06196201-57F4-1AB1-AFE4-13AD6534DAAC}"/>
              </a:ext>
            </a:extLst>
          </p:cNvPr>
          <p:cNvSpPr/>
          <p:nvPr/>
        </p:nvSpPr>
        <p:spPr>
          <a:xfrm>
            <a:off x="9183753" y="2740006"/>
            <a:ext cx="1245705" cy="696833"/>
          </a:xfrm>
          <a:prstGeom prst="rect">
            <a:avLst/>
          </a:prstGeom>
          <a:pattFill prst="zigZag">
            <a:fgClr>
              <a:schemeClr val="bg1">
                <a:lumMod val="75000"/>
              </a:schemeClr>
            </a:fgClr>
            <a:bgClr>
              <a:schemeClr val="bg1"/>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gn="ctr">
              <a:buFontTx/>
              <a:buChar char="-"/>
            </a:pPr>
            <a:r>
              <a:rPr lang="fr-FR" dirty="0">
                <a:solidFill>
                  <a:schemeClr val="bg1">
                    <a:lumMod val="50000"/>
                  </a:schemeClr>
                </a:solidFill>
                <a:latin typeface="Calibri" panose="020F0502020204030204" pitchFamily="34" charset="0"/>
              </a:rPr>
              <a:t>pertes</a:t>
            </a:r>
          </a:p>
          <a:p>
            <a:pPr algn="ctr"/>
            <a:r>
              <a:rPr lang="fr-FR" dirty="0">
                <a:solidFill>
                  <a:schemeClr val="bg1">
                    <a:lumMod val="50000"/>
                  </a:schemeClr>
                </a:solidFill>
                <a:latin typeface="Calibri" panose="020F0502020204030204" pitchFamily="34" charset="0"/>
              </a:rPr>
              <a:t>(= K</a:t>
            </a:r>
            <a:r>
              <a:rPr lang="fr-FR" baseline="-25000" dirty="0">
                <a:solidFill>
                  <a:schemeClr val="bg1">
                    <a:lumMod val="50000"/>
                  </a:schemeClr>
                </a:solidFill>
                <a:latin typeface="Calibri" panose="020F0502020204030204" pitchFamily="34" charset="0"/>
              </a:rPr>
              <a:t>0</a:t>
            </a:r>
            <a:r>
              <a:rPr lang="fr-FR" dirty="0">
                <a:solidFill>
                  <a:schemeClr val="bg1">
                    <a:lumMod val="50000"/>
                  </a:schemeClr>
                </a:solidFill>
                <a:latin typeface="Calibri" panose="020F0502020204030204" pitchFamily="34" charset="0"/>
              </a:rPr>
              <a:t>)</a:t>
            </a:r>
          </a:p>
        </p:txBody>
      </p:sp>
      <p:cxnSp>
        <p:nvCxnSpPr>
          <p:cNvPr id="102" name="Connecteur droit 101">
            <a:extLst>
              <a:ext uri="{FF2B5EF4-FFF2-40B4-BE49-F238E27FC236}">
                <a16:creationId xmlns:a16="http://schemas.microsoft.com/office/drawing/2014/main" id="{CACE6A65-A507-5272-6FCF-5F40D0ED8B4B}"/>
              </a:ext>
            </a:extLst>
          </p:cNvPr>
          <p:cNvCxnSpPr>
            <a:cxnSpLocks/>
            <a:stCxn id="22" idx="3"/>
          </p:cNvCxnSpPr>
          <p:nvPr/>
        </p:nvCxnSpPr>
        <p:spPr>
          <a:xfrm>
            <a:off x="596348" y="2067339"/>
            <a:ext cx="641959" cy="13672"/>
          </a:xfrm>
          <a:prstGeom prst="line">
            <a:avLst/>
          </a:prstGeom>
          <a:ln w="38100">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04" name="Connecteur droit 103">
            <a:extLst>
              <a:ext uri="{FF2B5EF4-FFF2-40B4-BE49-F238E27FC236}">
                <a16:creationId xmlns:a16="http://schemas.microsoft.com/office/drawing/2014/main" id="{A5734009-2C58-5C70-9E6B-0E4C714FB604}"/>
              </a:ext>
            </a:extLst>
          </p:cNvPr>
          <p:cNvCxnSpPr>
            <a:cxnSpLocks/>
          </p:cNvCxnSpPr>
          <p:nvPr/>
        </p:nvCxnSpPr>
        <p:spPr>
          <a:xfrm>
            <a:off x="1235172" y="6373863"/>
            <a:ext cx="102788" cy="0"/>
          </a:xfrm>
          <a:prstGeom prst="line">
            <a:avLst/>
          </a:prstGeom>
          <a:ln w="38100">
            <a:headEnd type="none" w="med" len="med"/>
            <a:tailEnd type="none" w="med" len="med"/>
          </a:ln>
        </p:spPr>
        <p:style>
          <a:lnRef idx="1">
            <a:schemeClr val="accent1"/>
          </a:lnRef>
          <a:fillRef idx="0">
            <a:schemeClr val="accent1"/>
          </a:fillRef>
          <a:effectRef idx="0">
            <a:schemeClr val="accent1"/>
          </a:effectRef>
          <a:fontRef idx="minor">
            <a:schemeClr val="tx1"/>
          </a:fontRef>
        </p:style>
      </p:cxnSp>
      <p:grpSp>
        <p:nvGrpSpPr>
          <p:cNvPr id="106" name="Groupe 105">
            <a:extLst>
              <a:ext uri="{FF2B5EF4-FFF2-40B4-BE49-F238E27FC236}">
                <a16:creationId xmlns:a16="http://schemas.microsoft.com/office/drawing/2014/main" id="{21A96123-AD0D-A1D6-9D60-76A3AD33C04B}"/>
              </a:ext>
            </a:extLst>
          </p:cNvPr>
          <p:cNvGrpSpPr/>
          <p:nvPr/>
        </p:nvGrpSpPr>
        <p:grpSpPr>
          <a:xfrm>
            <a:off x="1332758" y="2067338"/>
            <a:ext cx="0" cy="4299934"/>
            <a:chOff x="1622189" y="3424919"/>
            <a:chExt cx="48113" cy="1415052"/>
          </a:xfrm>
        </p:grpSpPr>
        <p:cxnSp>
          <p:nvCxnSpPr>
            <p:cNvPr id="107" name="Connecteur droit 106">
              <a:extLst>
                <a:ext uri="{FF2B5EF4-FFF2-40B4-BE49-F238E27FC236}">
                  <a16:creationId xmlns:a16="http://schemas.microsoft.com/office/drawing/2014/main" id="{780F60BC-CF23-F70C-B7B6-5B6F44EDFEFD}"/>
                </a:ext>
              </a:extLst>
            </p:cNvPr>
            <p:cNvCxnSpPr>
              <a:cxnSpLocks/>
            </p:cNvCxnSpPr>
            <p:nvPr/>
          </p:nvCxnSpPr>
          <p:spPr>
            <a:xfrm>
              <a:off x="1622189" y="3424919"/>
              <a:ext cx="20383" cy="1415052"/>
            </a:xfrm>
            <a:prstGeom prst="line">
              <a:avLst/>
            </a:prstGeom>
            <a:ln w="38100">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108" name="Triangle 107">
              <a:extLst>
                <a:ext uri="{FF2B5EF4-FFF2-40B4-BE49-F238E27FC236}">
                  <a16:creationId xmlns:a16="http://schemas.microsoft.com/office/drawing/2014/main" id="{4186A4C1-2F1B-D1D8-E1D1-649F1DD0F940}"/>
                </a:ext>
              </a:extLst>
            </p:cNvPr>
            <p:cNvSpPr/>
            <p:nvPr/>
          </p:nvSpPr>
          <p:spPr>
            <a:xfrm>
              <a:off x="1624583" y="4092961"/>
              <a:ext cx="45719" cy="45719"/>
            </a:xfrm>
            <a:prstGeom prst="triangle">
              <a:avLst/>
            </a:prstGeom>
            <a:solidFill>
              <a:srgbClr val="FFC000"/>
            </a:solidFill>
            <a:ln w="63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latin typeface="Calibri" panose="020F0502020204030204" pitchFamily="34" charset="0"/>
              </a:endParaRPr>
            </a:p>
          </p:txBody>
        </p:sp>
      </p:grpSp>
      <p:grpSp>
        <p:nvGrpSpPr>
          <p:cNvPr id="109" name="Groupe 108">
            <a:extLst>
              <a:ext uri="{FF2B5EF4-FFF2-40B4-BE49-F238E27FC236}">
                <a16:creationId xmlns:a16="http://schemas.microsoft.com/office/drawing/2014/main" id="{25E02763-D694-5E17-11AC-128FEBD589E7}"/>
              </a:ext>
            </a:extLst>
          </p:cNvPr>
          <p:cNvGrpSpPr/>
          <p:nvPr/>
        </p:nvGrpSpPr>
        <p:grpSpPr>
          <a:xfrm>
            <a:off x="1235172" y="2062836"/>
            <a:ext cx="0" cy="4311027"/>
            <a:chOff x="1552448" y="3424919"/>
            <a:chExt cx="49215" cy="1415052"/>
          </a:xfrm>
        </p:grpSpPr>
        <p:cxnSp>
          <p:nvCxnSpPr>
            <p:cNvPr id="110" name="Connecteur droit 109">
              <a:extLst>
                <a:ext uri="{FF2B5EF4-FFF2-40B4-BE49-F238E27FC236}">
                  <a16:creationId xmlns:a16="http://schemas.microsoft.com/office/drawing/2014/main" id="{037862E3-9F0B-FB4A-A412-7C22004F4360}"/>
                </a:ext>
              </a:extLst>
            </p:cNvPr>
            <p:cNvCxnSpPr>
              <a:cxnSpLocks/>
            </p:cNvCxnSpPr>
            <p:nvPr/>
          </p:nvCxnSpPr>
          <p:spPr>
            <a:xfrm>
              <a:off x="1579890" y="3424919"/>
              <a:ext cx="21773" cy="1415052"/>
            </a:xfrm>
            <a:prstGeom prst="line">
              <a:avLst/>
            </a:prstGeom>
            <a:ln w="38100">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111" name="Triangle 110">
              <a:extLst>
                <a:ext uri="{FF2B5EF4-FFF2-40B4-BE49-F238E27FC236}">
                  <a16:creationId xmlns:a16="http://schemas.microsoft.com/office/drawing/2014/main" id="{6B25C408-7496-F1FE-DBBC-1B6DB293AA25}"/>
                </a:ext>
              </a:extLst>
            </p:cNvPr>
            <p:cNvSpPr/>
            <p:nvPr/>
          </p:nvSpPr>
          <p:spPr>
            <a:xfrm rot="10800000">
              <a:off x="1552448" y="4141982"/>
              <a:ext cx="45719" cy="45719"/>
            </a:xfrm>
            <a:prstGeom prst="triangle">
              <a:avLst/>
            </a:prstGeom>
            <a:solidFill>
              <a:srgbClr val="FFC000"/>
            </a:solidFill>
            <a:ln w="63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latin typeface="Calibri" panose="020F0502020204030204" pitchFamily="34" charset="0"/>
              </a:endParaRPr>
            </a:p>
          </p:txBody>
        </p:sp>
      </p:grpSp>
      <p:cxnSp>
        <p:nvCxnSpPr>
          <p:cNvPr id="128" name="Connecteur droit 127">
            <a:extLst>
              <a:ext uri="{FF2B5EF4-FFF2-40B4-BE49-F238E27FC236}">
                <a16:creationId xmlns:a16="http://schemas.microsoft.com/office/drawing/2014/main" id="{B370A126-9F10-323D-33DC-D7CBC4C46312}"/>
              </a:ext>
            </a:extLst>
          </p:cNvPr>
          <p:cNvCxnSpPr>
            <a:cxnSpLocks/>
          </p:cNvCxnSpPr>
          <p:nvPr/>
        </p:nvCxnSpPr>
        <p:spPr>
          <a:xfrm>
            <a:off x="1332758" y="2087344"/>
            <a:ext cx="2134097" cy="0"/>
          </a:xfrm>
          <a:prstGeom prst="line">
            <a:avLst/>
          </a:prstGeom>
          <a:ln w="38100">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131" name="Triangle 130">
            <a:extLst>
              <a:ext uri="{FF2B5EF4-FFF2-40B4-BE49-F238E27FC236}">
                <a16:creationId xmlns:a16="http://schemas.microsoft.com/office/drawing/2014/main" id="{B241C34D-39C7-1DB9-FC68-9E25087F20C0}"/>
              </a:ext>
            </a:extLst>
          </p:cNvPr>
          <p:cNvSpPr/>
          <p:nvPr/>
        </p:nvSpPr>
        <p:spPr>
          <a:xfrm>
            <a:off x="1292405" y="3512332"/>
            <a:ext cx="100628" cy="105003"/>
          </a:xfrm>
          <a:prstGeom prst="triangle">
            <a:avLst/>
          </a:prstGeom>
          <a:solidFill>
            <a:srgbClr val="FFC000"/>
          </a:solidFill>
          <a:ln>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32" name="Triangle 131">
            <a:extLst>
              <a:ext uri="{FF2B5EF4-FFF2-40B4-BE49-F238E27FC236}">
                <a16:creationId xmlns:a16="http://schemas.microsoft.com/office/drawing/2014/main" id="{7ACDF0B9-3D8E-9717-3947-8237E7BA943E}"/>
              </a:ext>
            </a:extLst>
          </p:cNvPr>
          <p:cNvSpPr/>
          <p:nvPr/>
        </p:nvSpPr>
        <p:spPr>
          <a:xfrm rot="10800000">
            <a:off x="1183338" y="3512333"/>
            <a:ext cx="100628" cy="105003"/>
          </a:xfrm>
          <a:prstGeom prst="triangle">
            <a:avLst/>
          </a:prstGeom>
          <a:solidFill>
            <a:srgbClr val="FFC000"/>
          </a:solidFill>
          <a:ln>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33" name="Titre 1">
            <a:extLst>
              <a:ext uri="{FF2B5EF4-FFF2-40B4-BE49-F238E27FC236}">
                <a16:creationId xmlns:a16="http://schemas.microsoft.com/office/drawing/2014/main" id="{ED5985A6-2BF2-38B2-250C-0D034D6D1FF1}"/>
              </a:ext>
            </a:extLst>
          </p:cNvPr>
          <p:cNvSpPr txBox="1">
            <a:spLocks/>
          </p:cNvSpPr>
          <p:nvPr/>
        </p:nvSpPr>
        <p:spPr>
          <a:xfrm>
            <a:off x="681643" y="37183"/>
            <a:ext cx="11510357" cy="981537"/>
          </a:xfrm>
          <a:prstGeom prst="rect">
            <a:avLst/>
          </a:prstGeom>
        </p:spPr>
        <p:txBody>
          <a:bodyPr/>
          <a:lstStyle>
            <a:lvl1pPr algn="l" defTabSz="914400" rtl="0" eaLnBrk="1" latinLnBrk="0" hangingPunct="1">
              <a:lnSpc>
                <a:spcPct val="90000"/>
              </a:lnSpc>
              <a:spcBef>
                <a:spcPct val="0"/>
              </a:spcBef>
              <a:buNone/>
              <a:defRPr sz="4600" b="1" kern="1200">
                <a:solidFill>
                  <a:schemeClr val="tx1"/>
                </a:solidFill>
                <a:latin typeface="Gellix" pitchFamily="2" charset="0"/>
                <a:ea typeface="+mj-ea"/>
                <a:cs typeface="Gellix" pitchFamily="2" charset="0"/>
              </a:defRPr>
            </a:lvl1pPr>
          </a:lstStyle>
          <a:p>
            <a:pPr algn="r"/>
            <a:r>
              <a:rPr lang="fr-CH" sz="3600" b="0" dirty="0">
                <a:latin typeface="Calibri" panose="020F0502020204030204" pitchFamily="34" charset="0"/>
                <a:cs typeface="Calibri" panose="020F0502020204030204" pitchFamily="34" charset="0"/>
              </a:rPr>
              <a:t>Réduction dans la marge</a:t>
            </a:r>
          </a:p>
        </p:txBody>
      </p:sp>
      <p:sp>
        <p:nvSpPr>
          <p:cNvPr id="134" name="ZoneTexte 133">
            <a:extLst>
              <a:ext uri="{FF2B5EF4-FFF2-40B4-BE49-F238E27FC236}">
                <a16:creationId xmlns:a16="http://schemas.microsoft.com/office/drawing/2014/main" id="{F1330D6C-49C2-5D74-E762-1D19685C2258}"/>
              </a:ext>
            </a:extLst>
          </p:cNvPr>
          <p:cNvSpPr txBox="1"/>
          <p:nvPr/>
        </p:nvSpPr>
        <p:spPr>
          <a:xfrm>
            <a:off x="1561691" y="5372469"/>
            <a:ext cx="4941353" cy="830997"/>
          </a:xfrm>
          <a:prstGeom prst="rect">
            <a:avLst/>
          </a:prstGeom>
          <a:noFill/>
        </p:spPr>
        <p:txBody>
          <a:bodyPr wrap="none" rtlCol="0">
            <a:spAutoFit/>
          </a:bodyPr>
          <a:lstStyle/>
          <a:p>
            <a:pPr marL="285750" indent="-285750">
              <a:buFont typeface="Wingdings" pitchFamily="2" charset="2"/>
              <a:buChar char="è"/>
            </a:pPr>
            <a:r>
              <a:rPr lang="fr-FR" sz="1600" dirty="0"/>
              <a:t>CO 621</a:t>
            </a:r>
          </a:p>
          <a:p>
            <a:pPr marL="285750" indent="-285750">
              <a:buFont typeface="Wingdings" pitchFamily="2" charset="2"/>
              <a:buChar char="è"/>
            </a:pPr>
            <a:r>
              <a:rPr lang="fr-FR" sz="1600" dirty="0"/>
              <a:t>intérêt des créanciers à un assainissement plus rapide</a:t>
            </a:r>
          </a:p>
          <a:p>
            <a:pPr marL="285750" indent="-285750">
              <a:buFont typeface="Wingdings" pitchFamily="2" charset="2"/>
              <a:buChar char="è"/>
            </a:pPr>
            <a:r>
              <a:rPr lang="fr-FR" sz="1600" dirty="0"/>
              <a:t>pas d’intérêt opposé des actionnaires (cf. 653</a:t>
            </a:r>
            <a:r>
              <a:rPr lang="fr-FR" sz="1600" i="1" dirty="0"/>
              <a:t>r</a:t>
            </a:r>
            <a:r>
              <a:rPr lang="fr-FR" sz="1600" dirty="0"/>
              <a:t> CO)</a:t>
            </a:r>
          </a:p>
        </p:txBody>
      </p:sp>
      <p:sp>
        <p:nvSpPr>
          <p:cNvPr id="136" name="ZoneTexte 135">
            <a:extLst>
              <a:ext uri="{FF2B5EF4-FFF2-40B4-BE49-F238E27FC236}">
                <a16:creationId xmlns:a16="http://schemas.microsoft.com/office/drawing/2014/main" id="{1D802C5D-907F-F6FE-EFE8-0663D18668FB}"/>
              </a:ext>
            </a:extLst>
          </p:cNvPr>
          <p:cNvSpPr txBox="1"/>
          <p:nvPr/>
        </p:nvSpPr>
        <p:spPr>
          <a:xfrm>
            <a:off x="1561691" y="3851344"/>
            <a:ext cx="5511462" cy="1208344"/>
          </a:xfrm>
          <a:prstGeom prst="rect">
            <a:avLst/>
          </a:prstGeom>
          <a:noFill/>
        </p:spPr>
        <p:txBody>
          <a:bodyPr wrap="square">
            <a:spAutoFit/>
          </a:bodyPr>
          <a:lstStyle/>
          <a:p>
            <a:pPr>
              <a:lnSpc>
                <a:spcPct val="115000"/>
              </a:lnSpc>
            </a:pPr>
            <a:r>
              <a:rPr lang="fr-CH" sz="1600" b="1" kern="100" dirty="0">
                <a:effectLst/>
                <a:ea typeface="Arial" panose="020B0604020202020204" pitchFamily="34" charset="0"/>
              </a:rPr>
              <a:t>Message, FF 2017 353, p. 463</a:t>
            </a:r>
            <a:endParaRPr lang="fr-CH" sz="1800" b="1" kern="100" dirty="0">
              <a:effectLst/>
              <a:ea typeface="Arial" panose="020B0604020202020204" pitchFamily="34" charset="0"/>
            </a:endParaRPr>
          </a:p>
          <a:p>
            <a:pPr>
              <a:lnSpc>
                <a:spcPct val="115000"/>
              </a:lnSpc>
            </a:pPr>
            <a:r>
              <a:rPr lang="fr-CH" sz="1600" kern="100" dirty="0">
                <a:effectLst/>
                <a:ea typeface="Arial" panose="020B0604020202020204" pitchFamily="34" charset="0"/>
              </a:rPr>
              <a:t>« </a:t>
            </a:r>
            <a:r>
              <a:rPr lang="fr-CH" sz="1600" i="1" kern="100" dirty="0">
                <a:effectLst/>
                <a:ea typeface="Arial" panose="020B0604020202020204" pitchFamily="34" charset="0"/>
              </a:rPr>
              <a:t>Les statuts prévoiront une valeur […] au-dessous de laquelle le capital-actions ne pourra pas être réduit (limite inférieure), même en cas d’augmentation simultanée (accordéon) </a:t>
            </a:r>
            <a:r>
              <a:rPr lang="fr-CH" sz="1600" kern="100" dirty="0">
                <a:effectLst/>
                <a:ea typeface="Arial" panose="020B0604020202020204" pitchFamily="34" charset="0"/>
              </a:rPr>
              <a:t>»</a:t>
            </a:r>
          </a:p>
        </p:txBody>
      </p:sp>
    </p:spTree>
    <p:extLst>
      <p:ext uri="{BB962C8B-B14F-4D97-AF65-F5344CB8AC3E}">
        <p14:creationId xmlns:p14="http://schemas.microsoft.com/office/powerpoint/2010/main" val="35862658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02"/>
                                        </p:tgtEl>
                                        <p:attrNameLst>
                                          <p:attrName>style.visibility</p:attrName>
                                        </p:attrNameLst>
                                      </p:cBhvr>
                                      <p:to>
                                        <p:strVal val="visible"/>
                                      </p:to>
                                    </p:set>
                                    <p:animEffect transition="in" filter="fade">
                                      <p:cBhvr>
                                        <p:cTn id="7" dur="500"/>
                                        <p:tgtEl>
                                          <p:spTgt spid="102"/>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109"/>
                                        </p:tgtEl>
                                        <p:attrNameLst>
                                          <p:attrName>style.visibility</p:attrName>
                                        </p:attrNameLst>
                                      </p:cBhvr>
                                      <p:to>
                                        <p:strVal val="visible"/>
                                      </p:to>
                                    </p:set>
                                    <p:animEffect transition="in" filter="fade">
                                      <p:cBhvr>
                                        <p:cTn id="11" dur="500"/>
                                        <p:tgtEl>
                                          <p:spTgt spid="109"/>
                                        </p:tgtEl>
                                      </p:cBhvr>
                                    </p:animEffect>
                                  </p:childTnLst>
                                </p:cTn>
                              </p:par>
                              <p:par>
                                <p:cTn id="12" presetID="10" presetClass="entr" presetSubtype="0" fill="hold" grpId="0" nodeType="withEffect">
                                  <p:stCondLst>
                                    <p:cond delay="0"/>
                                  </p:stCondLst>
                                  <p:childTnLst>
                                    <p:set>
                                      <p:cBhvr>
                                        <p:cTn id="13" dur="1" fill="hold">
                                          <p:stCondLst>
                                            <p:cond delay="0"/>
                                          </p:stCondLst>
                                        </p:cTn>
                                        <p:tgtEl>
                                          <p:spTgt spid="132"/>
                                        </p:tgtEl>
                                        <p:attrNameLst>
                                          <p:attrName>style.visibility</p:attrName>
                                        </p:attrNameLst>
                                      </p:cBhvr>
                                      <p:to>
                                        <p:strVal val="visible"/>
                                      </p:to>
                                    </p:set>
                                    <p:animEffect transition="in" filter="fade">
                                      <p:cBhvr>
                                        <p:cTn id="14" dur="500"/>
                                        <p:tgtEl>
                                          <p:spTgt spid="132"/>
                                        </p:tgtEl>
                                      </p:cBhvr>
                                    </p:animEffect>
                                  </p:childTnLst>
                                </p:cTn>
                              </p:par>
                            </p:childTnLst>
                          </p:cTn>
                        </p:par>
                        <p:par>
                          <p:cTn id="15" fill="hold">
                            <p:stCondLst>
                              <p:cond delay="1000"/>
                            </p:stCondLst>
                            <p:childTnLst>
                              <p:par>
                                <p:cTn id="16" presetID="10" presetClass="entr" presetSubtype="0" fill="hold" nodeType="afterEffect">
                                  <p:stCondLst>
                                    <p:cond delay="0"/>
                                  </p:stCondLst>
                                  <p:childTnLst>
                                    <p:set>
                                      <p:cBhvr>
                                        <p:cTn id="17" dur="1" fill="hold">
                                          <p:stCondLst>
                                            <p:cond delay="0"/>
                                          </p:stCondLst>
                                        </p:cTn>
                                        <p:tgtEl>
                                          <p:spTgt spid="104"/>
                                        </p:tgtEl>
                                        <p:attrNameLst>
                                          <p:attrName>style.visibility</p:attrName>
                                        </p:attrNameLst>
                                      </p:cBhvr>
                                      <p:to>
                                        <p:strVal val="visible"/>
                                      </p:to>
                                    </p:set>
                                    <p:animEffect transition="in" filter="fade">
                                      <p:cBhvr>
                                        <p:cTn id="18" dur="500"/>
                                        <p:tgtEl>
                                          <p:spTgt spid="104"/>
                                        </p:tgtEl>
                                      </p:cBhvr>
                                    </p:animEffect>
                                  </p:childTnLst>
                                </p:cTn>
                              </p:par>
                            </p:childTnLst>
                          </p:cTn>
                        </p:par>
                        <p:par>
                          <p:cTn id="19" fill="hold">
                            <p:stCondLst>
                              <p:cond delay="1500"/>
                            </p:stCondLst>
                            <p:childTnLst>
                              <p:par>
                                <p:cTn id="20" presetID="10" presetClass="entr" presetSubtype="0" fill="hold" nodeType="afterEffect">
                                  <p:stCondLst>
                                    <p:cond delay="0"/>
                                  </p:stCondLst>
                                  <p:childTnLst>
                                    <p:set>
                                      <p:cBhvr>
                                        <p:cTn id="21" dur="1" fill="hold">
                                          <p:stCondLst>
                                            <p:cond delay="0"/>
                                          </p:stCondLst>
                                        </p:cTn>
                                        <p:tgtEl>
                                          <p:spTgt spid="106"/>
                                        </p:tgtEl>
                                        <p:attrNameLst>
                                          <p:attrName>style.visibility</p:attrName>
                                        </p:attrNameLst>
                                      </p:cBhvr>
                                      <p:to>
                                        <p:strVal val="visible"/>
                                      </p:to>
                                    </p:set>
                                    <p:animEffect transition="in" filter="fade">
                                      <p:cBhvr>
                                        <p:cTn id="22" dur="500"/>
                                        <p:tgtEl>
                                          <p:spTgt spid="106"/>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131"/>
                                        </p:tgtEl>
                                        <p:attrNameLst>
                                          <p:attrName>style.visibility</p:attrName>
                                        </p:attrNameLst>
                                      </p:cBhvr>
                                      <p:to>
                                        <p:strVal val="visible"/>
                                      </p:to>
                                    </p:set>
                                    <p:animEffect transition="in" filter="fade">
                                      <p:cBhvr>
                                        <p:cTn id="25" dur="500"/>
                                        <p:tgtEl>
                                          <p:spTgt spid="131"/>
                                        </p:tgtEl>
                                      </p:cBhvr>
                                    </p:animEffect>
                                  </p:childTnLst>
                                </p:cTn>
                              </p:par>
                            </p:childTnLst>
                          </p:cTn>
                        </p:par>
                        <p:par>
                          <p:cTn id="26" fill="hold">
                            <p:stCondLst>
                              <p:cond delay="2000"/>
                            </p:stCondLst>
                            <p:childTnLst>
                              <p:par>
                                <p:cTn id="27" presetID="10" presetClass="entr" presetSubtype="0" fill="hold" nodeType="afterEffect">
                                  <p:stCondLst>
                                    <p:cond delay="0"/>
                                  </p:stCondLst>
                                  <p:childTnLst>
                                    <p:set>
                                      <p:cBhvr>
                                        <p:cTn id="28" dur="1" fill="hold">
                                          <p:stCondLst>
                                            <p:cond delay="0"/>
                                          </p:stCondLst>
                                        </p:cTn>
                                        <p:tgtEl>
                                          <p:spTgt spid="128"/>
                                        </p:tgtEl>
                                        <p:attrNameLst>
                                          <p:attrName>style.visibility</p:attrName>
                                        </p:attrNameLst>
                                      </p:cBhvr>
                                      <p:to>
                                        <p:strVal val="visible"/>
                                      </p:to>
                                    </p:set>
                                    <p:animEffect transition="in" filter="fade">
                                      <p:cBhvr>
                                        <p:cTn id="29" dur="500"/>
                                        <p:tgtEl>
                                          <p:spTgt spid="1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1" grpId="0" animBg="1"/>
      <p:bldP spid="132"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 name="Connecteur droit 1">
            <a:extLst>
              <a:ext uri="{FF2B5EF4-FFF2-40B4-BE49-F238E27FC236}">
                <a16:creationId xmlns:a16="http://schemas.microsoft.com/office/drawing/2014/main" id="{3787B554-89E3-96E8-C4DE-4D2738514FAE}"/>
              </a:ext>
            </a:extLst>
          </p:cNvPr>
          <p:cNvCxnSpPr>
            <a:cxnSpLocks/>
          </p:cNvCxnSpPr>
          <p:nvPr/>
        </p:nvCxnSpPr>
        <p:spPr>
          <a:xfrm>
            <a:off x="1403905" y="455084"/>
            <a:ext cx="16030" cy="4991024"/>
          </a:xfrm>
          <a:prstGeom prst="line">
            <a:avLst/>
          </a:prstGeom>
          <a:ln w="6350">
            <a:solidFill>
              <a:schemeClr val="tx1"/>
            </a:solidFill>
            <a:prstDash val="solid"/>
            <a:headEnd type="arrow"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3" name="Connecteur droit 2">
            <a:extLst>
              <a:ext uri="{FF2B5EF4-FFF2-40B4-BE49-F238E27FC236}">
                <a16:creationId xmlns:a16="http://schemas.microsoft.com/office/drawing/2014/main" id="{B26353F6-7634-47C2-0463-DC2CA3DC547F}"/>
              </a:ext>
            </a:extLst>
          </p:cNvPr>
          <p:cNvCxnSpPr>
            <a:cxnSpLocks/>
          </p:cNvCxnSpPr>
          <p:nvPr/>
        </p:nvCxnSpPr>
        <p:spPr>
          <a:xfrm>
            <a:off x="1125267" y="5336052"/>
            <a:ext cx="9925278" cy="0"/>
          </a:xfrm>
          <a:prstGeom prst="line">
            <a:avLst/>
          </a:prstGeom>
          <a:ln>
            <a:solidFill>
              <a:schemeClr val="tx1"/>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sp>
        <p:nvSpPr>
          <p:cNvPr id="4" name="ZoneTexte 3">
            <a:extLst>
              <a:ext uri="{FF2B5EF4-FFF2-40B4-BE49-F238E27FC236}">
                <a16:creationId xmlns:a16="http://schemas.microsoft.com/office/drawing/2014/main" id="{2B3EA7C7-4332-F53A-37D5-D5928B802C4B}"/>
              </a:ext>
            </a:extLst>
          </p:cNvPr>
          <p:cNvSpPr txBox="1"/>
          <p:nvPr/>
        </p:nvSpPr>
        <p:spPr>
          <a:xfrm>
            <a:off x="1268160" y="85752"/>
            <a:ext cx="304892" cy="369332"/>
          </a:xfrm>
          <a:prstGeom prst="rect">
            <a:avLst/>
          </a:prstGeom>
          <a:noFill/>
        </p:spPr>
        <p:txBody>
          <a:bodyPr wrap="none" rtlCol="0">
            <a:spAutoFit/>
          </a:bodyPr>
          <a:lstStyle/>
          <a:p>
            <a:r>
              <a:rPr lang="fr-FR" dirty="0">
                <a:latin typeface="Calibri" panose="020F0502020204030204" pitchFamily="34" charset="0"/>
              </a:rPr>
              <a:t>K</a:t>
            </a:r>
          </a:p>
        </p:txBody>
      </p:sp>
      <p:sp>
        <p:nvSpPr>
          <p:cNvPr id="5" name="ZoneTexte 4">
            <a:extLst>
              <a:ext uri="{FF2B5EF4-FFF2-40B4-BE49-F238E27FC236}">
                <a16:creationId xmlns:a16="http://schemas.microsoft.com/office/drawing/2014/main" id="{414322B6-567E-338E-7322-D8BCBA13FFA3}"/>
              </a:ext>
            </a:extLst>
          </p:cNvPr>
          <p:cNvSpPr txBox="1"/>
          <p:nvPr/>
        </p:nvSpPr>
        <p:spPr>
          <a:xfrm>
            <a:off x="11050367" y="5188855"/>
            <a:ext cx="266420" cy="369332"/>
          </a:xfrm>
          <a:prstGeom prst="rect">
            <a:avLst/>
          </a:prstGeom>
          <a:noFill/>
        </p:spPr>
        <p:txBody>
          <a:bodyPr wrap="none" rtlCol="0">
            <a:spAutoFit/>
          </a:bodyPr>
          <a:lstStyle/>
          <a:p>
            <a:r>
              <a:rPr lang="fr-FR" dirty="0">
                <a:latin typeface="Calibri" panose="020F0502020204030204" pitchFamily="34" charset="0"/>
              </a:rPr>
              <a:t>t</a:t>
            </a:r>
          </a:p>
        </p:txBody>
      </p:sp>
      <p:cxnSp>
        <p:nvCxnSpPr>
          <p:cNvPr id="6" name="Connecteur droit 5">
            <a:extLst>
              <a:ext uri="{FF2B5EF4-FFF2-40B4-BE49-F238E27FC236}">
                <a16:creationId xmlns:a16="http://schemas.microsoft.com/office/drawing/2014/main" id="{B542885F-2BDE-92BC-4674-CA5360FC76DA}"/>
              </a:ext>
            </a:extLst>
          </p:cNvPr>
          <p:cNvCxnSpPr/>
          <p:nvPr/>
        </p:nvCxnSpPr>
        <p:spPr>
          <a:xfrm>
            <a:off x="1289979" y="2465413"/>
            <a:ext cx="130627" cy="0"/>
          </a:xfrm>
          <a:prstGeom prst="line">
            <a:avLst/>
          </a:prstGeom>
          <a:ln w="38100">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7" name="Connecteur droit 6">
            <a:extLst>
              <a:ext uri="{FF2B5EF4-FFF2-40B4-BE49-F238E27FC236}">
                <a16:creationId xmlns:a16="http://schemas.microsoft.com/office/drawing/2014/main" id="{4A7D36D1-0F2A-27FD-23B1-E36F3353F3CD}"/>
              </a:ext>
            </a:extLst>
          </p:cNvPr>
          <p:cNvCxnSpPr/>
          <p:nvPr/>
        </p:nvCxnSpPr>
        <p:spPr>
          <a:xfrm>
            <a:off x="1289979" y="3864677"/>
            <a:ext cx="130627"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 name="Connecteur droit 7">
            <a:extLst>
              <a:ext uri="{FF2B5EF4-FFF2-40B4-BE49-F238E27FC236}">
                <a16:creationId xmlns:a16="http://schemas.microsoft.com/office/drawing/2014/main" id="{61E87B30-080D-1108-51D3-5ED94C370697}"/>
              </a:ext>
            </a:extLst>
          </p:cNvPr>
          <p:cNvCxnSpPr>
            <a:cxnSpLocks/>
          </p:cNvCxnSpPr>
          <p:nvPr/>
        </p:nvCxnSpPr>
        <p:spPr>
          <a:xfrm>
            <a:off x="1289979" y="1032222"/>
            <a:ext cx="130627"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 name="Connecteur droit 8">
            <a:extLst>
              <a:ext uri="{FF2B5EF4-FFF2-40B4-BE49-F238E27FC236}">
                <a16:creationId xmlns:a16="http://schemas.microsoft.com/office/drawing/2014/main" id="{2354E03C-6E44-FBD7-47EC-954470AD9937}"/>
              </a:ext>
            </a:extLst>
          </p:cNvPr>
          <p:cNvCxnSpPr/>
          <p:nvPr/>
        </p:nvCxnSpPr>
        <p:spPr>
          <a:xfrm>
            <a:off x="3249408" y="5319521"/>
            <a:ext cx="0" cy="108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 name="Connecteur droit 9">
            <a:extLst>
              <a:ext uri="{FF2B5EF4-FFF2-40B4-BE49-F238E27FC236}">
                <a16:creationId xmlns:a16="http://schemas.microsoft.com/office/drawing/2014/main" id="{F6B095FD-76B7-D64D-5EC5-B7AECF63E496}"/>
              </a:ext>
            </a:extLst>
          </p:cNvPr>
          <p:cNvCxnSpPr/>
          <p:nvPr/>
        </p:nvCxnSpPr>
        <p:spPr>
          <a:xfrm>
            <a:off x="5049408" y="5319521"/>
            <a:ext cx="0" cy="108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 name="Connecteur droit 10">
            <a:extLst>
              <a:ext uri="{FF2B5EF4-FFF2-40B4-BE49-F238E27FC236}">
                <a16:creationId xmlns:a16="http://schemas.microsoft.com/office/drawing/2014/main" id="{F3F81F9D-64E9-4CCB-A6C6-F28C9E930E70}"/>
              </a:ext>
            </a:extLst>
          </p:cNvPr>
          <p:cNvCxnSpPr/>
          <p:nvPr/>
        </p:nvCxnSpPr>
        <p:spPr>
          <a:xfrm>
            <a:off x="6849408" y="5319521"/>
            <a:ext cx="0" cy="108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 name="Connecteur droit 11">
            <a:extLst>
              <a:ext uri="{FF2B5EF4-FFF2-40B4-BE49-F238E27FC236}">
                <a16:creationId xmlns:a16="http://schemas.microsoft.com/office/drawing/2014/main" id="{6EF16CAD-09EC-2F10-9E85-CEAF390C95E7}"/>
              </a:ext>
            </a:extLst>
          </p:cNvPr>
          <p:cNvCxnSpPr/>
          <p:nvPr/>
        </p:nvCxnSpPr>
        <p:spPr>
          <a:xfrm>
            <a:off x="8649408" y="5338108"/>
            <a:ext cx="0" cy="108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 name="Connecteur droit 12">
            <a:extLst>
              <a:ext uri="{FF2B5EF4-FFF2-40B4-BE49-F238E27FC236}">
                <a16:creationId xmlns:a16="http://schemas.microsoft.com/office/drawing/2014/main" id="{0937C3F6-EC07-569F-40D2-35296E427C0D}"/>
              </a:ext>
            </a:extLst>
          </p:cNvPr>
          <p:cNvCxnSpPr/>
          <p:nvPr/>
        </p:nvCxnSpPr>
        <p:spPr>
          <a:xfrm>
            <a:off x="10422992" y="5338108"/>
            <a:ext cx="0" cy="108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4" name="Rectangle 13">
            <a:extLst>
              <a:ext uri="{FF2B5EF4-FFF2-40B4-BE49-F238E27FC236}">
                <a16:creationId xmlns:a16="http://schemas.microsoft.com/office/drawing/2014/main" id="{4D55DB01-0CCD-6840-EFE4-FACDC01B7DC1}"/>
              </a:ext>
            </a:extLst>
          </p:cNvPr>
          <p:cNvSpPr/>
          <p:nvPr/>
        </p:nvSpPr>
        <p:spPr>
          <a:xfrm>
            <a:off x="1434336" y="1026511"/>
            <a:ext cx="9002386" cy="2832455"/>
          </a:xfrm>
          <a:prstGeom prst="rect">
            <a:avLst/>
          </a:prstGeom>
          <a:pattFill prst="pct20">
            <a:fgClr>
              <a:schemeClr val="bg1">
                <a:lumMod val="65000"/>
              </a:schemeClr>
            </a:fgClr>
            <a:bgClr>
              <a:schemeClr val="bg1"/>
            </a:bgClr>
          </a:pattFill>
          <a:ln w="6350">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latin typeface="Calibri" panose="020F0502020204030204" pitchFamily="34" charset="0"/>
            </a:endParaRPr>
          </a:p>
        </p:txBody>
      </p:sp>
      <p:cxnSp>
        <p:nvCxnSpPr>
          <p:cNvPr id="15" name="Connecteur droit 14">
            <a:extLst>
              <a:ext uri="{FF2B5EF4-FFF2-40B4-BE49-F238E27FC236}">
                <a16:creationId xmlns:a16="http://schemas.microsoft.com/office/drawing/2014/main" id="{09D831DD-D6B2-EC12-434C-5F13CE124A49}"/>
              </a:ext>
            </a:extLst>
          </p:cNvPr>
          <p:cNvCxnSpPr>
            <a:cxnSpLocks/>
          </p:cNvCxnSpPr>
          <p:nvPr/>
        </p:nvCxnSpPr>
        <p:spPr>
          <a:xfrm flipV="1">
            <a:off x="10422992" y="3864677"/>
            <a:ext cx="0" cy="1472060"/>
          </a:xfrm>
          <a:prstGeom prst="line">
            <a:avLst/>
          </a:prstGeom>
          <a:ln>
            <a:solidFill>
              <a:schemeClr val="bg1">
                <a:lumMod val="7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16" name="Connecteur droit 15">
            <a:extLst>
              <a:ext uri="{FF2B5EF4-FFF2-40B4-BE49-F238E27FC236}">
                <a16:creationId xmlns:a16="http://schemas.microsoft.com/office/drawing/2014/main" id="{F1C0032B-FB4F-93AF-F356-D7256C9E9A94}"/>
              </a:ext>
            </a:extLst>
          </p:cNvPr>
          <p:cNvCxnSpPr>
            <a:cxnSpLocks/>
          </p:cNvCxnSpPr>
          <p:nvPr/>
        </p:nvCxnSpPr>
        <p:spPr>
          <a:xfrm>
            <a:off x="1419373" y="2464878"/>
            <a:ext cx="7228130"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7" name="Connecteur droit 16">
            <a:extLst>
              <a:ext uri="{FF2B5EF4-FFF2-40B4-BE49-F238E27FC236}">
                <a16:creationId xmlns:a16="http://schemas.microsoft.com/office/drawing/2014/main" id="{82A844A3-CC66-760C-DE27-137E770C7A13}"/>
              </a:ext>
            </a:extLst>
          </p:cNvPr>
          <p:cNvCxnSpPr>
            <a:cxnSpLocks/>
          </p:cNvCxnSpPr>
          <p:nvPr/>
        </p:nvCxnSpPr>
        <p:spPr>
          <a:xfrm>
            <a:off x="1403905" y="1030160"/>
            <a:ext cx="7243598"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8" name="Connecteur droit 17">
            <a:extLst>
              <a:ext uri="{FF2B5EF4-FFF2-40B4-BE49-F238E27FC236}">
                <a16:creationId xmlns:a16="http://schemas.microsoft.com/office/drawing/2014/main" id="{57E32F5E-2432-0E66-7DA1-04A575318475}"/>
              </a:ext>
            </a:extLst>
          </p:cNvPr>
          <p:cNvCxnSpPr>
            <a:cxnSpLocks/>
          </p:cNvCxnSpPr>
          <p:nvPr/>
        </p:nvCxnSpPr>
        <p:spPr>
          <a:xfrm flipV="1">
            <a:off x="8648174" y="1027402"/>
            <a:ext cx="0" cy="4265237"/>
          </a:xfrm>
          <a:prstGeom prst="line">
            <a:avLst/>
          </a:prstGeom>
          <a:ln>
            <a:solidFill>
              <a:schemeClr val="bg1">
                <a:lumMod val="75000"/>
              </a:schemeClr>
            </a:solidFill>
            <a:prstDash val="dash"/>
          </a:ln>
        </p:spPr>
        <p:style>
          <a:lnRef idx="1">
            <a:schemeClr val="accent1"/>
          </a:lnRef>
          <a:fillRef idx="0">
            <a:schemeClr val="accent1"/>
          </a:fillRef>
          <a:effectRef idx="0">
            <a:schemeClr val="accent1"/>
          </a:effectRef>
          <a:fontRef idx="minor">
            <a:schemeClr val="tx1"/>
          </a:fontRef>
        </p:style>
      </p:cxnSp>
      <p:sp>
        <p:nvSpPr>
          <p:cNvPr id="19" name="Rectangle 18">
            <a:extLst>
              <a:ext uri="{FF2B5EF4-FFF2-40B4-BE49-F238E27FC236}">
                <a16:creationId xmlns:a16="http://schemas.microsoft.com/office/drawing/2014/main" id="{ECCCA80E-149B-6991-D130-3A94293EF8E0}"/>
              </a:ext>
            </a:extLst>
          </p:cNvPr>
          <p:cNvSpPr/>
          <p:nvPr/>
        </p:nvSpPr>
        <p:spPr>
          <a:xfrm>
            <a:off x="1411920" y="1053632"/>
            <a:ext cx="7233118" cy="1397356"/>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latin typeface="Calibri" panose="020F0502020204030204" pitchFamily="34" charset="0"/>
            </a:endParaRPr>
          </a:p>
        </p:txBody>
      </p:sp>
      <p:grpSp>
        <p:nvGrpSpPr>
          <p:cNvPr id="20" name="Groupe 19">
            <a:extLst>
              <a:ext uri="{FF2B5EF4-FFF2-40B4-BE49-F238E27FC236}">
                <a16:creationId xmlns:a16="http://schemas.microsoft.com/office/drawing/2014/main" id="{92CB8162-D1DF-DE8A-17BB-68B6E5E6EDFF}"/>
              </a:ext>
            </a:extLst>
          </p:cNvPr>
          <p:cNvGrpSpPr/>
          <p:nvPr/>
        </p:nvGrpSpPr>
        <p:grpSpPr>
          <a:xfrm>
            <a:off x="1095398" y="1020800"/>
            <a:ext cx="8360228" cy="1445400"/>
            <a:chOff x="1009403" y="2032655"/>
            <a:chExt cx="8360228" cy="1667178"/>
          </a:xfrm>
        </p:grpSpPr>
        <p:cxnSp>
          <p:nvCxnSpPr>
            <p:cNvPr id="21" name="Connecteur droit 20">
              <a:extLst>
                <a:ext uri="{FF2B5EF4-FFF2-40B4-BE49-F238E27FC236}">
                  <a16:creationId xmlns:a16="http://schemas.microsoft.com/office/drawing/2014/main" id="{1A11F167-5BD5-BE08-0915-44236AD7C52A}"/>
                </a:ext>
              </a:extLst>
            </p:cNvPr>
            <p:cNvCxnSpPr/>
            <p:nvPr/>
          </p:nvCxnSpPr>
          <p:spPr>
            <a:xfrm flipV="1">
              <a:off x="2161309" y="2968831"/>
              <a:ext cx="0" cy="721141"/>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22" name="Connecteur droit 21">
              <a:extLst>
                <a:ext uri="{FF2B5EF4-FFF2-40B4-BE49-F238E27FC236}">
                  <a16:creationId xmlns:a16="http://schemas.microsoft.com/office/drawing/2014/main" id="{3A6D17D0-87C4-F450-8177-CDEF10F9BB9C}"/>
                </a:ext>
              </a:extLst>
            </p:cNvPr>
            <p:cNvCxnSpPr>
              <a:cxnSpLocks/>
            </p:cNvCxnSpPr>
            <p:nvPr/>
          </p:nvCxnSpPr>
          <p:spPr>
            <a:xfrm flipV="1">
              <a:off x="2646218" y="2247690"/>
              <a:ext cx="0" cy="721141"/>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23" name="Connecteur droit 22">
              <a:extLst>
                <a:ext uri="{FF2B5EF4-FFF2-40B4-BE49-F238E27FC236}">
                  <a16:creationId xmlns:a16="http://schemas.microsoft.com/office/drawing/2014/main" id="{D3F6033A-93FA-373B-3E84-DB6E41D05B63}"/>
                </a:ext>
              </a:extLst>
            </p:cNvPr>
            <p:cNvCxnSpPr>
              <a:cxnSpLocks/>
            </p:cNvCxnSpPr>
            <p:nvPr/>
          </p:nvCxnSpPr>
          <p:spPr>
            <a:xfrm flipV="1">
              <a:off x="3748644" y="2247690"/>
              <a:ext cx="0" cy="1181310"/>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24" name="Connecteur droit 23">
              <a:extLst>
                <a:ext uri="{FF2B5EF4-FFF2-40B4-BE49-F238E27FC236}">
                  <a16:creationId xmlns:a16="http://schemas.microsoft.com/office/drawing/2014/main" id="{2F27AF18-C42E-B5E1-BAD3-2495456CCB87}"/>
                </a:ext>
              </a:extLst>
            </p:cNvPr>
            <p:cNvCxnSpPr>
              <a:cxnSpLocks/>
            </p:cNvCxnSpPr>
            <p:nvPr/>
          </p:nvCxnSpPr>
          <p:spPr>
            <a:xfrm flipV="1">
              <a:off x="4342411" y="2968831"/>
              <a:ext cx="0" cy="460169"/>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25" name="Connecteur droit 24">
              <a:extLst>
                <a:ext uri="{FF2B5EF4-FFF2-40B4-BE49-F238E27FC236}">
                  <a16:creationId xmlns:a16="http://schemas.microsoft.com/office/drawing/2014/main" id="{64D27DA2-DFB1-C479-6DAC-78D6B7EC53EF}"/>
                </a:ext>
              </a:extLst>
            </p:cNvPr>
            <p:cNvCxnSpPr>
              <a:cxnSpLocks/>
            </p:cNvCxnSpPr>
            <p:nvPr/>
          </p:nvCxnSpPr>
          <p:spPr>
            <a:xfrm flipV="1">
              <a:off x="5909953" y="2032655"/>
              <a:ext cx="0" cy="936176"/>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26" name="Connecteur droit 25">
              <a:extLst>
                <a:ext uri="{FF2B5EF4-FFF2-40B4-BE49-F238E27FC236}">
                  <a16:creationId xmlns:a16="http://schemas.microsoft.com/office/drawing/2014/main" id="{565A3BAF-9121-4A11-5862-EB1ECCBB82E6}"/>
                </a:ext>
              </a:extLst>
            </p:cNvPr>
            <p:cNvCxnSpPr>
              <a:cxnSpLocks/>
            </p:cNvCxnSpPr>
            <p:nvPr/>
          </p:nvCxnSpPr>
          <p:spPr>
            <a:xfrm flipV="1">
              <a:off x="7333012" y="2032655"/>
              <a:ext cx="0" cy="1396345"/>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27" name="Connecteur droit 26">
              <a:extLst>
                <a:ext uri="{FF2B5EF4-FFF2-40B4-BE49-F238E27FC236}">
                  <a16:creationId xmlns:a16="http://schemas.microsoft.com/office/drawing/2014/main" id="{718F05DE-E645-76AD-E59A-5BD1F8F316BE}"/>
                </a:ext>
              </a:extLst>
            </p:cNvPr>
            <p:cNvCxnSpPr>
              <a:cxnSpLocks/>
            </p:cNvCxnSpPr>
            <p:nvPr/>
          </p:nvCxnSpPr>
          <p:spPr>
            <a:xfrm>
              <a:off x="2161309" y="2968831"/>
              <a:ext cx="484909" cy="0"/>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28" name="Connecteur droit 27">
              <a:extLst>
                <a:ext uri="{FF2B5EF4-FFF2-40B4-BE49-F238E27FC236}">
                  <a16:creationId xmlns:a16="http://schemas.microsoft.com/office/drawing/2014/main" id="{4CA71C40-3BD9-1116-95FE-8BDAAE6BB111}"/>
                </a:ext>
              </a:extLst>
            </p:cNvPr>
            <p:cNvCxnSpPr>
              <a:cxnSpLocks/>
            </p:cNvCxnSpPr>
            <p:nvPr/>
          </p:nvCxnSpPr>
          <p:spPr>
            <a:xfrm>
              <a:off x="2646218" y="2257586"/>
              <a:ext cx="1102426" cy="0"/>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29" name="Connecteur droit 28">
              <a:extLst>
                <a:ext uri="{FF2B5EF4-FFF2-40B4-BE49-F238E27FC236}">
                  <a16:creationId xmlns:a16="http://schemas.microsoft.com/office/drawing/2014/main" id="{F825E399-B012-E55D-9B22-14DB11AE4293}"/>
                </a:ext>
              </a:extLst>
            </p:cNvPr>
            <p:cNvCxnSpPr>
              <a:cxnSpLocks/>
            </p:cNvCxnSpPr>
            <p:nvPr/>
          </p:nvCxnSpPr>
          <p:spPr>
            <a:xfrm>
              <a:off x="4342411" y="2968831"/>
              <a:ext cx="1567542" cy="0"/>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30" name="Connecteur droit 29">
              <a:extLst>
                <a:ext uri="{FF2B5EF4-FFF2-40B4-BE49-F238E27FC236}">
                  <a16:creationId xmlns:a16="http://schemas.microsoft.com/office/drawing/2014/main" id="{07A893AE-F8A3-7514-5DA5-24025C191851}"/>
                </a:ext>
              </a:extLst>
            </p:cNvPr>
            <p:cNvCxnSpPr>
              <a:cxnSpLocks/>
            </p:cNvCxnSpPr>
            <p:nvPr/>
          </p:nvCxnSpPr>
          <p:spPr>
            <a:xfrm flipV="1">
              <a:off x="3748644" y="3427021"/>
              <a:ext cx="593767" cy="1979"/>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31" name="Connecteur droit 30">
              <a:extLst>
                <a:ext uri="{FF2B5EF4-FFF2-40B4-BE49-F238E27FC236}">
                  <a16:creationId xmlns:a16="http://schemas.microsoft.com/office/drawing/2014/main" id="{75E5BABF-F950-DE1C-734B-7813EC5A3762}"/>
                </a:ext>
              </a:extLst>
            </p:cNvPr>
            <p:cNvCxnSpPr>
              <a:cxnSpLocks/>
            </p:cNvCxnSpPr>
            <p:nvPr/>
          </p:nvCxnSpPr>
          <p:spPr>
            <a:xfrm>
              <a:off x="5909953" y="2032655"/>
              <a:ext cx="1423059" cy="0"/>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32" name="Connecteur droit 31">
              <a:extLst>
                <a:ext uri="{FF2B5EF4-FFF2-40B4-BE49-F238E27FC236}">
                  <a16:creationId xmlns:a16="http://schemas.microsoft.com/office/drawing/2014/main" id="{8D1347BB-7B22-4678-8B9C-9436C84AACFE}"/>
                </a:ext>
              </a:extLst>
            </p:cNvPr>
            <p:cNvCxnSpPr>
              <a:cxnSpLocks/>
            </p:cNvCxnSpPr>
            <p:nvPr/>
          </p:nvCxnSpPr>
          <p:spPr>
            <a:xfrm>
              <a:off x="7333012" y="3427021"/>
              <a:ext cx="2036619" cy="0"/>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33" name="Connecteur droit 32">
              <a:extLst>
                <a:ext uri="{FF2B5EF4-FFF2-40B4-BE49-F238E27FC236}">
                  <a16:creationId xmlns:a16="http://schemas.microsoft.com/office/drawing/2014/main" id="{B6D81AFC-E8B7-D259-66BE-2A27E2BD53F6}"/>
                </a:ext>
              </a:extLst>
            </p:cNvPr>
            <p:cNvCxnSpPr>
              <a:cxnSpLocks/>
            </p:cNvCxnSpPr>
            <p:nvPr/>
          </p:nvCxnSpPr>
          <p:spPr>
            <a:xfrm flipV="1">
              <a:off x="1009403" y="3699833"/>
              <a:ext cx="1151906" cy="0"/>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34" name="Triangle 33">
              <a:extLst>
                <a:ext uri="{FF2B5EF4-FFF2-40B4-BE49-F238E27FC236}">
                  <a16:creationId xmlns:a16="http://schemas.microsoft.com/office/drawing/2014/main" id="{2B6980CA-E68E-FA44-5B5F-BA10ACEB885B}"/>
                </a:ext>
              </a:extLst>
            </p:cNvPr>
            <p:cNvSpPr/>
            <p:nvPr/>
          </p:nvSpPr>
          <p:spPr>
            <a:xfrm>
              <a:off x="2072729" y="3266555"/>
              <a:ext cx="159830" cy="142504"/>
            </a:xfrm>
            <a:prstGeom prst="triangle">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latin typeface="Calibri" panose="020F0502020204030204" pitchFamily="34" charset="0"/>
              </a:endParaRPr>
            </a:p>
          </p:txBody>
        </p:sp>
        <p:sp>
          <p:nvSpPr>
            <p:cNvPr id="35" name="Triangle 34">
              <a:extLst>
                <a:ext uri="{FF2B5EF4-FFF2-40B4-BE49-F238E27FC236}">
                  <a16:creationId xmlns:a16="http://schemas.microsoft.com/office/drawing/2014/main" id="{4DB83CD8-6043-E38D-ACA8-841FB2735E80}"/>
                </a:ext>
              </a:extLst>
            </p:cNvPr>
            <p:cNvSpPr/>
            <p:nvPr/>
          </p:nvSpPr>
          <p:spPr>
            <a:xfrm>
              <a:off x="2570000" y="2560135"/>
              <a:ext cx="159830" cy="142504"/>
            </a:xfrm>
            <a:prstGeom prst="triangle">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latin typeface="Calibri" panose="020F0502020204030204" pitchFamily="34" charset="0"/>
              </a:endParaRPr>
            </a:p>
          </p:txBody>
        </p:sp>
        <p:sp>
          <p:nvSpPr>
            <p:cNvPr id="36" name="Triangle 35">
              <a:extLst>
                <a:ext uri="{FF2B5EF4-FFF2-40B4-BE49-F238E27FC236}">
                  <a16:creationId xmlns:a16="http://schemas.microsoft.com/office/drawing/2014/main" id="{B9EA7F74-42CD-F2FD-DBC0-2680F272BEB0}"/>
                </a:ext>
              </a:extLst>
            </p:cNvPr>
            <p:cNvSpPr/>
            <p:nvPr/>
          </p:nvSpPr>
          <p:spPr>
            <a:xfrm>
              <a:off x="4262496" y="3134634"/>
              <a:ext cx="159830" cy="142504"/>
            </a:xfrm>
            <a:prstGeom prst="triangle">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latin typeface="Calibri" panose="020F0502020204030204" pitchFamily="34" charset="0"/>
              </a:endParaRPr>
            </a:p>
          </p:txBody>
        </p:sp>
        <p:sp>
          <p:nvSpPr>
            <p:cNvPr id="37" name="Triangle 36">
              <a:extLst>
                <a:ext uri="{FF2B5EF4-FFF2-40B4-BE49-F238E27FC236}">
                  <a16:creationId xmlns:a16="http://schemas.microsoft.com/office/drawing/2014/main" id="{9C7562D7-D67C-3837-1138-A03BD166AF0A}"/>
                </a:ext>
              </a:extLst>
            </p:cNvPr>
            <p:cNvSpPr/>
            <p:nvPr/>
          </p:nvSpPr>
          <p:spPr>
            <a:xfrm>
              <a:off x="5830038" y="2368145"/>
              <a:ext cx="159830" cy="142504"/>
            </a:xfrm>
            <a:prstGeom prst="triangle">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latin typeface="Calibri" panose="020F0502020204030204" pitchFamily="34" charset="0"/>
              </a:endParaRPr>
            </a:p>
          </p:txBody>
        </p:sp>
        <p:sp>
          <p:nvSpPr>
            <p:cNvPr id="38" name="Triangle 37">
              <a:extLst>
                <a:ext uri="{FF2B5EF4-FFF2-40B4-BE49-F238E27FC236}">
                  <a16:creationId xmlns:a16="http://schemas.microsoft.com/office/drawing/2014/main" id="{FAC38000-A087-C7F8-7E7D-E9A87385FDFB}"/>
                </a:ext>
              </a:extLst>
            </p:cNvPr>
            <p:cNvSpPr/>
            <p:nvPr/>
          </p:nvSpPr>
          <p:spPr>
            <a:xfrm rot="10800000">
              <a:off x="3665762" y="2793937"/>
              <a:ext cx="159830" cy="142504"/>
            </a:xfrm>
            <a:prstGeom prst="triangle">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latin typeface="Calibri" panose="020F0502020204030204" pitchFamily="34" charset="0"/>
              </a:endParaRPr>
            </a:p>
          </p:txBody>
        </p:sp>
        <p:sp>
          <p:nvSpPr>
            <p:cNvPr id="39" name="Triangle 38">
              <a:extLst>
                <a:ext uri="{FF2B5EF4-FFF2-40B4-BE49-F238E27FC236}">
                  <a16:creationId xmlns:a16="http://schemas.microsoft.com/office/drawing/2014/main" id="{62D8290D-FA58-1627-D837-AF98163A4DC4}"/>
                </a:ext>
              </a:extLst>
            </p:cNvPr>
            <p:cNvSpPr/>
            <p:nvPr/>
          </p:nvSpPr>
          <p:spPr>
            <a:xfrm rot="10800000">
              <a:off x="7253097" y="2659575"/>
              <a:ext cx="159830" cy="142504"/>
            </a:xfrm>
            <a:prstGeom prst="triangle">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latin typeface="Calibri" panose="020F0502020204030204" pitchFamily="34" charset="0"/>
              </a:endParaRPr>
            </a:p>
          </p:txBody>
        </p:sp>
      </p:grpSp>
      <p:sp>
        <p:nvSpPr>
          <p:cNvPr id="41" name="Titre 1">
            <a:extLst>
              <a:ext uri="{FF2B5EF4-FFF2-40B4-BE49-F238E27FC236}">
                <a16:creationId xmlns:a16="http://schemas.microsoft.com/office/drawing/2014/main" id="{5DD141F8-B924-B9B8-9758-AAFFB9642DAF}"/>
              </a:ext>
            </a:extLst>
          </p:cNvPr>
          <p:cNvSpPr txBox="1">
            <a:spLocks/>
          </p:cNvSpPr>
          <p:nvPr/>
        </p:nvSpPr>
        <p:spPr>
          <a:xfrm>
            <a:off x="681643" y="3918"/>
            <a:ext cx="11510357" cy="981537"/>
          </a:xfrm>
          <a:prstGeom prst="rect">
            <a:avLst/>
          </a:prstGeom>
        </p:spPr>
        <p:txBody>
          <a:bodyPr/>
          <a:lstStyle>
            <a:lvl1pPr algn="l" defTabSz="914400" rtl="0" eaLnBrk="1" latinLnBrk="0" hangingPunct="1">
              <a:lnSpc>
                <a:spcPct val="90000"/>
              </a:lnSpc>
              <a:spcBef>
                <a:spcPct val="0"/>
              </a:spcBef>
              <a:buNone/>
              <a:defRPr sz="4600" b="1" kern="1200">
                <a:solidFill>
                  <a:schemeClr val="tx1"/>
                </a:solidFill>
                <a:latin typeface="Gellix" pitchFamily="2" charset="0"/>
                <a:ea typeface="+mj-ea"/>
                <a:cs typeface="Gellix" pitchFamily="2" charset="0"/>
              </a:defRPr>
            </a:lvl1pPr>
          </a:lstStyle>
          <a:p>
            <a:pPr algn="r"/>
            <a:r>
              <a:rPr lang="fr-CH" sz="3600" b="0" dirty="0">
                <a:latin typeface="Calibri" panose="020F0502020204030204" pitchFamily="34" charset="0"/>
                <a:cs typeface="Calibri" panose="020F0502020204030204" pitchFamily="34" charset="0"/>
              </a:rPr>
              <a:t>Concept (CO 653s)</a:t>
            </a:r>
          </a:p>
        </p:txBody>
      </p:sp>
      <p:sp>
        <p:nvSpPr>
          <p:cNvPr id="43" name="ZoneTexte 42">
            <a:extLst>
              <a:ext uri="{FF2B5EF4-FFF2-40B4-BE49-F238E27FC236}">
                <a16:creationId xmlns:a16="http://schemas.microsoft.com/office/drawing/2014/main" id="{3C363A09-5DED-D5CD-A617-A4108A95CB33}"/>
              </a:ext>
            </a:extLst>
          </p:cNvPr>
          <p:cNvSpPr txBox="1"/>
          <p:nvPr/>
        </p:nvSpPr>
        <p:spPr>
          <a:xfrm>
            <a:off x="690378" y="774222"/>
            <a:ext cx="724878" cy="430887"/>
          </a:xfrm>
          <a:prstGeom prst="rect">
            <a:avLst/>
          </a:prstGeom>
          <a:noFill/>
        </p:spPr>
        <p:txBody>
          <a:bodyPr wrap="none" rtlCol="0">
            <a:spAutoFit/>
          </a:bodyPr>
          <a:lstStyle/>
          <a:p>
            <a:r>
              <a:rPr lang="fr-FR" sz="1100" dirty="0">
                <a:latin typeface="Calibri" panose="020F0502020204030204" pitchFamily="34" charset="0"/>
              </a:rPr>
              <a:t>max légal</a:t>
            </a:r>
            <a:br>
              <a:rPr lang="fr-FR" sz="1100" dirty="0">
                <a:latin typeface="Calibri" panose="020F0502020204030204" pitchFamily="34" charset="0"/>
              </a:rPr>
            </a:br>
            <a:r>
              <a:rPr lang="fr-FR" sz="1100" dirty="0">
                <a:latin typeface="Calibri" panose="020F0502020204030204" pitchFamily="34" charset="0"/>
              </a:rPr>
              <a:t>= 1½*K</a:t>
            </a:r>
            <a:r>
              <a:rPr lang="fr-FR" sz="1100" baseline="-25000" dirty="0">
                <a:latin typeface="Calibri" panose="020F0502020204030204" pitchFamily="34" charset="0"/>
              </a:rPr>
              <a:t>0</a:t>
            </a:r>
            <a:endParaRPr lang="fr-FR" sz="1100" dirty="0">
              <a:latin typeface="Calibri" panose="020F0502020204030204" pitchFamily="34" charset="0"/>
            </a:endParaRPr>
          </a:p>
        </p:txBody>
      </p:sp>
      <p:sp>
        <p:nvSpPr>
          <p:cNvPr id="44" name="ZoneTexte 43">
            <a:extLst>
              <a:ext uri="{FF2B5EF4-FFF2-40B4-BE49-F238E27FC236}">
                <a16:creationId xmlns:a16="http://schemas.microsoft.com/office/drawing/2014/main" id="{528767BD-D41D-974B-555D-9C7777ADF7EC}"/>
              </a:ext>
            </a:extLst>
          </p:cNvPr>
          <p:cNvSpPr txBox="1"/>
          <p:nvPr/>
        </p:nvSpPr>
        <p:spPr>
          <a:xfrm>
            <a:off x="10025285" y="5379475"/>
            <a:ext cx="795411" cy="430887"/>
          </a:xfrm>
          <a:prstGeom prst="rect">
            <a:avLst/>
          </a:prstGeom>
          <a:noFill/>
        </p:spPr>
        <p:txBody>
          <a:bodyPr wrap="none" rtlCol="0">
            <a:spAutoFit/>
          </a:bodyPr>
          <a:lstStyle/>
          <a:p>
            <a:pPr algn="ctr"/>
            <a:r>
              <a:rPr lang="fr-FR" sz="1100" dirty="0">
                <a:latin typeface="Calibri" panose="020F0502020204030204" pitchFamily="34" charset="0"/>
              </a:rPr>
              <a:t>durée max</a:t>
            </a:r>
            <a:br>
              <a:rPr lang="fr-FR" sz="1100" dirty="0">
                <a:latin typeface="Calibri" panose="020F0502020204030204" pitchFamily="34" charset="0"/>
              </a:rPr>
            </a:br>
            <a:r>
              <a:rPr lang="fr-FR" sz="1100" dirty="0">
                <a:latin typeface="Calibri" panose="020F0502020204030204" pitchFamily="34" charset="0"/>
              </a:rPr>
              <a:t>= 5 ans</a:t>
            </a:r>
          </a:p>
        </p:txBody>
      </p:sp>
      <p:sp>
        <p:nvSpPr>
          <p:cNvPr id="45" name="ZoneTexte 44">
            <a:extLst>
              <a:ext uri="{FF2B5EF4-FFF2-40B4-BE49-F238E27FC236}">
                <a16:creationId xmlns:a16="http://schemas.microsoft.com/office/drawing/2014/main" id="{B9D5AA23-5834-E302-532F-3D768497F830}"/>
              </a:ext>
            </a:extLst>
          </p:cNvPr>
          <p:cNvSpPr txBox="1"/>
          <p:nvPr/>
        </p:nvSpPr>
        <p:spPr>
          <a:xfrm>
            <a:off x="-45731" y="782991"/>
            <a:ext cx="801823" cy="430887"/>
          </a:xfrm>
          <a:prstGeom prst="rect">
            <a:avLst/>
          </a:prstGeom>
          <a:noFill/>
        </p:spPr>
        <p:txBody>
          <a:bodyPr wrap="none" rtlCol="0">
            <a:spAutoFit/>
          </a:bodyPr>
          <a:lstStyle/>
          <a:p>
            <a:r>
              <a:rPr lang="fr-FR" sz="1100" dirty="0">
                <a:solidFill>
                  <a:srgbClr val="FF0000"/>
                </a:solidFill>
                <a:latin typeface="Calibri" panose="020F0502020204030204" pitchFamily="34" charset="0"/>
              </a:rPr>
              <a:t>limite sup.</a:t>
            </a:r>
          </a:p>
          <a:p>
            <a:r>
              <a:rPr lang="fr-FR" sz="1100" dirty="0">
                <a:latin typeface="Calibri" panose="020F0502020204030204" pitchFamily="34" charset="0"/>
              </a:rPr>
              <a:t>(300’000)</a:t>
            </a:r>
          </a:p>
        </p:txBody>
      </p:sp>
      <p:sp>
        <p:nvSpPr>
          <p:cNvPr id="46" name="ZoneTexte 45">
            <a:extLst>
              <a:ext uri="{FF2B5EF4-FFF2-40B4-BE49-F238E27FC236}">
                <a16:creationId xmlns:a16="http://schemas.microsoft.com/office/drawing/2014/main" id="{A8153E2F-176E-6486-6CC3-975CD1D433FA}"/>
              </a:ext>
            </a:extLst>
          </p:cNvPr>
          <p:cNvSpPr txBox="1"/>
          <p:nvPr/>
        </p:nvSpPr>
        <p:spPr>
          <a:xfrm>
            <a:off x="8136302" y="5385041"/>
            <a:ext cx="1109598" cy="261610"/>
          </a:xfrm>
          <a:prstGeom prst="rect">
            <a:avLst/>
          </a:prstGeom>
          <a:noFill/>
        </p:spPr>
        <p:txBody>
          <a:bodyPr wrap="none" rtlCol="0">
            <a:spAutoFit/>
          </a:bodyPr>
          <a:lstStyle/>
          <a:p>
            <a:pPr algn="ctr"/>
            <a:r>
              <a:rPr lang="fr-FR" sz="1100" dirty="0">
                <a:solidFill>
                  <a:srgbClr val="FF0000"/>
                </a:solidFill>
                <a:latin typeface="Calibri" panose="020F0502020204030204" pitchFamily="34" charset="0"/>
              </a:rPr>
              <a:t>durée statutaire</a:t>
            </a:r>
          </a:p>
        </p:txBody>
      </p:sp>
      <p:sp>
        <p:nvSpPr>
          <p:cNvPr id="47" name="ZoneTexte 46">
            <a:extLst>
              <a:ext uri="{FF2B5EF4-FFF2-40B4-BE49-F238E27FC236}">
                <a16:creationId xmlns:a16="http://schemas.microsoft.com/office/drawing/2014/main" id="{C70128D3-B31F-4481-17D8-760B8C999532}"/>
              </a:ext>
            </a:extLst>
          </p:cNvPr>
          <p:cNvSpPr txBox="1"/>
          <p:nvPr/>
        </p:nvSpPr>
        <p:spPr>
          <a:xfrm>
            <a:off x="690378" y="2205337"/>
            <a:ext cx="739305" cy="507831"/>
          </a:xfrm>
          <a:prstGeom prst="rect">
            <a:avLst/>
          </a:prstGeom>
          <a:noFill/>
        </p:spPr>
        <p:txBody>
          <a:bodyPr wrap="none" rtlCol="0">
            <a:spAutoFit/>
          </a:bodyPr>
          <a:lstStyle/>
          <a:p>
            <a:r>
              <a:rPr lang="fr-FR" sz="1600" dirty="0">
                <a:latin typeface="Calibri" panose="020F0502020204030204" pitchFamily="34" charset="0"/>
              </a:rPr>
              <a:t>K</a:t>
            </a:r>
            <a:r>
              <a:rPr lang="fr-FR" sz="1600" baseline="-25000" dirty="0">
                <a:latin typeface="Calibri" panose="020F0502020204030204" pitchFamily="34" charset="0"/>
              </a:rPr>
              <a:t>0</a:t>
            </a:r>
            <a:endParaRPr lang="fr-FR" sz="1600" dirty="0">
              <a:latin typeface="Calibri" panose="020F0502020204030204" pitchFamily="34" charset="0"/>
            </a:endParaRPr>
          </a:p>
          <a:p>
            <a:r>
              <a:rPr lang="fr-FR" sz="1100" dirty="0">
                <a:latin typeface="Calibri" panose="020F0502020204030204" pitchFamily="34" charset="0"/>
              </a:rPr>
              <a:t>(200’000)</a:t>
            </a:r>
          </a:p>
        </p:txBody>
      </p:sp>
      <p:sp>
        <p:nvSpPr>
          <p:cNvPr id="48" name="ZoneTexte 47">
            <a:extLst>
              <a:ext uri="{FF2B5EF4-FFF2-40B4-BE49-F238E27FC236}">
                <a16:creationId xmlns:a16="http://schemas.microsoft.com/office/drawing/2014/main" id="{DE382720-8B08-B884-B555-E3A38736D498}"/>
              </a:ext>
            </a:extLst>
          </p:cNvPr>
          <p:cNvSpPr txBox="1"/>
          <p:nvPr/>
        </p:nvSpPr>
        <p:spPr>
          <a:xfrm>
            <a:off x="690378" y="3651268"/>
            <a:ext cx="702436" cy="430887"/>
          </a:xfrm>
          <a:prstGeom prst="rect">
            <a:avLst/>
          </a:prstGeom>
          <a:noFill/>
        </p:spPr>
        <p:txBody>
          <a:bodyPr wrap="none" rtlCol="0">
            <a:spAutoFit/>
          </a:bodyPr>
          <a:lstStyle/>
          <a:p>
            <a:r>
              <a:rPr lang="fr-FR" sz="1100" dirty="0">
                <a:latin typeface="Calibri" panose="020F0502020204030204" pitchFamily="34" charset="0"/>
              </a:rPr>
              <a:t>min légal</a:t>
            </a:r>
            <a:br>
              <a:rPr lang="fr-FR" sz="1100" dirty="0">
                <a:latin typeface="Calibri" panose="020F0502020204030204" pitchFamily="34" charset="0"/>
              </a:rPr>
            </a:br>
            <a:r>
              <a:rPr lang="fr-FR" sz="1100" dirty="0">
                <a:latin typeface="Calibri" panose="020F0502020204030204" pitchFamily="34" charset="0"/>
              </a:rPr>
              <a:t>= ½*K</a:t>
            </a:r>
            <a:r>
              <a:rPr lang="fr-FR" sz="1100" baseline="-25000" dirty="0">
                <a:latin typeface="Calibri" panose="020F0502020204030204" pitchFamily="34" charset="0"/>
              </a:rPr>
              <a:t>0</a:t>
            </a:r>
            <a:endParaRPr lang="fr-FR" sz="1100" dirty="0">
              <a:latin typeface="Calibri" panose="020F0502020204030204" pitchFamily="34" charset="0"/>
            </a:endParaRPr>
          </a:p>
        </p:txBody>
      </p:sp>
      <p:sp>
        <p:nvSpPr>
          <p:cNvPr id="49" name="ZoneTexte 48">
            <a:extLst>
              <a:ext uri="{FF2B5EF4-FFF2-40B4-BE49-F238E27FC236}">
                <a16:creationId xmlns:a16="http://schemas.microsoft.com/office/drawing/2014/main" id="{EFC054F4-E2AE-BFAF-0805-6A12BDF7B074}"/>
              </a:ext>
            </a:extLst>
          </p:cNvPr>
          <p:cNvSpPr txBox="1"/>
          <p:nvPr/>
        </p:nvSpPr>
        <p:spPr>
          <a:xfrm>
            <a:off x="-3914" y="2274093"/>
            <a:ext cx="739305" cy="430887"/>
          </a:xfrm>
          <a:prstGeom prst="rect">
            <a:avLst/>
          </a:prstGeom>
          <a:noFill/>
        </p:spPr>
        <p:txBody>
          <a:bodyPr wrap="none" rtlCol="0">
            <a:spAutoFit/>
          </a:bodyPr>
          <a:lstStyle/>
          <a:p>
            <a:r>
              <a:rPr lang="fr-FR" sz="1100" dirty="0">
                <a:solidFill>
                  <a:srgbClr val="FF0000"/>
                </a:solidFill>
                <a:latin typeface="Calibri" panose="020F0502020204030204" pitchFamily="34" charset="0"/>
              </a:rPr>
              <a:t>limite inf.</a:t>
            </a:r>
          </a:p>
          <a:p>
            <a:r>
              <a:rPr lang="fr-FR" sz="1100" dirty="0">
                <a:latin typeface="Calibri" panose="020F0502020204030204" pitchFamily="34" charset="0"/>
              </a:rPr>
              <a:t>(200’000)</a:t>
            </a:r>
          </a:p>
        </p:txBody>
      </p:sp>
      <p:pic>
        <p:nvPicPr>
          <p:cNvPr id="50" name="Image 49">
            <a:extLst>
              <a:ext uri="{FF2B5EF4-FFF2-40B4-BE49-F238E27FC236}">
                <a16:creationId xmlns:a16="http://schemas.microsoft.com/office/drawing/2014/main" id="{F538D92C-98DE-8B58-B051-BFE6D3ABC79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52861" y="4025550"/>
            <a:ext cx="7176788" cy="1042686"/>
          </a:xfrm>
          <a:prstGeom prst="rect">
            <a:avLst/>
          </a:prstGeom>
        </p:spPr>
      </p:pic>
    </p:spTree>
    <p:extLst>
      <p:ext uri="{BB962C8B-B14F-4D97-AF65-F5344CB8AC3E}">
        <p14:creationId xmlns:p14="http://schemas.microsoft.com/office/powerpoint/2010/main" val="18932585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wipe(left)">
                                      <p:cBhvr>
                                        <p:cTn id="7" dur="50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 name="Connecteur droit 1">
            <a:extLst>
              <a:ext uri="{FF2B5EF4-FFF2-40B4-BE49-F238E27FC236}">
                <a16:creationId xmlns:a16="http://schemas.microsoft.com/office/drawing/2014/main" id="{194F2831-4C76-EDC4-040A-DF81730F3356}"/>
              </a:ext>
            </a:extLst>
          </p:cNvPr>
          <p:cNvCxnSpPr>
            <a:cxnSpLocks/>
          </p:cNvCxnSpPr>
          <p:nvPr/>
        </p:nvCxnSpPr>
        <p:spPr>
          <a:xfrm>
            <a:off x="1403905" y="455084"/>
            <a:ext cx="16030" cy="4991024"/>
          </a:xfrm>
          <a:prstGeom prst="line">
            <a:avLst/>
          </a:prstGeom>
          <a:ln w="6350">
            <a:solidFill>
              <a:schemeClr val="tx1"/>
            </a:solidFill>
            <a:prstDash val="solid"/>
            <a:headEnd type="arrow"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3" name="Connecteur droit 2">
            <a:extLst>
              <a:ext uri="{FF2B5EF4-FFF2-40B4-BE49-F238E27FC236}">
                <a16:creationId xmlns:a16="http://schemas.microsoft.com/office/drawing/2014/main" id="{A84DD0B1-6094-428F-26D8-EB04E1D94650}"/>
              </a:ext>
            </a:extLst>
          </p:cNvPr>
          <p:cNvCxnSpPr>
            <a:cxnSpLocks/>
          </p:cNvCxnSpPr>
          <p:nvPr/>
        </p:nvCxnSpPr>
        <p:spPr>
          <a:xfrm>
            <a:off x="1125267" y="5336052"/>
            <a:ext cx="9925278" cy="0"/>
          </a:xfrm>
          <a:prstGeom prst="line">
            <a:avLst/>
          </a:prstGeom>
          <a:ln>
            <a:solidFill>
              <a:schemeClr val="tx1"/>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sp>
        <p:nvSpPr>
          <p:cNvPr id="4" name="ZoneTexte 3">
            <a:extLst>
              <a:ext uri="{FF2B5EF4-FFF2-40B4-BE49-F238E27FC236}">
                <a16:creationId xmlns:a16="http://schemas.microsoft.com/office/drawing/2014/main" id="{11AAFF3A-BB92-87EF-B7CF-5021A7B0FECE}"/>
              </a:ext>
            </a:extLst>
          </p:cNvPr>
          <p:cNvSpPr txBox="1"/>
          <p:nvPr/>
        </p:nvSpPr>
        <p:spPr>
          <a:xfrm>
            <a:off x="1268160" y="85752"/>
            <a:ext cx="304892" cy="369332"/>
          </a:xfrm>
          <a:prstGeom prst="rect">
            <a:avLst/>
          </a:prstGeom>
          <a:noFill/>
        </p:spPr>
        <p:txBody>
          <a:bodyPr wrap="none" rtlCol="0">
            <a:spAutoFit/>
          </a:bodyPr>
          <a:lstStyle/>
          <a:p>
            <a:r>
              <a:rPr lang="fr-FR" dirty="0">
                <a:latin typeface="Calibri" panose="020F0502020204030204" pitchFamily="34" charset="0"/>
              </a:rPr>
              <a:t>K</a:t>
            </a:r>
          </a:p>
        </p:txBody>
      </p:sp>
      <p:sp>
        <p:nvSpPr>
          <p:cNvPr id="5" name="ZoneTexte 4">
            <a:extLst>
              <a:ext uri="{FF2B5EF4-FFF2-40B4-BE49-F238E27FC236}">
                <a16:creationId xmlns:a16="http://schemas.microsoft.com/office/drawing/2014/main" id="{6660B1CA-6B45-3AF2-81F3-821C45E720C8}"/>
              </a:ext>
            </a:extLst>
          </p:cNvPr>
          <p:cNvSpPr txBox="1"/>
          <p:nvPr/>
        </p:nvSpPr>
        <p:spPr>
          <a:xfrm>
            <a:off x="11050367" y="5188855"/>
            <a:ext cx="266420" cy="369332"/>
          </a:xfrm>
          <a:prstGeom prst="rect">
            <a:avLst/>
          </a:prstGeom>
          <a:noFill/>
        </p:spPr>
        <p:txBody>
          <a:bodyPr wrap="none" rtlCol="0">
            <a:spAutoFit/>
          </a:bodyPr>
          <a:lstStyle/>
          <a:p>
            <a:r>
              <a:rPr lang="fr-FR" dirty="0">
                <a:latin typeface="Calibri" panose="020F0502020204030204" pitchFamily="34" charset="0"/>
              </a:rPr>
              <a:t>t</a:t>
            </a:r>
          </a:p>
        </p:txBody>
      </p:sp>
      <p:cxnSp>
        <p:nvCxnSpPr>
          <p:cNvPr id="6" name="Connecteur droit 5">
            <a:extLst>
              <a:ext uri="{FF2B5EF4-FFF2-40B4-BE49-F238E27FC236}">
                <a16:creationId xmlns:a16="http://schemas.microsoft.com/office/drawing/2014/main" id="{D044ED47-ABFC-AC90-9870-01D431DB719A}"/>
              </a:ext>
            </a:extLst>
          </p:cNvPr>
          <p:cNvCxnSpPr/>
          <p:nvPr/>
        </p:nvCxnSpPr>
        <p:spPr>
          <a:xfrm>
            <a:off x="1289979" y="2465413"/>
            <a:ext cx="130627" cy="0"/>
          </a:xfrm>
          <a:prstGeom prst="line">
            <a:avLst/>
          </a:prstGeom>
          <a:ln w="38100">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7" name="Connecteur droit 6">
            <a:extLst>
              <a:ext uri="{FF2B5EF4-FFF2-40B4-BE49-F238E27FC236}">
                <a16:creationId xmlns:a16="http://schemas.microsoft.com/office/drawing/2014/main" id="{54586184-FDED-273A-D68D-F7D2CDD20241}"/>
              </a:ext>
            </a:extLst>
          </p:cNvPr>
          <p:cNvCxnSpPr/>
          <p:nvPr/>
        </p:nvCxnSpPr>
        <p:spPr>
          <a:xfrm>
            <a:off x="1289979" y="3864677"/>
            <a:ext cx="130627"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 name="Connecteur droit 7">
            <a:extLst>
              <a:ext uri="{FF2B5EF4-FFF2-40B4-BE49-F238E27FC236}">
                <a16:creationId xmlns:a16="http://schemas.microsoft.com/office/drawing/2014/main" id="{BCC7643B-EAF1-2402-D880-D6511313752B}"/>
              </a:ext>
            </a:extLst>
          </p:cNvPr>
          <p:cNvCxnSpPr>
            <a:cxnSpLocks/>
          </p:cNvCxnSpPr>
          <p:nvPr/>
        </p:nvCxnSpPr>
        <p:spPr>
          <a:xfrm>
            <a:off x="1289979" y="1032222"/>
            <a:ext cx="130627"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 name="Connecteur droit 8">
            <a:extLst>
              <a:ext uri="{FF2B5EF4-FFF2-40B4-BE49-F238E27FC236}">
                <a16:creationId xmlns:a16="http://schemas.microsoft.com/office/drawing/2014/main" id="{603325EF-1219-6E03-766F-2D883D0D8A20}"/>
              </a:ext>
            </a:extLst>
          </p:cNvPr>
          <p:cNvCxnSpPr/>
          <p:nvPr/>
        </p:nvCxnSpPr>
        <p:spPr>
          <a:xfrm>
            <a:off x="3249408" y="5319521"/>
            <a:ext cx="0" cy="108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 name="Connecteur droit 9">
            <a:extLst>
              <a:ext uri="{FF2B5EF4-FFF2-40B4-BE49-F238E27FC236}">
                <a16:creationId xmlns:a16="http://schemas.microsoft.com/office/drawing/2014/main" id="{950926CF-B7DA-E344-968E-FB40180F1498}"/>
              </a:ext>
            </a:extLst>
          </p:cNvPr>
          <p:cNvCxnSpPr/>
          <p:nvPr/>
        </p:nvCxnSpPr>
        <p:spPr>
          <a:xfrm>
            <a:off x="5049408" y="5319521"/>
            <a:ext cx="0" cy="108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 name="Connecteur droit 10">
            <a:extLst>
              <a:ext uri="{FF2B5EF4-FFF2-40B4-BE49-F238E27FC236}">
                <a16:creationId xmlns:a16="http://schemas.microsoft.com/office/drawing/2014/main" id="{1571FA8D-0714-47DC-8211-2A3F0126E1EB}"/>
              </a:ext>
            </a:extLst>
          </p:cNvPr>
          <p:cNvCxnSpPr/>
          <p:nvPr/>
        </p:nvCxnSpPr>
        <p:spPr>
          <a:xfrm>
            <a:off x="6849408" y="5319521"/>
            <a:ext cx="0" cy="108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 name="Connecteur droit 11">
            <a:extLst>
              <a:ext uri="{FF2B5EF4-FFF2-40B4-BE49-F238E27FC236}">
                <a16:creationId xmlns:a16="http://schemas.microsoft.com/office/drawing/2014/main" id="{81D24D13-782C-43E0-5672-5FA7D960C08A}"/>
              </a:ext>
            </a:extLst>
          </p:cNvPr>
          <p:cNvCxnSpPr/>
          <p:nvPr/>
        </p:nvCxnSpPr>
        <p:spPr>
          <a:xfrm>
            <a:off x="8649408" y="5338108"/>
            <a:ext cx="0" cy="108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 name="Connecteur droit 12">
            <a:extLst>
              <a:ext uri="{FF2B5EF4-FFF2-40B4-BE49-F238E27FC236}">
                <a16:creationId xmlns:a16="http://schemas.microsoft.com/office/drawing/2014/main" id="{F47197F5-6F71-45BE-1427-0CBCAAB3F701}"/>
              </a:ext>
            </a:extLst>
          </p:cNvPr>
          <p:cNvCxnSpPr/>
          <p:nvPr/>
        </p:nvCxnSpPr>
        <p:spPr>
          <a:xfrm>
            <a:off x="10422992" y="5338108"/>
            <a:ext cx="0" cy="108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4" name="Rectangle 13">
            <a:extLst>
              <a:ext uri="{FF2B5EF4-FFF2-40B4-BE49-F238E27FC236}">
                <a16:creationId xmlns:a16="http://schemas.microsoft.com/office/drawing/2014/main" id="{9359CC58-1B29-85D1-7818-F52F7448C77E}"/>
              </a:ext>
            </a:extLst>
          </p:cNvPr>
          <p:cNvSpPr/>
          <p:nvPr/>
        </p:nvSpPr>
        <p:spPr>
          <a:xfrm>
            <a:off x="1434336" y="1026511"/>
            <a:ext cx="9002386" cy="2832455"/>
          </a:xfrm>
          <a:prstGeom prst="rect">
            <a:avLst/>
          </a:prstGeom>
          <a:pattFill prst="pct20">
            <a:fgClr>
              <a:schemeClr val="bg1">
                <a:lumMod val="65000"/>
              </a:schemeClr>
            </a:fgClr>
            <a:bgClr>
              <a:schemeClr val="bg1"/>
            </a:bgClr>
          </a:pattFill>
          <a:ln w="6350">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latin typeface="Calibri" panose="020F0502020204030204" pitchFamily="34" charset="0"/>
            </a:endParaRPr>
          </a:p>
        </p:txBody>
      </p:sp>
      <p:cxnSp>
        <p:nvCxnSpPr>
          <p:cNvPr id="15" name="Connecteur droit 14">
            <a:extLst>
              <a:ext uri="{FF2B5EF4-FFF2-40B4-BE49-F238E27FC236}">
                <a16:creationId xmlns:a16="http://schemas.microsoft.com/office/drawing/2014/main" id="{86151C9B-355E-5284-B067-A44EB6866F67}"/>
              </a:ext>
            </a:extLst>
          </p:cNvPr>
          <p:cNvCxnSpPr>
            <a:cxnSpLocks/>
          </p:cNvCxnSpPr>
          <p:nvPr/>
        </p:nvCxnSpPr>
        <p:spPr>
          <a:xfrm flipV="1">
            <a:off x="10422992" y="3864677"/>
            <a:ext cx="0" cy="1472060"/>
          </a:xfrm>
          <a:prstGeom prst="line">
            <a:avLst/>
          </a:prstGeom>
          <a:ln>
            <a:solidFill>
              <a:schemeClr val="bg1">
                <a:lumMod val="7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16" name="Connecteur droit 15">
            <a:extLst>
              <a:ext uri="{FF2B5EF4-FFF2-40B4-BE49-F238E27FC236}">
                <a16:creationId xmlns:a16="http://schemas.microsoft.com/office/drawing/2014/main" id="{AF53B245-EE99-2F15-C23C-6A6E0F95AD3E}"/>
              </a:ext>
            </a:extLst>
          </p:cNvPr>
          <p:cNvCxnSpPr>
            <a:cxnSpLocks/>
          </p:cNvCxnSpPr>
          <p:nvPr/>
        </p:nvCxnSpPr>
        <p:spPr>
          <a:xfrm>
            <a:off x="1419373" y="2464878"/>
            <a:ext cx="7228130"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7" name="Connecteur droit 16">
            <a:extLst>
              <a:ext uri="{FF2B5EF4-FFF2-40B4-BE49-F238E27FC236}">
                <a16:creationId xmlns:a16="http://schemas.microsoft.com/office/drawing/2014/main" id="{4485192A-A46C-92E6-55A1-F295FFFA173F}"/>
              </a:ext>
            </a:extLst>
          </p:cNvPr>
          <p:cNvCxnSpPr>
            <a:cxnSpLocks/>
          </p:cNvCxnSpPr>
          <p:nvPr/>
        </p:nvCxnSpPr>
        <p:spPr>
          <a:xfrm>
            <a:off x="1403905" y="1030160"/>
            <a:ext cx="7243598"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8" name="Connecteur droit 17">
            <a:extLst>
              <a:ext uri="{FF2B5EF4-FFF2-40B4-BE49-F238E27FC236}">
                <a16:creationId xmlns:a16="http://schemas.microsoft.com/office/drawing/2014/main" id="{684E74E9-CACA-8D8B-C369-F95190A42A9E}"/>
              </a:ext>
            </a:extLst>
          </p:cNvPr>
          <p:cNvCxnSpPr>
            <a:cxnSpLocks/>
          </p:cNvCxnSpPr>
          <p:nvPr/>
        </p:nvCxnSpPr>
        <p:spPr>
          <a:xfrm flipV="1">
            <a:off x="8648174" y="1027402"/>
            <a:ext cx="0" cy="4265237"/>
          </a:xfrm>
          <a:prstGeom prst="line">
            <a:avLst/>
          </a:prstGeom>
          <a:ln>
            <a:solidFill>
              <a:schemeClr val="bg1">
                <a:lumMod val="75000"/>
              </a:schemeClr>
            </a:solidFill>
            <a:prstDash val="dash"/>
          </a:ln>
        </p:spPr>
        <p:style>
          <a:lnRef idx="1">
            <a:schemeClr val="accent1"/>
          </a:lnRef>
          <a:fillRef idx="0">
            <a:schemeClr val="accent1"/>
          </a:fillRef>
          <a:effectRef idx="0">
            <a:schemeClr val="accent1"/>
          </a:effectRef>
          <a:fontRef idx="minor">
            <a:schemeClr val="tx1"/>
          </a:fontRef>
        </p:style>
      </p:cxnSp>
      <p:sp>
        <p:nvSpPr>
          <p:cNvPr id="19" name="Rectangle 18">
            <a:extLst>
              <a:ext uri="{FF2B5EF4-FFF2-40B4-BE49-F238E27FC236}">
                <a16:creationId xmlns:a16="http://schemas.microsoft.com/office/drawing/2014/main" id="{057B2825-80B1-FD73-76EC-EA3D55A0C796}"/>
              </a:ext>
            </a:extLst>
          </p:cNvPr>
          <p:cNvSpPr/>
          <p:nvPr/>
        </p:nvSpPr>
        <p:spPr>
          <a:xfrm>
            <a:off x="1411920" y="1053632"/>
            <a:ext cx="7233118" cy="1397356"/>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latin typeface="Calibri" panose="020F0502020204030204" pitchFamily="34" charset="0"/>
            </a:endParaRPr>
          </a:p>
        </p:txBody>
      </p:sp>
      <p:sp>
        <p:nvSpPr>
          <p:cNvPr id="22" name="Titre 1">
            <a:extLst>
              <a:ext uri="{FF2B5EF4-FFF2-40B4-BE49-F238E27FC236}">
                <a16:creationId xmlns:a16="http://schemas.microsoft.com/office/drawing/2014/main" id="{8D2C6D60-4733-1F55-BB24-BC192B408E07}"/>
              </a:ext>
            </a:extLst>
          </p:cNvPr>
          <p:cNvSpPr txBox="1">
            <a:spLocks/>
          </p:cNvSpPr>
          <p:nvPr/>
        </p:nvSpPr>
        <p:spPr>
          <a:xfrm>
            <a:off x="681643" y="39160"/>
            <a:ext cx="11510357" cy="981537"/>
          </a:xfrm>
          <a:prstGeom prst="rect">
            <a:avLst/>
          </a:prstGeom>
        </p:spPr>
        <p:txBody>
          <a:bodyPr/>
          <a:lstStyle>
            <a:lvl1pPr algn="l" defTabSz="914400" rtl="0" eaLnBrk="1" latinLnBrk="0" hangingPunct="1">
              <a:lnSpc>
                <a:spcPct val="90000"/>
              </a:lnSpc>
              <a:spcBef>
                <a:spcPct val="0"/>
              </a:spcBef>
              <a:buNone/>
              <a:defRPr sz="4600" b="1" kern="1200">
                <a:solidFill>
                  <a:schemeClr val="tx1"/>
                </a:solidFill>
                <a:latin typeface="Gellix" pitchFamily="2" charset="0"/>
                <a:ea typeface="+mj-ea"/>
                <a:cs typeface="Gellix" pitchFamily="2" charset="0"/>
              </a:defRPr>
            </a:lvl1pPr>
          </a:lstStyle>
          <a:p>
            <a:pPr algn="r"/>
            <a:r>
              <a:rPr lang="fr-CH" sz="3600" b="0" dirty="0">
                <a:latin typeface="Calibri" panose="020F0502020204030204" pitchFamily="34" charset="0"/>
                <a:cs typeface="Calibri" panose="020F0502020204030204" pitchFamily="34" charset="0"/>
              </a:rPr>
              <a:t>Concept (CO 653s)</a:t>
            </a:r>
          </a:p>
        </p:txBody>
      </p:sp>
      <p:grpSp>
        <p:nvGrpSpPr>
          <p:cNvPr id="23" name="Groupe 22">
            <a:extLst>
              <a:ext uri="{FF2B5EF4-FFF2-40B4-BE49-F238E27FC236}">
                <a16:creationId xmlns:a16="http://schemas.microsoft.com/office/drawing/2014/main" id="{C2FA75F0-2C96-8FE7-0F04-54A0556CCBAB}"/>
              </a:ext>
            </a:extLst>
          </p:cNvPr>
          <p:cNvGrpSpPr/>
          <p:nvPr/>
        </p:nvGrpSpPr>
        <p:grpSpPr>
          <a:xfrm>
            <a:off x="1403254" y="1051686"/>
            <a:ext cx="7971877" cy="1413192"/>
            <a:chOff x="1229630" y="2032655"/>
            <a:chExt cx="7971877" cy="1630028"/>
          </a:xfrm>
        </p:grpSpPr>
        <p:cxnSp>
          <p:nvCxnSpPr>
            <p:cNvPr id="24" name="Connecteur droit 23">
              <a:extLst>
                <a:ext uri="{FF2B5EF4-FFF2-40B4-BE49-F238E27FC236}">
                  <a16:creationId xmlns:a16="http://schemas.microsoft.com/office/drawing/2014/main" id="{4371BECA-4473-6178-9BF8-4B3C44EBC0B1}"/>
                </a:ext>
              </a:extLst>
            </p:cNvPr>
            <p:cNvCxnSpPr>
              <a:cxnSpLocks/>
            </p:cNvCxnSpPr>
            <p:nvPr/>
          </p:nvCxnSpPr>
          <p:spPr>
            <a:xfrm flipV="1">
              <a:off x="2152644" y="2968831"/>
              <a:ext cx="0" cy="693852"/>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25" name="Connecteur droit 24">
              <a:extLst>
                <a:ext uri="{FF2B5EF4-FFF2-40B4-BE49-F238E27FC236}">
                  <a16:creationId xmlns:a16="http://schemas.microsoft.com/office/drawing/2014/main" id="{8595654B-4084-F7A0-2322-590A5D730412}"/>
                </a:ext>
              </a:extLst>
            </p:cNvPr>
            <p:cNvCxnSpPr>
              <a:cxnSpLocks/>
            </p:cNvCxnSpPr>
            <p:nvPr/>
          </p:nvCxnSpPr>
          <p:spPr>
            <a:xfrm flipV="1">
              <a:off x="3889168" y="2519354"/>
              <a:ext cx="0" cy="458183"/>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26" name="Connecteur droit 25">
              <a:extLst>
                <a:ext uri="{FF2B5EF4-FFF2-40B4-BE49-F238E27FC236}">
                  <a16:creationId xmlns:a16="http://schemas.microsoft.com/office/drawing/2014/main" id="{D003E850-12E5-9E47-EEE7-460C34F394D5}"/>
                </a:ext>
              </a:extLst>
            </p:cNvPr>
            <p:cNvCxnSpPr>
              <a:cxnSpLocks/>
            </p:cNvCxnSpPr>
            <p:nvPr/>
          </p:nvCxnSpPr>
          <p:spPr>
            <a:xfrm flipV="1">
              <a:off x="6873071" y="2032655"/>
              <a:ext cx="0" cy="477994"/>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27" name="Connecteur droit 26">
              <a:extLst>
                <a:ext uri="{FF2B5EF4-FFF2-40B4-BE49-F238E27FC236}">
                  <a16:creationId xmlns:a16="http://schemas.microsoft.com/office/drawing/2014/main" id="{2C3D72C2-33AC-A662-81BD-BFC000FC2FCA}"/>
                </a:ext>
              </a:extLst>
            </p:cNvPr>
            <p:cNvCxnSpPr>
              <a:cxnSpLocks/>
            </p:cNvCxnSpPr>
            <p:nvPr/>
          </p:nvCxnSpPr>
          <p:spPr>
            <a:xfrm>
              <a:off x="2152644" y="2968831"/>
              <a:ext cx="1736524" cy="0"/>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28" name="Connecteur droit 27">
              <a:extLst>
                <a:ext uri="{FF2B5EF4-FFF2-40B4-BE49-F238E27FC236}">
                  <a16:creationId xmlns:a16="http://schemas.microsoft.com/office/drawing/2014/main" id="{F3828659-C57C-305F-A3FB-E48FDCDB8162}"/>
                </a:ext>
              </a:extLst>
            </p:cNvPr>
            <p:cNvCxnSpPr>
              <a:cxnSpLocks/>
            </p:cNvCxnSpPr>
            <p:nvPr/>
          </p:nvCxnSpPr>
          <p:spPr>
            <a:xfrm flipV="1">
              <a:off x="3889168" y="2510649"/>
              <a:ext cx="2983903" cy="14540"/>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29" name="Connecteur droit 28">
              <a:extLst>
                <a:ext uri="{FF2B5EF4-FFF2-40B4-BE49-F238E27FC236}">
                  <a16:creationId xmlns:a16="http://schemas.microsoft.com/office/drawing/2014/main" id="{28DE079D-E333-E444-1771-E126B6D4DA05}"/>
                </a:ext>
              </a:extLst>
            </p:cNvPr>
            <p:cNvCxnSpPr>
              <a:cxnSpLocks/>
            </p:cNvCxnSpPr>
            <p:nvPr/>
          </p:nvCxnSpPr>
          <p:spPr>
            <a:xfrm>
              <a:off x="6873071" y="2044748"/>
              <a:ext cx="2328436" cy="0"/>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30" name="Connecteur droit 29">
              <a:extLst>
                <a:ext uri="{FF2B5EF4-FFF2-40B4-BE49-F238E27FC236}">
                  <a16:creationId xmlns:a16="http://schemas.microsoft.com/office/drawing/2014/main" id="{E2CCAF85-087F-AAAF-2E96-8145F3A31BAA}"/>
                </a:ext>
              </a:extLst>
            </p:cNvPr>
            <p:cNvCxnSpPr>
              <a:cxnSpLocks/>
            </p:cNvCxnSpPr>
            <p:nvPr/>
          </p:nvCxnSpPr>
          <p:spPr>
            <a:xfrm>
              <a:off x="1229630" y="3662683"/>
              <a:ext cx="923014" cy="0"/>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31" name="Triangle 30">
              <a:extLst>
                <a:ext uri="{FF2B5EF4-FFF2-40B4-BE49-F238E27FC236}">
                  <a16:creationId xmlns:a16="http://schemas.microsoft.com/office/drawing/2014/main" id="{FBC73013-27B0-CF9B-F8BC-B12454417EC9}"/>
                </a:ext>
              </a:extLst>
            </p:cNvPr>
            <p:cNvSpPr/>
            <p:nvPr/>
          </p:nvSpPr>
          <p:spPr>
            <a:xfrm>
              <a:off x="2072729" y="3266555"/>
              <a:ext cx="159830" cy="142504"/>
            </a:xfrm>
            <a:prstGeom prst="triangle">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latin typeface="Calibri" panose="020F0502020204030204" pitchFamily="34" charset="0"/>
              </a:endParaRPr>
            </a:p>
          </p:txBody>
        </p:sp>
        <p:sp>
          <p:nvSpPr>
            <p:cNvPr id="32" name="Triangle 31">
              <a:extLst>
                <a:ext uri="{FF2B5EF4-FFF2-40B4-BE49-F238E27FC236}">
                  <a16:creationId xmlns:a16="http://schemas.microsoft.com/office/drawing/2014/main" id="{5400B793-C8A8-F815-DCB3-B29D1001154A}"/>
                </a:ext>
              </a:extLst>
            </p:cNvPr>
            <p:cNvSpPr/>
            <p:nvPr/>
          </p:nvSpPr>
          <p:spPr>
            <a:xfrm>
              <a:off x="3809253" y="2661530"/>
              <a:ext cx="159830" cy="142504"/>
            </a:xfrm>
            <a:prstGeom prst="triangle">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latin typeface="Calibri" panose="020F0502020204030204" pitchFamily="34" charset="0"/>
              </a:endParaRPr>
            </a:p>
          </p:txBody>
        </p:sp>
        <p:sp>
          <p:nvSpPr>
            <p:cNvPr id="33" name="Triangle 32">
              <a:extLst>
                <a:ext uri="{FF2B5EF4-FFF2-40B4-BE49-F238E27FC236}">
                  <a16:creationId xmlns:a16="http://schemas.microsoft.com/office/drawing/2014/main" id="{A0C378C4-9B8E-68E4-68BD-8EF6A97F4842}"/>
                </a:ext>
              </a:extLst>
            </p:cNvPr>
            <p:cNvSpPr/>
            <p:nvPr/>
          </p:nvSpPr>
          <p:spPr>
            <a:xfrm>
              <a:off x="6793156" y="2175222"/>
              <a:ext cx="159830" cy="142504"/>
            </a:xfrm>
            <a:prstGeom prst="triangle">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latin typeface="Calibri" panose="020F0502020204030204" pitchFamily="34" charset="0"/>
              </a:endParaRPr>
            </a:p>
          </p:txBody>
        </p:sp>
      </p:grpSp>
      <p:pic>
        <p:nvPicPr>
          <p:cNvPr id="34" name="Image 33">
            <a:extLst>
              <a:ext uri="{FF2B5EF4-FFF2-40B4-BE49-F238E27FC236}">
                <a16:creationId xmlns:a16="http://schemas.microsoft.com/office/drawing/2014/main" id="{2D7DDD03-F183-30F7-A6B6-B4F0FA818280}"/>
              </a:ext>
            </a:extLst>
          </p:cNvPr>
          <p:cNvPicPr>
            <a:picLocks noChangeAspect="1"/>
          </p:cNvPicPr>
          <p:nvPr/>
        </p:nvPicPr>
        <p:blipFill rotWithShape="1">
          <a:blip r:embed="rId2">
            <a:extLst>
              <a:ext uri="{28A0092B-C50C-407E-A947-70E740481C1C}">
                <a14:useLocalDpi xmlns:a14="http://schemas.microsoft.com/office/drawing/2010/main" val="0"/>
              </a:ext>
            </a:extLst>
          </a:blip>
          <a:srcRect b="3475"/>
          <a:stretch/>
        </p:blipFill>
        <p:spPr>
          <a:xfrm>
            <a:off x="1443982" y="3900883"/>
            <a:ext cx="6789220" cy="1317600"/>
          </a:xfrm>
          <a:prstGeom prst="rect">
            <a:avLst/>
          </a:prstGeom>
        </p:spPr>
      </p:pic>
      <p:sp>
        <p:nvSpPr>
          <p:cNvPr id="35" name="Rectangle : coins arrondis 34">
            <a:extLst>
              <a:ext uri="{FF2B5EF4-FFF2-40B4-BE49-F238E27FC236}">
                <a16:creationId xmlns:a16="http://schemas.microsoft.com/office/drawing/2014/main" id="{9A227930-0925-5A10-A933-671987B19C91}"/>
              </a:ext>
            </a:extLst>
          </p:cNvPr>
          <p:cNvSpPr/>
          <p:nvPr/>
        </p:nvSpPr>
        <p:spPr>
          <a:xfrm>
            <a:off x="4183775" y="2684206"/>
            <a:ext cx="6902245" cy="961498"/>
          </a:xfrm>
          <a:prstGeom prst="roundRect">
            <a:avLst/>
          </a:prstGeom>
          <a:solidFill>
            <a:schemeClr val="bg1"/>
          </a:solidFill>
          <a:ln w="38100">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fr-CH" sz="1400" dirty="0">
                <a:solidFill>
                  <a:schemeClr val="tx1"/>
                </a:solidFill>
                <a:latin typeface="Calibri" panose="020F0502020204030204" pitchFamily="34" charset="0"/>
                <a:ea typeface="+mj-ea"/>
              </a:rPr>
              <a:t>CO 653s</a:t>
            </a:r>
          </a:p>
          <a:p>
            <a:pPr algn="just"/>
            <a:r>
              <a:rPr lang="fr-CH" sz="1400" baseline="30000" dirty="0">
                <a:solidFill>
                  <a:schemeClr val="tx1"/>
                </a:solidFill>
                <a:latin typeface="Calibri" panose="020F0502020204030204" pitchFamily="34" charset="0"/>
                <a:ea typeface="+mj-ea"/>
              </a:rPr>
              <a:t>3</a:t>
            </a:r>
            <a:r>
              <a:rPr lang="fr-CH" sz="1400" dirty="0">
                <a:solidFill>
                  <a:schemeClr val="tx1"/>
                </a:solidFill>
                <a:latin typeface="Calibri" panose="020F0502020204030204" pitchFamily="34" charset="0"/>
                <a:ea typeface="+mj-ea"/>
              </a:rPr>
              <a:t> Les statuts peuvent limiter les attributions du conseil d’administration. Ils peuvent notamment prévoir qu’il est autorisé soit uniquement à augmenter le capital soit uniquement à le réduire</a:t>
            </a:r>
            <a:r>
              <a:rPr lang="fr-CH" sz="1600" dirty="0">
                <a:solidFill>
                  <a:schemeClr val="tx1"/>
                </a:solidFill>
                <a:latin typeface="Calibri" panose="020F0502020204030204" pitchFamily="34" charset="0"/>
                <a:ea typeface="+mj-ea"/>
              </a:rPr>
              <a:t>.</a:t>
            </a:r>
          </a:p>
        </p:txBody>
      </p:sp>
      <p:sp>
        <p:nvSpPr>
          <p:cNvPr id="36" name="ZoneTexte 35">
            <a:extLst>
              <a:ext uri="{FF2B5EF4-FFF2-40B4-BE49-F238E27FC236}">
                <a16:creationId xmlns:a16="http://schemas.microsoft.com/office/drawing/2014/main" id="{45564BB9-E4A5-6D7D-4B10-82F5718BA913}"/>
              </a:ext>
            </a:extLst>
          </p:cNvPr>
          <p:cNvSpPr txBox="1"/>
          <p:nvPr/>
        </p:nvSpPr>
        <p:spPr>
          <a:xfrm>
            <a:off x="690378" y="774222"/>
            <a:ext cx="724878" cy="430887"/>
          </a:xfrm>
          <a:prstGeom prst="rect">
            <a:avLst/>
          </a:prstGeom>
          <a:noFill/>
        </p:spPr>
        <p:txBody>
          <a:bodyPr wrap="none" rtlCol="0">
            <a:spAutoFit/>
          </a:bodyPr>
          <a:lstStyle/>
          <a:p>
            <a:r>
              <a:rPr lang="fr-FR" sz="1100" dirty="0">
                <a:latin typeface="Calibri" panose="020F0502020204030204" pitchFamily="34" charset="0"/>
              </a:rPr>
              <a:t>max légal</a:t>
            </a:r>
            <a:br>
              <a:rPr lang="fr-FR" sz="1100" dirty="0">
                <a:latin typeface="Calibri" panose="020F0502020204030204" pitchFamily="34" charset="0"/>
              </a:rPr>
            </a:br>
            <a:r>
              <a:rPr lang="fr-FR" sz="1100" dirty="0">
                <a:latin typeface="Calibri" panose="020F0502020204030204" pitchFamily="34" charset="0"/>
              </a:rPr>
              <a:t>= 1½*K</a:t>
            </a:r>
            <a:r>
              <a:rPr lang="fr-FR" sz="1100" baseline="-25000" dirty="0">
                <a:latin typeface="Calibri" panose="020F0502020204030204" pitchFamily="34" charset="0"/>
              </a:rPr>
              <a:t>0</a:t>
            </a:r>
            <a:endParaRPr lang="fr-FR" sz="1100" dirty="0">
              <a:latin typeface="Calibri" panose="020F0502020204030204" pitchFamily="34" charset="0"/>
            </a:endParaRPr>
          </a:p>
        </p:txBody>
      </p:sp>
      <p:sp>
        <p:nvSpPr>
          <p:cNvPr id="37" name="ZoneTexte 36">
            <a:extLst>
              <a:ext uri="{FF2B5EF4-FFF2-40B4-BE49-F238E27FC236}">
                <a16:creationId xmlns:a16="http://schemas.microsoft.com/office/drawing/2014/main" id="{686891E9-6D32-21E7-1790-22F1EAD8DA93}"/>
              </a:ext>
            </a:extLst>
          </p:cNvPr>
          <p:cNvSpPr txBox="1"/>
          <p:nvPr/>
        </p:nvSpPr>
        <p:spPr>
          <a:xfrm>
            <a:off x="10025285" y="5379475"/>
            <a:ext cx="795411" cy="430887"/>
          </a:xfrm>
          <a:prstGeom prst="rect">
            <a:avLst/>
          </a:prstGeom>
          <a:noFill/>
        </p:spPr>
        <p:txBody>
          <a:bodyPr wrap="none" rtlCol="0">
            <a:spAutoFit/>
          </a:bodyPr>
          <a:lstStyle/>
          <a:p>
            <a:pPr algn="ctr"/>
            <a:r>
              <a:rPr lang="fr-FR" sz="1100" dirty="0">
                <a:latin typeface="Calibri" panose="020F0502020204030204" pitchFamily="34" charset="0"/>
              </a:rPr>
              <a:t>durée max</a:t>
            </a:r>
            <a:br>
              <a:rPr lang="fr-FR" sz="1100" dirty="0">
                <a:latin typeface="Calibri" panose="020F0502020204030204" pitchFamily="34" charset="0"/>
              </a:rPr>
            </a:br>
            <a:r>
              <a:rPr lang="fr-FR" sz="1100" dirty="0">
                <a:latin typeface="Calibri" panose="020F0502020204030204" pitchFamily="34" charset="0"/>
              </a:rPr>
              <a:t>= 5 ans</a:t>
            </a:r>
          </a:p>
        </p:txBody>
      </p:sp>
      <p:sp>
        <p:nvSpPr>
          <p:cNvPr id="38" name="ZoneTexte 37">
            <a:extLst>
              <a:ext uri="{FF2B5EF4-FFF2-40B4-BE49-F238E27FC236}">
                <a16:creationId xmlns:a16="http://schemas.microsoft.com/office/drawing/2014/main" id="{0F7857AB-0D8E-FC9A-9393-8A92D83F99D7}"/>
              </a:ext>
            </a:extLst>
          </p:cNvPr>
          <p:cNvSpPr txBox="1"/>
          <p:nvPr/>
        </p:nvSpPr>
        <p:spPr>
          <a:xfrm>
            <a:off x="-45731" y="782991"/>
            <a:ext cx="801823" cy="430887"/>
          </a:xfrm>
          <a:prstGeom prst="rect">
            <a:avLst/>
          </a:prstGeom>
          <a:noFill/>
        </p:spPr>
        <p:txBody>
          <a:bodyPr wrap="none" rtlCol="0">
            <a:spAutoFit/>
          </a:bodyPr>
          <a:lstStyle/>
          <a:p>
            <a:r>
              <a:rPr lang="fr-FR" sz="1100" dirty="0">
                <a:solidFill>
                  <a:srgbClr val="FF0000"/>
                </a:solidFill>
                <a:latin typeface="Calibri" panose="020F0502020204030204" pitchFamily="34" charset="0"/>
              </a:rPr>
              <a:t>limite sup.</a:t>
            </a:r>
          </a:p>
          <a:p>
            <a:r>
              <a:rPr lang="fr-FR" sz="1100" dirty="0">
                <a:latin typeface="Calibri" panose="020F0502020204030204" pitchFamily="34" charset="0"/>
              </a:rPr>
              <a:t>(300’000)</a:t>
            </a:r>
          </a:p>
        </p:txBody>
      </p:sp>
      <p:sp>
        <p:nvSpPr>
          <p:cNvPr id="39" name="ZoneTexte 38">
            <a:extLst>
              <a:ext uri="{FF2B5EF4-FFF2-40B4-BE49-F238E27FC236}">
                <a16:creationId xmlns:a16="http://schemas.microsoft.com/office/drawing/2014/main" id="{1203196E-9EA2-184D-4341-161B9053AC58}"/>
              </a:ext>
            </a:extLst>
          </p:cNvPr>
          <p:cNvSpPr txBox="1"/>
          <p:nvPr/>
        </p:nvSpPr>
        <p:spPr>
          <a:xfrm>
            <a:off x="8136302" y="5385041"/>
            <a:ext cx="1109598" cy="261610"/>
          </a:xfrm>
          <a:prstGeom prst="rect">
            <a:avLst/>
          </a:prstGeom>
          <a:noFill/>
        </p:spPr>
        <p:txBody>
          <a:bodyPr wrap="none" rtlCol="0">
            <a:spAutoFit/>
          </a:bodyPr>
          <a:lstStyle/>
          <a:p>
            <a:pPr algn="ctr"/>
            <a:r>
              <a:rPr lang="fr-FR" sz="1100" dirty="0">
                <a:solidFill>
                  <a:srgbClr val="FF0000"/>
                </a:solidFill>
                <a:latin typeface="Calibri" panose="020F0502020204030204" pitchFamily="34" charset="0"/>
              </a:rPr>
              <a:t>durée statutaire</a:t>
            </a:r>
          </a:p>
        </p:txBody>
      </p:sp>
      <p:sp>
        <p:nvSpPr>
          <p:cNvPr id="40" name="ZoneTexte 39">
            <a:extLst>
              <a:ext uri="{FF2B5EF4-FFF2-40B4-BE49-F238E27FC236}">
                <a16:creationId xmlns:a16="http://schemas.microsoft.com/office/drawing/2014/main" id="{5552027E-4644-A42B-E461-D403213FE6AB}"/>
              </a:ext>
            </a:extLst>
          </p:cNvPr>
          <p:cNvSpPr txBox="1"/>
          <p:nvPr/>
        </p:nvSpPr>
        <p:spPr>
          <a:xfrm>
            <a:off x="690378" y="2205337"/>
            <a:ext cx="739305" cy="507831"/>
          </a:xfrm>
          <a:prstGeom prst="rect">
            <a:avLst/>
          </a:prstGeom>
          <a:noFill/>
        </p:spPr>
        <p:txBody>
          <a:bodyPr wrap="none" rtlCol="0">
            <a:spAutoFit/>
          </a:bodyPr>
          <a:lstStyle/>
          <a:p>
            <a:r>
              <a:rPr lang="fr-FR" sz="1600" dirty="0">
                <a:latin typeface="Calibri" panose="020F0502020204030204" pitchFamily="34" charset="0"/>
              </a:rPr>
              <a:t>K</a:t>
            </a:r>
            <a:r>
              <a:rPr lang="fr-FR" sz="1600" baseline="-25000" dirty="0">
                <a:latin typeface="Calibri" panose="020F0502020204030204" pitchFamily="34" charset="0"/>
              </a:rPr>
              <a:t>0</a:t>
            </a:r>
            <a:endParaRPr lang="fr-FR" sz="1600" dirty="0">
              <a:latin typeface="Calibri" panose="020F0502020204030204" pitchFamily="34" charset="0"/>
            </a:endParaRPr>
          </a:p>
          <a:p>
            <a:r>
              <a:rPr lang="fr-FR" sz="1100" dirty="0">
                <a:latin typeface="Calibri" panose="020F0502020204030204" pitchFamily="34" charset="0"/>
              </a:rPr>
              <a:t>(200’000)</a:t>
            </a:r>
          </a:p>
        </p:txBody>
      </p:sp>
      <p:sp>
        <p:nvSpPr>
          <p:cNvPr id="41" name="ZoneTexte 40">
            <a:extLst>
              <a:ext uri="{FF2B5EF4-FFF2-40B4-BE49-F238E27FC236}">
                <a16:creationId xmlns:a16="http://schemas.microsoft.com/office/drawing/2014/main" id="{30E4D862-1C94-8889-3F2D-17070B5895D5}"/>
              </a:ext>
            </a:extLst>
          </p:cNvPr>
          <p:cNvSpPr txBox="1"/>
          <p:nvPr/>
        </p:nvSpPr>
        <p:spPr>
          <a:xfrm>
            <a:off x="690378" y="3651268"/>
            <a:ext cx="702436" cy="430887"/>
          </a:xfrm>
          <a:prstGeom prst="rect">
            <a:avLst/>
          </a:prstGeom>
          <a:noFill/>
        </p:spPr>
        <p:txBody>
          <a:bodyPr wrap="none" rtlCol="0">
            <a:spAutoFit/>
          </a:bodyPr>
          <a:lstStyle/>
          <a:p>
            <a:r>
              <a:rPr lang="fr-FR" sz="1100" dirty="0">
                <a:latin typeface="Calibri" panose="020F0502020204030204" pitchFamily="34" charset="0"/>
              </a:rPr>
              <a:t>min légal</a:t>
            </a:r>
            <a:br>
              <a:rPr lang="fr-FR" sz="1100" dirty="0">
                <a:latin typeface="Calibri" panose="020F0502020204030204" pitchFamily="34" charset="0"/>
              </a:rPr>
            </a:br>
            <a:r>
              <a:rPr lang="fr-FR" sz="1100" dirty="0">
                <a:latin typeface="Calibri" panose="020F0502020204030204" pitchFamily="34" charset="0"/>
              </a:rPr>
              <a:t>= ½*K</a:t>
            </a:r>
            <a:r>
              <a:rPr lang="fr-FR" sz="1100" baseline="-25000" dirty="0">
                <a:latin typeface="Calibri" panose="020F0502020204030204" pitchFamily="34" charset="0"/>
              </a:rPr>
              <a:t>0</a:t>
            </a:r>
            <a:endParaRPr lang="fr-FR" sz="1100" dirty="0">
              <a:latin typeface="Calibri" panose="020F0502020204030204" pitchFamily="34" charset="0"/>
            </a:endParaRPr>
          </a:p>
        </p:txBody>
      </p:sp>
      <p:sp>
        <p:nvSpPr>
          <p:cNvPr id="42" name="ZoneTexte 41">
            <a:extLst>
              <a:ext uri="{FF2B5EF4-FFF2-40B4-BE49-F238E27FC236}">
                <a16:creationId xmlns:a16="http://schemas.microsoft.com/office/drawing/2014/main" id="{46B8E0C5-A808-92C6-30F1-4AFDF77EA6D0}"/>
              </a:ext>
            </a:extLst>
          </p:cNvPr>
          <p:cNvSpPr txBox="1"/>
          <p:nvPr/>
        </p:nvSpPr>
        <p:spPr>
          <a:xfrm>
            <a:off x="-3914" y="2274093"/>
            <a:ext cx="739305" cy="430887"/>
          </a:xfrm>
          <a:prstGeom prst="rect">
            <a:avLst/>
          </a:prstGeom>
          <a:noFill/>
        </p:spPr>
        <p:txBody>
          <a:bodyPr wrap="none" rtlCol="0">
            <a:spAutoFit/>
          </a:bodyPr>
          <a:lstStyle/>
          <a:p>
            <a:r>
              <a:rPr lang="fr-FR" sz="1100" dirty="0">
                <a:solidFill>
                  <a:srgbClr val="FF0000"/>
                </a:solidFill>
                <a:latin typeface="Calibri" panose="020F0502020204030204" pitchFamily="34" charset="0"/>
              </a:rPr>
              <a:t>limite inf.</a:t>
            </a:r>
          </a:p>
          <a:p>
            <a:r>
              <a:rPr lang="fr-FR" sz="1100" dirty="0">
                <a:latin typeface="Calibri" panose="020F0502020204030204" pitchFamily="34" charset="0"/>
              </a:rPr>
              <a:t>(200’000)</a:t>
            </a:r>
          </a:p>
        </p:txBody>
      </p:sp>
    </p:spTree>
    <p:extLst>
      <p:ext uri="{BB962C8B-B14F-4D97-AF65-F5344CB8AC3E}">
        <p14:creationId xmlns:p14="http://schemas.microsoft.com/office/powerpoint/2010/main" val="34448600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1000"/>
                                  </p:stCondLst>
                                  <p:childTnLst>
                                    <p:set>
                                      <p:cBhvr>
                                        <p:cTn id="6" dur="1" fill="hold">
                                          <p:stCondLst>
                                            <p:cond delay="0"/>
                                          </p:stCondLst>
                                        </p:cTn>
                                        <p:tgtEl>
                                          <p:spTgt spid="23"/>
                                        </p:tgtEl>
                                        <p:attrNameLst>
                                          <p:attrName>style.visibility</p:attrName>
                                        </p:attrNameLst>
                                      </p:cBhvr>
                                      <p:to>
                                        <p:strVal val="visible"/>
                                      </p:to>
                                    </p:set>
                                    <p:animEffect transition="in" filter="wipe(left)">
                                      <p:cBhvr>
                                        <p:cTn id="7" dur="2000"/>
                                        <p:tgtEl>
                                          <p:spTgt spid="2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4"/>
                                        </p:tgtEl>
                                        <p:attrNameLst>
                                          <p:attrName>style.visibility</p:attrName>
                                        </p:attrNameLst>
                                      </p:cBhvr>
                                      <p:to>
                                        <p:strVal val="visible"/>
                                      </p:to>
                                    </p:set>
                                    <p:animEffect transition="in" filter="fade">
                                      <p:cBhvr>
                                        <p:cTn id="12" dur="500"/>
                                        <p:tgtEl>
                                          <p:spTgt spid="34"/>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35"/>
                                        </p:tgtEl>
                                        <p:attrNameLst>
                                          <p:attrName>style.visibility</p:attrName>
                                        </p:attrNameLst>
                                      </p:cBhvr>
                                      <p:to>
                                        <p:strVal val="visible"/>
                                      </p:to>
                                    </p:set>
                                    <p:animEffect transition="in" filter="fade">
                                      <p:cBhvr>
                                        <p:cTn id="15"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 coins arrondis 3">
            <a:extLst>
              <a:ext uri="{FF2B5EF4-FFF2-40B4-BE49-F238E27FC236}">
                <a16:creationId xmlns:a16="http://schemas.microsoft.com/office/drawing/2014/main" id="{5DC416C0-8B2F-2322-9FDF-149BEF108E99}"/>
              </a:ext>
            </a:extLst>
          </p:cNvPr>
          <p:cNvSpPr/>
          <p:nvPr/>
        </p:nvSpPr>
        <p:spPr>
          <a:xfrm>
            <a:off x="778368" y="1050762"/>
            <a:ext cx="10635259" cy="4345200"/>
          </a:xfrm>
          <a:prstGeom prst="roundRect">
            <a:avLst/>
          </a:prstGeom>
          <a:solidFill>
            <a:schemeClr val="bg1"/>
          </a:solidFill>
          <a:ln w="38100">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fr-CH" sz="1600" dirty="0">
                <a:solidFill>
                  <a:schemeClr val="tx1"/>
                </a:solidFill>
                <a:latin typeface="Calibri" panose="020F0502020204030204" pitchFamily="34" charset="0"/>
                <a:ea typeface="+mj-ea"/>
              </a:rPr>
              <a:t>CO 653t I</a:t>
            </a:r>
          </a:p>
          <a:p>
            <a:r>
              <a:rPr lang="fr-CH" sz="1600" baseline="30000" dirty="0">
                <a:solidFill>
                  <a:schemeClr val="tx1"/>
                </a:solidFill>
                <a:latin typeface="Calibri" panose="020F0502020204030204" pitchFamily="34" charset="0"/>
                <a:ea typeface="+mj-ea"/>
              </a:rPr>
              <a:t>1</a:t>
            </a:r>
            <a:r>
              <a:rPr lang="fr-CH" sz="1600" dirty="0">
                <a:solidFill>
                  <a:schemeClr val="tx1"/>
                </a:solidFill>
                <a:latin typeface="Calibri" panose="020F0502020204030204" pitchFamily="34" charset="0"/>
                <a:ea typeface="+mj-ea"/>
              </a:rPr>
              <a:t> Lorsqu’une marge de fluctuation du capital est instituée, les statuts indiquent:</a:t>
            </a:r>
          </a:p>
          <a:p>
            <a:pPr marL="666750" indent="-666750">
              <a:tabLst>
                <a:tab pos="525463" algn="l"/>
              </a:tabLst>
            </a:pPr>
            <a:r>
              <a:rPr lang="fr-CH" sz="1600" dirty="0">
                <a:solidFill>
                  <a:schemeClr val="tx1"/>
                </a:solidFill>
                <a:latin typeface="Calibri" panose="020F0502020204030204" pitchFamily="34" charset="0"/>
                <a:ea typeface="+mj-ea"/>
              </a:rPr>
              <a:t>	1. la limite supérieure et la limite inférieure de la marge de fluctuation;</a:t>
            </a:r>
          </a:p>
          <a:p>
            <a:pPr marL="666750" indent="-666750">
              <a:tabLst>
                <a:tab pos="525463" algn="l"/>
              </a:tabLst>
            </a:pPr>
            <a:r>
              <a:rPr lang="fr-CH" sz="1600" dirty="0">
                <a:solidFill>
                  <a:schemeClr val="tx1"/>
                </a:solidFill>
                <a:latin typeface="Calibri" panose="020F0502020204030204" pitchFamily="34" charset="0"/>
                <a:ea typeface="+mj-ea"/>
              </a:rPr>
              <a:t>	2. la date d’expiration de l’autorisation donnée au conseil d’administration de modifier le capital-actions;</a:t>
            </a:r>
          </a:p>
          <a:p>
            <a:pPr marL="666750" indent="-666750">
              <a:tabLst>
                <a:tab pos="525463" algn="l"/>
              </a:tabLst>
            </a:pPr>
            <a:r>
              <a:rPr lang="fr-CH" sz="1600" dirty="0">
                <a:solidFill>
                  <a:schemeClr val="tx1"/>
                </a:solidFill>
                <a:latin typeface="Calibri" panose="020F0502020204030204" pitchFamily="34" charset="0"/>
                <a:ea typeface="+mj-ea"/>
              </a:rPr>
              <a:t>	3. les restrictions, charges et conditions attachées à l’autorisation;</a:t>
            </a:r>
          </a:p>
          <a:p>
            <a:pPr marL="666750" indent="-666750">
              <a:tabLst>
                <a:tab pos="525463" algn="l"/>
              </a:tabLst>
            </a:pPr>
            <a:r>
              <a:rPr lang="fr-CH" sz="1600" dirty="0">
                <a:solidFill>
                  <a:schemeClr val="tx1"/>
                </a:solidFill>
                <a:latin typeface="Calibri" panose="020F0502020204030204" pitchFamily="34" charset="0"/>
                <a:ea typeface="+mj-ea"/>
              </a:rPr>
              <a:t>	4. </a:t>
            </a:r>
            <a:r>
              <a:rPr lang="fr-CH" sz="1600" dirty="0">
                <a:solidFill>
                  <a:srgbClr val="FF0000"/>
                </a:solidFill>
                <a:latin typeface="Calibri" panose="020F0502020204030204" pitchFamily="34" charset="0"/>
                <a:ea typeface="+mj-ea"/>
              </a:rPr>
              <a:t>le nombre, </a:t>
            </a:r>
            <a:r>
              <a:rPr lang="fr-CH" sz="1600" dirty="0">
                <a:solidFill>
                  <a:schemeClr val="bg2">
                    <a:lumMod val="25000"/>
                  </a:schemeClr>
                </a:solidFill>
                <a:latin typeface="Calibri" panose="020F0502020204030204" pitchFamily="34" charset="0"/>
                <a:ea typeface="+mj-ea"/>
              </a:rPr>
              <a:t>la valeur nominale et l’espèce des actions </a:t>
            </a:r>
            <a:r>
              <a:rPr lang="fr-CH" sz="1600" dirty="0">
                <a:solidFill>
                  <a:schemeClr val="tx1"/>
                </a:solidFill>
                <a:latin typeface="Calibri" panose="020F0502020204030204" pitchFamily="34" charset="0"/>
                <a:ea typeface="+mj-ea"/>
              </a:rPr>
              <a:t>ainsi que les privilèges attachés à certaines catégories d’actions ou de bons de participation;</a:t>
            </a:r>
          </a:p>
          <a:p>
            <a:pPr marL="666750" indent="-666750">
              <a:tabLst>
                <a:tab pos="525463" algn="l"/>
              </a:tabLst>
            </a:pPr>
            <a:r>
              <a:rPr lang="fr-CH" sz="1600" dirty="0">
                <a:solidFill>
                  <a:schemeClr val="tx1"/>
                </a:solidFill>
                <a:latin typeface="Calibri" panose="020F0502020204030204" pitchFamily="34" charset="0"/>
                <a:ea typeface="+mj-ea"/>
              </a:rPr>
              <a:t>	5. l’étendue et la valeur des avantages particuliers ainsi que le nom des bénéficiaires;</a:t>
            </a:r>
          </a:p>
          <a:p>
            <a:pPr marL="666750" indent="-666750">
              <a:tabLst>
                <a:tab pos="525463" algn="l"/>
              </a:tabLst>
            </a:pPr>
            <a:r>
              <a:rPr lang="fr-CH" sz="1600" dirty="0">
                <a:solidFill>
                  <a:schemeClr val="tx1"/>
                </a:solidFill>
                <a:latin typeface="Calibri" panose="020F0502020204030204" pitchFamily="34" charset="0"/>
                <a:ea typeface="+mj-ea"/>
              </a:rPr>
              <a:t>	6. les restrictions à la transmissibilité des actions nominatives nouvelles;</a:t>
            </a:r>
          </a:p>
          <a:p>
            <a:pPr marL="666750" indent="-666750">
              <a:tabLst>
                <a:tab pos="525463" algn="l"/>
              </a:tabLst>
            </a:pPr>
            <a:r>
              <a:rPr lang="fr-CH" sz="1600" dirty="0">
                <a:solidFill>
                  <a:schemeClr val="tx1"/>
                </a:solidFill>
                <a:latin typeface="Calibri" panose="020F0502020204030204" pitchFamily="34" charset="0"/>
                <a:ea typeface="+mj-ea"/>
              </a:rPr>
              <a:t>	7. les limitations ou suppressions du droit de souscription préférentiel ou les justes motifs qui permettent au conseil d’administration de limiter ou de supprimer ce droit, ainsi que le sort des droits non exercés ou supprimés;</a:t>
            </a:r>
          </a:p>
          <a:p>
            <a:pPr marL="666750" indent="-666750">
              <a:tabLst>
                <a:tab pos="525463" algn="l"/>
              </a:tabLst>
            </a:pPr>
            <a:r>
              <a:rPr lang="fr-CH" sz="1600" dirty="0">
                <a:solidFill>
                  <a:schemeClr val="tx1"/>
                </a:solidFill>
                <a:latin typeface="Calibri" panose="020F0502020204030204" pitchFamily="34" charset="0"/>
                <a:ea typeface="+mj-ea"/>
              </a:rPr>
              <a:t>	8. les conditions d’exercice des droits de souscription préférentiels acquis convention­nelle­ment;</a:t>
            </a:r>
          </a:p>
          <a:p>
            <a:pPr marL="666750" indent="-666750">
              <a:tabLst>
                <a:tab pos="525463" algn="l"/>
              </a:tabLst>
            </a:pPr>
            <a:r>
              <a:rPr lang="fr-CH" sz="1600" dirty="0">
                <a:solidFill>
                  <a:schemeClr val="tx1"/>
                </a:solidFill>
                <a:latin typeface="Calibri" panose="020F0502020204030204" pitchFamily="34" charset="0"/>
                <a:ea typeface="+mj-ea"/>
              </a:rPr>
              <a:t>	9. l’autorisation conférée au conseil d’administration d’augmenter le capital au moyen d’un capital conditionnel et les indications prévues à l’art. 653b;</a:t>
            </a:r>
          </a:p>
          <a:p>
            <a:pPr marL="666750" indent="-666750">
              <a:tabLst>
                <a:tab pos="525463" algn="l"/>
              </a:tabLst>
            </a:pPr>
            <a:r>
              <a:rPr lang="fr-CH" sz="1600" dirty="0">
                <a:solidFill>
                  <a:schemeClr val="tx1"/>
                </a:solidFill>
                <a:latin typeface="Calibri" panose="020F0502020204030204" pitchFamily="34" charset="0"/>
                <a:ea typeface="+mj-ea"/>
              </a:rPr>
              <a:t>	10. l’autorisation conférée au conseil d’administration de constituer un capital-participation.</a:t>
            </a:r>
          </a:p>
        </p:txBody>
      </p:sp>
      <p:sp>
        <p:nvSpPr>
          <p:cNvPr id="5" name="Rectangle : coins arrondis 4">
            <a:extLst>
              <a:ext uri="{FF2B5EF4-FFF2-40B4-BE49-F238E27FC236}">
                <a16:creationId xmlns:a16="http://schemas.microsoft.com/office/drawing/2014/main" id="{76F3712C-F75F-E4E0-B147-2144F6121F5E}"/>
              </a:ext>
            </a:extLst>
          </p:cNvPr>
          <p:cNvSpPr/>
          <p:nvPr/>
        </p:nvSpPr>
        <p:spPr>
          <a:xfrm>
            <a:off x="778368" y="1048549"/>
            <a:ext cx="10635259" cy="4342988"/>
          </a:xfrm>
          <a:prstGeom prst="roundRect">
            <a:avLst/>
          </a:prstGeom>
          <a:solidFill>
            <a:schemeClr val="bg1"/>
          </a:solidFill>
          <a:ln w="38100">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fr-CH" sz="1600" dirty="0">
                <a:solidFill>
                  <a:schemeClr val="tx1"/>
                </a:solidFill>
                <a:latin typeface="Calibri" panose="020F0502020204030204" pitchFamily="34" charset="0"/>
                <a:ea typeface="+mj-ea"/>
              </a:rPr>
              <a:t>CO 653t I</a:t>
            </a:r>
          </a:p>
          <a:p>
            <a:r>
              <a:rPr lang="fr-CH" sz="1600" baseline="30000" dirty="0">
                <a:solidFill>
                  <a:schemeClr val="tx1"/>
                </a:solidFill>
                <a:latin typeface="Calibri" panose="020F0502020204030204" pitchFamily="34" charset="0"/>
                <a:ea typeface="+mj-ea"/>
              </a:rPr>
              <a:t>1</a:t>
            </a:r>
            <a:r>
              <a:rPr lang="fr-CH" sz="1600" dirty="0">
                <a:solidFill>
                  <a:schemeClr val="tx1"/>
                </a:solidFill>
                <a:latin typeface="Calibri" panose="020F0502020204030204" pitchFamily="34" charset="0"/>
                <a:ea typeface="+mj-ea"/>
              </a:rPr>
              <a:t> Lorsqu’une marge de fluctuation du capital est instituée, les statuts indiquent:</a:t>
            </a:r>
          </a:p>
          <a:p>
            <a:pPr marL="666750" indent="-666750">
              <a:tabLst>
                <a:tab pos="525463" algn="l"/>
              </a:tabLst>
            </a:pPr>
            <a:r>
              <a:rPr lang="fr-CH" sz="1600" dirty="0">
                <a:solidFill>
                  <a:schemeClr val="tx1"/>
                </a:solidFill>
                <a:latin typeface="Calibri" panose="020F0502020204030204" pitchFamily="34" charset="0"/>
                <a:ea typeface="+mj-ea"/>
              </a:rPr>
              <a:t>	1. la limite supérieure et la limite inférieure de la marge de fluctuation;</a:t>
            </a:r>
          </a:p>
          <a:p>
            <a:pPr marL="666750" indent="-666750">
              <a:tabLst>
                <a:tab pos="525463" algn="l"/>
              </a:tabLst>
            </a:pPr>
            <a:r>
              <a:rPr lang="fr-CH" sz="1600" dirty="0">
                <a:solidFill>
                  <a:schemeClr val="tx1"/>
                </a:solidFill>
                <a:latin typeface="Calibri" panose="020F0502020204030204" pitchFamily="34" charset="0"/>
                <a:ea typeface="+mj-ea"/>
              </a:rPr>
              <a:t>	2. la date d’expiration de l’autorisation donnée au conseil d’administration de modifier le capital-actions;</a:t>
            </a:r>
          </a:p>
          <a:p>
            <a:pPr marL="666750" indent="-666750">
              <a:tabLst>
                <a:tab pos="525463" algn="l"/>
              </a:tabLst>
            </a:pPr>
            <a:r>
              <a:rPr lang="fr-CH" sz="1600" dirty="0">
                <a:solidFill>
                  <a:schemeClr val="tx1"/>
                </a:solidFill>
                <a:latin typeface="Calibri" panose="020F0502020204030204" pitchFamily="34" charset="0"/>
                <a:ea typeface="+mj-ea"/>
              </a:rPr>
              <a:t>	3. les restrictions, charges et conditions attachées à l’autorisation;</a:t>
            </a:r>
          </a:p>
          <a:p>
            <a:pPr marL="666750" indent="-666750">
              <a:tabLst>
                <a:tab pos="525463" algn="l"/>
              </a:tabLst>
            </a:pPr>
            <a:r>
              <a:rPr lang="fr-CH" sz="1600" dirty="0">
                <a:solidFill>
                  <a:schemeClr val="tx1"/>
                </a:solidFill>
                <a:latin typeface="Calibri" panose="020F0502020204030204" pitchFamily="34" charset="0"/>
                <a:ea typeface="+mj-ea"/>
              </a:rPr>
              <a:t>	4. le nombre, la valeur nominale et l’espèce des actions ainsi que les privilèges attachés à certaines catégories d’actions ou de bons de participation;</a:t>
            </a:r>
          </a:p>
          <a:p>
            <a:pPr marL="666750" indent="-666750">
              <a:tabLst>
                <a:tab pos="525463" algn="l"/>
              </a:tabLst>
            </a:pPr>
            <a:r>
              <a:rPr lang="fr-CH" sz="1600" dirty="0">
                <a:solidFill>
                  <a:schemeClr val="tx1"/>
                </a:solidFill>
                <a:latin typeface="Calibri" panose="020F0502020204030204" pitchFamily="34" charset="0"/>
                <a:ea typeface="+mj-ea"/>
              </a:rPr>
              <a:t>	5. l’étendue et la valeur des avantages particuliers ainsi que le nom des bénéficiaires;</a:t>
            </a:r>
          </a:p>
          <a:p>
            <a:pPr marL="666750" indent="-666750">
              <a:tabLst>
                <a:tab pos="525463" algn="l"/>
              </a:tabLst>
            </a:pPr>
            <a:r>
              <a:rPr lang="fr-CH" sz="1600" dirty="0">
                <a:solidFill>
                  <a:schemeClr val="tx1"/>
                </a:solidFill>
                <a:latin typeface="Calibri" panose="020F0502020204030204" pitchFamily="34" charset="0"/>
                <a:ea typeface="+mj-ea"/>
              </a:rPr>
              <a:t>	6. les restrictions à la transmissibilité des actions nominatives nouvelles;</a:t>
            </a:r>
          </a:p>
          <a:p>
            <a:pPr marL="666750" indent="-666750">
              <a:tabLst>
                <a:tab pos="525463" algn="l"/>
              </a:tabLst>
            </a:pPr>
            <a:r>
              <a:rPr lang="fr-CH" sz="1600" dirty="0">
                <a:solidFill>
                  <a:schemeClr val="tx1"/>
                </a:solidFill>
                <a:latin typeface="Calibri" panose="020F0502020204030204" pitchFamily="34" charset="0"/>
                <a:ea typeface="+mj-ea"/>
              </a:rPr>
              <a:t>	7. les limitations ou suppressions du droit de souscription préférentiel ou les justes motifs qui permettent au conseil d’administration de limiter ou de supprimer ce droit, ainsi que le sort des droits non exercés ou supprimés;</a:t>
            </a:r>
          </a:p>
          <a:p>
            <a:pPr marL="666750" indent="-666750">
              <a:tabLst>
                <a:tab pos="525463" algn="l"/>
              </a:tabLst>
            </a:pPr>
            <a:r>
              <a:rPr lang="fr-CH" sz="1600" dirty="0">
                <a:solidFill>
                  <a:schemeClr val="tx1"/>
                </a:solidFill>
                <a:latin typeface="Calibri" panose="020F0502020204030204" pitchFamily="34" charset="0"/>
                <a:ea typeface="+mj-ea"/>
              </a:rPr>
              <a:t>	8. les conditions d’exercice des droits de souscription préférentiels acquis convention­nelle­ment;</a:t>
            </a:r>
          </a:p>
          <a:p>
            <a:pPr marL="666750" indent="-666750">
              <a:tabLst>
                <a:tab pos="525463" algn="l"/>
              </a:tabLst>
            </a:pPr>
            <a:r>
              <a:rPr lang="fr-CH" sz="1600" dirty="0">
                <a:solidFill>
                  <a:schemeClr val="tx1"/>
                </a:solidFill>
                <a:latin typeface="Calibri" panose="020F0502020204030204" pitchFamily="34" charset="0"/>
                <a:ea typeface="+mj-ea"/>
              </a:rPr>
              <a:t>	9. l’autorisation conférée au conseil d’administration d’augmenter le capital au moyen d’un capital conditionnel et les indications prévues à l’art. 653b;</a:t>
            </a:r>
          </a:p>
          <a:p>
            <a:pPr marL="666750" indent="-666750">
              <a:tabLst>
                <a:tab pos="525463" algn="l"/>
              </a:tabLst>
            </a:pPr>
            <a:r>
              <a:rPr lang="fr-CH" sz="1600" dirty="0">
                <a:solidFill>
                  <a:schemeClr val="tx1"/>
                </a:solidFill>
                <a:latin typeface="Calibri" panose="020F0502020204030204" pitchFamily="34" charset="0"/>
                <a:ea typeface="+mj-ea"/>
              </a:rPr>
              <a:t>	10. l’autorisation conférée au conseil d’administration de constituer un capital-participation.</a:t>
            </a:r>
          </a:p>
        </p:txBody>
      </p:sp>
      <p:sp>
        <p:nvSpPr>
          <p:cNvPr id="6" name="Titre 1">
            <a:extLst>
              <a:ext uri="{FF2B5EF4-FFF2-40B4-BE49-F238E27FC236}">
                <a16:creationId xmlns:a16="http://schemas.microsoft.com/office/drawing/2014/main" id="{3A722164-13E7-F7FA-23D6-305F92F060F7}"/>
              </a:ext>
            </a:extLst>
          </p:cNvPr>
          <p:cNvSpPr txBox="1">
            <a:spLocks/>
          </p:cNvSpPr>
          <p:nvPr/>
        </p:nvSpPr>
        <p:spPr>
          <a:xfrm>
            <a:off x="681643" y="16174"/>
            <a:ext cx="11510357" cy="981537"/>
          </a:xfrm>
          <a:prstGeom prst="rect">
            <a:avLst/>
          </a:prstGeom>
        </p:spPr>
        <p:txBody>
          <a:bodyPr/>
          <a:lstStyle>
            <a:lvl1pPr algn="l" defTabSz="914400" rtl="0" eaLnBrk="1" latinLnBrk="0" hangingPunct="1">
              <a:lnSpc>
                <a:spcPct val="90000"/>
              </a:lnSpc>
              <a:spcBef>
                <a:spcPct val="0"/>
              </a:spcBef>
              <a:buNone/>
              <a:defRPr sz="4600" b="1" kern="1200">
                <a:solidFill>
                  <a:schemeClr val="tx1"/>
                </a:solidFill>
                <a:latin typeface="Gellix" pitchFamily="2" charset="0"/>
                <a:ea typeface="+mj-ea"/>
                <a:cs typeface="Gellix" pitchFamily="2" charset="0"/>
              </a:defRPr>
            </a:lvl1pPr>
          </a:lstStyle>
          <a:p>
            <a:pPr algn="r"/>
            <a:r>
              <a:rPr lang="fr-CH" sz="3600" b="0" dirty="0">
                <a:latin typeface="Calibri" panose="020F0502020204030204" pitchFamily="34" charset="0"/>
                <a:cs typeface="Calibri" panose="020F0502020204030204" pitchFamily="34" charset="0"/>
              </a:rPr>
              <a:t>Augmentation dans la marge</a:t>
            </a:r>
          </a:p>
        </p:txBody>
      </p:sp>
      <p:sp>
        <p:nvSpPr>
          <p:cNvPr id="7" name="Titre 1">
            <a:extLst>
              <a:ext uri="{FF2B5EF4-FFF2-40B4-BE49-F238E27FC236}">
                <a16:creationId xmlns:a16="http://schemas.microsoft.com/office/drawing/2014/main" id="{00846CAE-A2F9-2D28-7C66-563D6DFA8DEE}"/>
              </a:ext>
            </a:extLst>
          </p:cNvPr>
          <p:cNvSpPr txBox="1">
            <a:spLocks/>
          </p:cNvSpPr>
          <p:nvPr/>
        </p:nvSpPr>
        <p:spPr>
          <a:xfrm>
            <a:off x="114096" y="557781"/>
            <a:ext cx="11510357" cy="981537"/>
          </a:xfrm>
          <a:prstGeom prst="rect">
            <a:avLst/>
          </a:prstGeom>
        </p:spPr>
        <p:txBody>
          <a:bodyPr/>
          <a:lstStyle>
            <a:lvl1pPr algn="l" defTabSz="914400" rtl="0" eaLnBrk="1" latinLnBrk="0" hangingPunct="1">
              <a:lnSpc>
                <a:spcPct val="90000"/>
              </a:lnSpc>
              <a:spcBef>
                <a:spcPct val="0"/>
              </a:spcBef>
              <a:buNone/>
              <a:defRPr sz="4600" b="1" kern="1200">
                <a:solidFill>
                  <a:schemeClr val="tx1"/>
                </a:solidFill>
                <a:latin typeface="Gellix" pitchFamily="2" charset="0"/>
                <a:ea typeface="+mj-ea"/>
                <a:cs typeface="Gellix" pitchFamily="2" charset="0"/>
              </a:defRPr>
            </a:lvl1pPr>
          </a:lstStyle>
          <a:p>
            <a:r>
              <a:rPr lang="fr-CH" sz="2400" b="0" dirty="0">
                <a:latin typeface="Gellix Medium" pitchFamily="2" charset="77"/>
                <a:cs typeface="Calibri" panose="020F0502020204030204" pitchFamily="34" charset="0"/>
              </a:rPr>
              <a:t>base statutaire</a:t>
            </a:r>
          </a:p>
        </p:txBody>
      </p:sp>
    </p:spTree>
    <p:extLst>
      <p:ext uri="{BB962C8B-B14F-4D97-AF65-F5344CB8AC3E}">
        <p14:creationId xmlns:p14="http://schemas.microsoft.com/office/powerpoint/2010/main" val="33077731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5"/>
                                        </p:tgtEl>
                                      </p:cBhvr>
                                    </p:animEffect>
                                    <p:set>
                                      <p:cBhvr>
                                        <p:cTn id="7" dur="1" fill="hold">
                                          <p:stCondLst>
                                            <p:cond delay="499"/>
                                          </p:stCondLst>
                                        </p:cTn>
                                        <p:tgtEl>
                                          <p:spTgt spid="5"/>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 name="Connecteur droit 1">
            <a:extLst>
              <a:ext uri="{FF2B5EF4-FFF2-40B4-BE49-F238E27FC236}">
                <a16:creationId xmlns:a16="http://schemas.microsoft.com/office/drawing/2014/main" id="{3787B554-89E3-96E8-C4DE-4D2738514FAE}"/>
              </a:ext>
            </a:extLst>
          </p:cNvPr>
          <p:cNvCxnSpPr>
            <a:cxnSpLocks/>
          </p:cNvCxnSpPr>
          <p:nvPr/>
        </p:nvCxnSpPr>
        <p:spPr>
          <a:xfrm>
            <a:off x="1403905" y="455084"/>
            <a:ext cx="16030" cy="4991024"/>
          </a:xfrm>
          <a:prstGeom prst="line">
            <a:avLst/>
          </a:prstGeom>
          <a:ln w="6350">
            <a:solidFill>
              <a:schemeClr val="tx1"/>
            </a:solidFill>
            <a:prstDash val="solid"/>
            <a:headEnd type="arrow"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3" name="Connecteur droit 2">
            <a:extLst>
              <a:ext uri="{FF2B5EF4-FFF2-40B4-BE49-F238E27FC236}">
                <a16:creationId xmlns:a16="http://schemas.microsoft.com/office/drawing/2014/main" id="{B26353F6-7634-47C2-0463-DC2CA3DC547F}"/>
              </a:ext>
            </a:extLst>
          </p:cNvPr>
          <p:cNvCxnSpPr>
            <a:cxnSpLocks/>
          </p:cNvCxnSpPr>
          <p:nvPr/>
        </p:nvCxnSpPr>
        <p:spPr>
          <a:xfrm>
            <a:off x="1125267" y="5336052"/>
            <a:ext cx="9925278" cy="0"/>
          </a:xfrm>
          <a:prstGeom prst="line">
            <a:avLst/>
          </a:prstGeom>
          <a:ln>
            <a:solidFill>
              <a:schemeClr val="tx1"/>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sp>
        <p:nvSpPr>
          <p:cNvPr id="4" name="ZoneTexte 3">
            <a:extLst>
              <a:ext uri="{FF2B5EF4-FFF2-40B4-BE49-F238E27FC236}">
                <a16:creationId xmlns:a16="http://schemas.microsoft.com/office/drawing/2014/main" id="{2B3EA7C7-4332-F53A-37D5-D5928B802C4B}"/>
              </a:ext>
            </a:extLst>
          </p:cNvPr>
          <p:cNvSpPr txBox="1"/>
          <p:nvPr/>
        </p:nvSpPr>
        <p:spPr>
          <a:xfrm>
            <a:off x="1268160" y="85752"/>
            <a:ext cx="304892" cy="369332"/>
          </a:xfrm>
          <a:prstGeom prst="rect">
            <a:avLst/>
          </a:prstGeom>
          <a:noFill/>
        </p:spPr>
        <p:txBody>
          <a:bodyPr wrap="none" rtlCol="0">
            <a:spAutoFit/>
          </a:bodyPr>
          <a:lstStyle/>
          <a:p>
            <a:r>
              <a:rPr lang="fr-FR" dirty="0">
                <a:latin typeface="Calibri" panose="020F0502020204030204" pitchFamily="34" charset="0"/>
              </a:rPr>
              <a:t>K</a:t>
            </a:r>
          </a:p>
        </p:txBody>
      </p:sp>
      <p:sp>
        <p:nvSpPr>
          <p:cNvPr id="5" name="ZoneTexte 4">
            <a:extLst>
              <a:ext uri="{FF2B5EF4-FFF2-40B4-BE49-F238E27FC236}">
                <a16:creationId xmlns:a16="http://schemas.microsoft.com/office/drawing/2014/main" id="{414322B6-567E-338E-7322-D8BCBA13FFA3}"/>
              </a:ext>
            </a:extLst>
          </p:cNvPr>
          <p:cNvSpPr txBox="1"/>
          <p:nvPr/>
        </p:nvSpPr>
        <p:spPr>
          <a:xfrm>
            <a:off x="11050367" y="5188855"/>
            <a:ext cx="266420" cy="369332"/>
          </a:xfrm>
          <a:prstGeom prst="rect">
            <a:avLst/>
          </a:prstGeom>
          <a:noFill/>
        </p:spPr>
        <p:txBody>
          <a:bodyPr wrap="none" rtlCol="0">
            <a:spAutoFit/>
          </a:bodyPr>
          <a:lstStyle/>
          <a:p>
            <a:r>
              <a:rPr lang="fr-FR" dirty="0">
                <a:latin typeface="Calibri" panose="020F0502020204030204" pitchFamily="34" charset="0"/>
              </a:rPr>
              <a:t>t</a:t>
            </a:r>
          </a:p>
        </p:txBody>
      </p:sp>
      <p:cxnSp>
        <p:nvCxnSpPr>
          <p:cNvPr id="6" name="Connecteur droit 5">
            <a:extLst>
              <a:ext uri="{FF2B5EF4-FFF2-40B4-BE49-F238E27FC236}">
                <a16:creationId xmlns:a16="http://schemas.microsoft.com/office/drawing/2014/main" id="{B542885F-2BDE-92BC-4674-CA5360FC76DA}"/>
              </a:ext>
            </a:extLst>
          </p:cNvPr>
          <p:cNvCxnSpPr/>
          <p:nvPr/>
        </p:nvCxnSpPr>
        <p:spPr>
          <a:xfrm>
            <a:off x="1289979" y="2465413"/>
            <a:ext cx="130627" cy="0"/>
          </a:xfrm>
          <a:prstGeom prst="line">
            <a:avLst/>
          </a:prstGeom>
          <a:ln w="38100">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7" name="Connecteur droit 6">
            <a:extLst>
              <a:ext uri="{FF2B5EF4-FFF2-40B4-BE49-F238E27FC236}">
                <a16:creationId xmlns:a16="http://schemas.microsoft.com/office/drawing/2014/main" id="{4A7D36D1-0F2A-27FD-23B1-E36F3353F3CD}"/>
              </a:ext>
            </a:extLst>
          </p:cNvPr>
          <p:cNvCxnSpPr/>
          <p:nvPr/>
        </p:nvCxnSpPr>
        <p:spPr>
          <a:xfrm>
            <a:off x="1289979" y="3864677"/>
            <a:ext cx="130627"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 name="Connecteur droit 7">
            <a:extLst>
              <a:ext uri="{FF2B5EF4-FFF2-40B4-BE49-F238E27FC236}">
                <a16:creationId xmlns:a16="http://schemas.microsoft.com/office/drawing/2014/main" id="{61E87B30-080D-1108-51D3-5ED94C370697}"/>
              </a:ext>
            </a:extLst>
          </p:cNvPr>
          <p:cNvCxnSpPr>
            <a:cxnSpLocks/>
          </p:cNvCxnSpPr>
          <p:nvPr/>
        </p:nvCxnSpPr>
        <p:spPr>
          <a:xfrm>
            <a:off x="1289979" y="1032222"/>
            <a:ext cx="130627"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 name="Connecteur droit 8">
            <a:extLst>
              <a:ext uri="{FF2B5EF4-FFF2-40B4-BE49-F238E27FC236}">
                <a16:creationId xmlns:a16="http://schemas.microsoft.com/office/drawing/2014/main" id="{2354E03C-6E44-FBD7-47EC-954470AD9937}"/>
              </a:ext>
            </a:extLst>
          </p:cNvPr>
          <p:cNvCxnSpPr/>
          <p:nvPr/>
        </p:nvCxnSpPr>
        <p:spPr>
          <a:xfrm>
            <a:off x="3249408" y="5319521"/>
            <a:ext cx="0" cy="108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 name="Connecteur droit 9">
            <a:extLst>
              <a:ext uri="{FF2B5EF4-FFF2-40B4-BE49-F238E27FC236}">
                <a16:creationId xmlns:a16="http://schemas.microsoft.com/office/drawing/2014/main" id="{F6B095FD-76B7-D64D-5EC5-B7AECF63E496}"/>
              </a:ext>
            </a:extLst>
          </p:cNvPr>
          <p:cNvCxnSpPr/>
          <p:nvPr/>
        </p:nvCxnSpPr>
        <p:spPr>
          <a:xfrm>
            <a:off x="5049408" y="5319521"/>
            <a:ext cx="0" cy="108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 name="Connecteur droit 10">
            <a:extLst>
              <a:ext uri="{FF2B5EF4-FFF2-40B4-BE49-F238E27FC236}">
                <a16:creationId xmlns:a16="http://schemas.microsoft.com/office/drawing/2014/main" id="{F3F81F9D-64E9-4CCB-A6C6-F28C9E930E70}"/>
              </a:ext>
            </a:extLst>
          </p:cNvPr>
          <p:cNvCxnSpPr/>
          <p:nvPr/>
        </p:nvCxnSpPr>
        <p:spPr>
          <a:xfrm>
            <a:off x="6849408" y="5319521"/>
            <a:ext cx="0" cy="108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 name="Connecteur droit 11">
            <a:extLst>
              <a:ext uri="{FF2B5EF4-FFF2-40B4-BE49-F238E27FC236}">
                <a16:creationId xmlns:a16="http://schemas.microsoft.com/office/drawing/2014/main" id="{6EF16CAD-09EC-2F10-9E85-CEAF390C95E7}"/>
              </a:ext>
            </a:extLst>
          </p:cNvPr>
          <p:cNvCxnSpPr/>
          <p:nvPr/>
        </p:nvCxnSpPr>
        <p:spPr>
          <a:xfrm>
            <a:off x="8649408" y="5338108"/>
            <a:ext cx="0" cy="108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 name="Connecteur droit 12">
            <a:extLst>
              <a:ext uri="{FF2B5EF4-FFF2-40B4-BE49-F238E27FC236}">
                <a16:creationId xmlns:a16="http://schemas.microsoft.com/office/drawing/2014/main" id="{0937C3F6-EC07-569F-40D2-35296E427C0D}"/>
              </a:ext>
            </a:extLst>
          </p:cNvPr>
          <p:cNvCxnSpPr/>
          <p:nvPr/>
        </p:nvCxnSpPr>
        <p:spPr>
          <a:xfrm>
            <a:off x="10422992" y="5338108"/>
            <a:ext cx="0" cy="108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4" name="Rectangle 13">
            <a:extLst>
              <a:ext uri="{FF2B5EF4-FFF2-40B4-BE49-F238E27FC236}">
                <a16:creationId xmlns:a16="http://schemas.microsoft.com/office/drawing/2014/main" id="{4D55DB01-0CCD-6840-EFE4-FACDC01B7DC1}"/>
              </a:ext>
            </a:extLst>
          </p:cNvPr>
          <p:cNvSpPr/>
          <p:nvPr/>
        </p:nvSpPr>
        <p:spPr>
          <a:xfrm>
            <a:off x="1434336" y="1026511"/>
            <a:ext cx="9002386" cy="2832455"/>
          </a:xfrm>
          <a:prstGeom prst="rect">
            <a:avLst/>
          </a:prstGeom>
          <a:pattFill prst="pct20">
            <a:fgClr>
              <a:schemeClr val="bg1">
                <a:lumMod val="65000"/>
              </a:schemeClr>
            </a:fgClr>
            <a:bgClr>
              <a:schemeClr val="bg1"/>
            </a:bgClr>
          </a:pattFill>
          <a:ln w="6350">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latin typeface="Calibri" panose="020F0502020204030204" pitchFamily="34" charset="0"/>
            </a:endParaRPr>
          </a:p>
        </p:txBody>
      </p:sp>
      <p:cxnSp>
        <p:nvCxnSpPr>
          <p:cNvPr id="15" name="Connecteur droit 14">
            <a:extLst>
              <a:ext uri="{FF2B5EF4-FFF2-40B4-BE49-F238E27FC236}">
                <a16:creationId xmlns:a16="http://schemas.microsoft.com/office/drawing/2014/main" id="{09D831DD-D6B2-EC12-434C-5F13CE124A49}"/>
              </a:ext>
            </a:extLst>
          </p:cNvPr>
          <p:cNvCxnSpPr>
            <a:cxnSpLocks/>
          </p:cNvCxnSpPr>
          <p:nvPr/>
        </p:nvCxnSpPr>
        <p:spPr>
          <a:xfrm flipV="1">
            <a:off x="10422992" y="3864677"/>
            <a:ext cx="0" cy="1472060"/>
          </a:xfrm>
          <a:prstGeom prst="line">
            <a:avLst/>
          </a:prstGeom>
          <a:ln>
            <a:solidFill>
              <a:schemeClr val="bg1">
                <a:lumMod val="7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16" name="Connecteur droit 15">
            <a:extLst>
              <a:ext uri="{FF2B5EF4-FFF2-40B4-BE49-F238E27FC236}">
                <a16:creationId xmlns:a16="http://schemas.microsoft.com/office/drawing/2014/main" id="{F1C0032B-FB4F-93AF-F356-D7256C9E9A94}"/>
              </a:ext>
            </a:extLst>
          </p:cNvPr>
          <p:cNvCxnSpPr>
            <a:cxnSpLocks/>
          </p:cNvCxnSpPr>
          <p:nvPr/>
        </p:nvCxnSpPr>
        <p:spPr>
          <a:xfrm>
            <a:off x="1419373" y="2464878"/>
            <a:ext cx="7228130"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7" name="Connecteur droit 16">
            <a:extLst>
              <a:ext uri="{FF2B5EF4-FFF2-40B4-BE49-F238E27FC236}">
                <a16:creationId xmlns:a16="http://schemas.microsoft.com/office/drawing/2014/main" id="{82A844A3-CC66-760C-DE27-137E770C7A13}"/>
              </a:ext>
            </a:extLst>
          </p:cNvPr>
          <p:cNvCxnSpPr>
            <a:cxnSpLocks/>
          </p:cNvCxnSpPr>
          <p:nvPr/>
        </p:nvCxnSpPr>
        <p:spPr>
          <a:xfrm>
            <a:off x="1403905" y="1030160"/>
            <a:ext cx="7243598"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8" name="Connecteur droit 17">
            <a:extLst>
              <a:ext uri="{FF2B5EF4-FFF2-40B4-BE49-F238E27FC236}">
                <a16:creationId xmlns:a16="http://schemas.microsoft.com/office/drawing/2014/main" id="{57E32F5E-2432-0E66-7DA1-04A575318475}"/>
              </a:ext>
            </a:extLst>
          </p:cNvPr>
          <p:cNvCxnSpPr>
            <a:cxnSpLocks/>
          </p:cNvCxnSpPr>
          <p:nvPr/>
        </p:nvCxnSpPr>
        <p:spPr>
          <a:xfrm flipV="1">
            <a:off x="8648174" y="1027402"/>
            <a:ext cx="0" cy="4265237"/>
          </a:xfrm>
          <a:prstGeom prst="line">
            <a:avLst/>
          </a:prstGeom>
          <a:ln>
            <a:solidFill>
              <a:schemeClr val="bg1">
                <a:lumMod val="75000"/>
              </a:schemeClr>
            </a:solidFill>
            <a:prstDash val="dash"/>
          </a:ln>
        </p:spPr>
        <p:style>
          <a:lnRef idx="1">
            <a:schemeClr val="accent1"/>
          </a:lnRef>
          <a:fillRef idx="0">
            <a:schemeClr val="accent1"/>
          </a:fillRef>
          <a:effectRef idx="0">
            <a:schemeClr val="accent1"/>
          </a:effectRef>
          <a:fontRef idx="minor">
            <a:schemeClr val="tx1"/>
          </a:fontRef>
        </p:style>
      </p:cxnSp>
      <p:sp>
        <p:nvSpPr>
          <p:cNvPr id="19" name="Rectangle 18">
            <a:extLst>
              <a:ext uri="{FF2B5EF4-FFF2-40B4-BE49-F238E27FC236}">
                <a16:creationId xmlns:a16="http://schemas.microsoft.com/office/drawing/2014/main" id="{ECCCA80E-149B-6991-D130-3A94293EF8E0}"/>
              </a:ext>
            </a:extLst>
          </p:cNvPr>
          <p:cNvSpPr/>
          <p:nvPr/>
        </p:nvSpPr>
        <p:spPr>
          <a:xfrm>
            <a:off x="1411920" y="1053632"/>
            <a:ext cx="7233118" cy="1397356"/>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latin typeface="Calibri" panose="020F0502020204030204" pitchFamily="34" charset="0"/>
            </a:endParaRPr>
          </a:p>
        </p:txBody>
      </p:sp>
      <p:grpSp>
        <p:nvGrpSpPr>
          <p:cNvPr id="20" name="Groupe 19">
            <a:extLst>
              <a:ext uri="{FF2B5EF4-FFF2-40B4-BE49-F238E27FC236}">
                <a16:creationId xmlns:a16="http://schemas.microsoft.com/office/drawing/2014/main" id="{92CB8162-D1DF-DE8A-17BB-68B6E5E6EDFF}"/>
              </a:ext>
            </a:extLst>
          </p:cNvPr>
          <p:cNvGrpSpPr/>
          <p:nvPr/>
        </p:nvGrpSpPr>
        <p:grpSpPr>
          <a:xfrm>
            <a:off x="1095398" y="1020800"/>
            <a:ext cx="8360228" cy="1445400"/>
            <a:chOff x="1009403" y="2032655"/>
            <a:chExt cx="8360228" cy="1667178"/>
          </a:xfrm>
        </p:grpSpPr>
        <p:cxnSp>
          <p:nvCxnSpPr>
            <p:cNvPr id="21" name="Connecteur droit 20">
              <a:extLst>
                <a:ext uri="{FF2B5EF4-FFF2-40B4-BE49-F238E27FC236}">
                  <a16:creationId xmlns:a16="http://schemas.microsoft.com/office/drawing/2014/main" id="{1A11F167-5BD5-BE08-0915-44236AD7C52A}"/>
                </a:ext>
              </a:extLst>
            </p:cNvPr>
            <p:cNvCxnSpPr/>
            <p:nvPr/>
          </p:nvCxnSpPr>
          <p:spPr>
            <a:xfrm flipV="1">
              <a:off x="2161309" y="2968831"/>
              <a:ext cx="0" cy="721141"/>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22" name="Connecteur droit 21">
              <a:extLst>
                <a:ext uri="{FF2B5EF4-FFF2-40B4-BE49-F238E27FC236}">
                  <a16:creationId xmlns:a16="http://schemas.microsoft.com/office/drawing/2014/main" id="{3A6D17D0-87C4-F450-8177-CDEF10F9BB9C}"/>
                </a:ext>
              </a:extLst>
            </p:cNvPr>
            <p:cNvCxnSpPr>
              <a:cxnSpLocks/>
            </p:cNvCxnSpPr>
            <p:nvPr/>
          </p:nvCxnSpPr>
          <p:spPr>
            <a:xfrm flipV="1">
              <a:off x="2646218" y="2247690"/>
              <a:ext cx="0" cy="721141"/>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23" name="Connecteur droit 22">
              <a:extLst>
                <a:ext uri="{FF2B5EF4-FFF2-40B4-BE49-F238E27FC236}">
                  <a16:creationId xmlns:a16="http://schemas.microsoft.com/office/drawing/2014/main" id="{D3F6033A-93FA-373B-3E84-DB6E41D05B63}"/>
                </a:ext>
              </a:extLst>
            </p:cNvPr>
            <p:cNvCxnSpPr>
              <a:cxnSpLocks/>
            </p:cNvCxnSpPr>
            <p:nvPr/>
          </p:nvCxnSpPr>
          <p:spPr>
            <a:xfrm flipV="1">
              <a:off x="3748644" y="2247690"/>
              <a:ext cx="0" cy="1181310"/>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24" name="Connecteur droit 23">
              <a:extLst>
                <a:ext uri="{FF2B5EF4-FFF2-40B4-BE49-F238E27FC236}">
                  <a16:creationId xmlns:a16="http://schemas.microsoft.com/office/drawing/2014/main" id="{2F27AF18-C42E-B5E1-BAD3-2495456CCB87}"/>
                </a:ext>
              </a:extLst>
            </p:cNvPr>
            <p:cNvCxnSpPr>
              <a:cxnSpLocks/>
            </p:cNvCxnSpPr>
            <p:nvPr/>
          </p:nvCxnSpPr>
          <p:spPr>
            <a:xfrm flipV="1">
              <a:off x="4342411" y="2968831"/>
              <a:ext cx="0" cy="460169"/>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25" name="Connecteur droit 24">
              <a:extLst>
                <a:ext uri="{FF2B5EF4-FFF2-40B4-BE49-F238E27FC236}">
                  <a16:creationId xmlns:a16="http://schemas.microsoft.com/office/drawing/2014/main" id="{64D27DA2-DFB1-C479-6DAC-78D6B7EC53EF}"/>
                </a:ext>
              </a:extLst>
            </p:cNvPr>
            <p:cNvCxnSpPr>
              <a:cxnSpLocks/>
            </p:cNvCxnSpPr>
            <p:nvPr/>
          </p:nvCxnSpPr>
          <p:spPr>
            <a:xfrm flipV="1">
              <a:off x="5909953" y="2032655"/>
              <a:ext cx="0" cy="936176"/>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26" name="Connecteur droit 25">
              <a:extLst>
                <a:ext uri="{FF2B5EF4-FFF2-40B4-BE49-F238E27FC236}">
                  <a16:creationId xmlns:a16="http://schemas.microsoft.com/office/drawing/2014/main" id="{565A3BAF-9121-4A11-5862-EB1ECCBB82E6}"/>
                </a:ext>
              </a:extLst>
            </p:cNvPr>
            <p:cNvCxnSpPr>
              <a:cxnSpLocks/>
            </p:cNvCxnSpPr>
            <p:nvPr/>
          </p:nvCxnSpPr>
          <p:spPr>
            <a:xfrm flipV="1">
              <a:off x="7333012" y="2032655"/>
              <a:ext cx="0" cy="1396345"/>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27" name="Connecteur droit 26">
              <a:extLst>
                <a:ext uri="{FF2B5EF4-FFF2-40B4-BE49-F238E27FC236}">
                  <a16:creationId xmlns:a16="http://schemas.microsoft.com/office/drawing/2014/main" id="{718F05DE-E645-76AD-E59A-5BD1F8F316BE}"/>
                </a:ext>
              </a:extLst>
            </p:cNvPr>
            <p:cNvCxnSpPr>
              <a:cxnSpLocks/>
            </p:cNvCxnSpPr>
            <p:nvPr/>
          </p:nvCxnSpPr>
          <p:spPr>
            <a:xfrm>
              <a:off x="2161309" y="2968831"/>
              <a:ext cx="484909" cy="0"/>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28" name="Connecteur droit 27">
              <a:extLst>
                <a:ext uri="{FF2B5EF4-FFF2-40B4-BE49-F238E27FC236}">
                  <a16:creationId xmlns:a16="http://schemas.microsoft.com/office/drawing/2014/main" id="{4CA71C40-3BD9-1116-95FE-8BDAAE6BB111}"/>
                </a:ext>
              </a:extLst>
            </p:cNvPr>
            <p:cNvCxnSpPr>
              <a:cxnSpLocks/>
            </p:cNvCxnSpPr>
            <p:nvPr/>
          </p:nvCxnSpPr>
          <p:spPr>
            <a:xfrm>
              <a:off x="2646218" y="2257586"/>
              <a:ext cx="1102426" cy="0"/>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29" name="Connecteur droit 28">
              <a:extLst>
                <a:ext uri="{FF2B5EF4-FFF2-40B4-BE49-F238E27FC236}">
                  <a16:creationId xmlns:a16="http://schemas.microsoft.com/office/drawing/2014/main" id="{F825E399-B012-E55D-9B22-14DB11AE4293}"/>
                </a:ext>
              </a:extLst>
            </p:cNvPr>
            <p:cNvCxnSpPr>
              <a:cxnSpLocks/>
            </p:cNvCxnSpPr>
            <p:nvPr/>
          </p:nvCxnSpPr>
          <p:spPr>
            <a:xfrm>
              <a:off x="4342411" y="2968831"/>
              <a:ext cx="1567542" cy="0"/>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30" name="Connecteur droit 29">
              <a:extLst>
                <a:ext uri="{FF2B5EF4-FFF2-40B4-BE49-F238E27FC236}">
                  <a16:creationId xmlns:a16="http://schemas.microsoft.com/office/drawing/2014/main" id="{07A893AE-F8A3-7514-5DA5-24025C191851}"/>
                </a:ext>
              </a:extLst>
            </p:cNvPr>
            <p:cNvCxnSpPr>
              <a:cxnSpLocks/>
            </p:cNvCxnSpPr>
            <p:nvPr/>
          </p:nvCxnSpPr>
          <p:spPr>
            <a:xfrm flipV="1">
              <a:off x="3748644" y="3427021"/>
              <a:ext cx="593767" cy="1979"/>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31" name="Connecteur droit 30">
              <a:extLst>
                <a:ext uri="{FF2B5EF4-FFF2-40B4-BE49-F238E27FC236}">
                  <a16:creationId xmlns:a16="http://schemas.microsoft.com/office/drawing/2014/main" id="{75E5BABF-F950-DE1C-734B-7813EC5A3762}"/>
                </a:ext>
              </a:extLst>
            </p:cNvPr>
            <p:cNvCxnSpPr>
              <a:cxnSpLocks/>
            </p:cNvCxnSpPr>
            <p:nvPr/>
          </p:nvCxnSpPr>
          <p:spPr>
            <a:xfrm>
              <a:off x="5909953" y="2032655"/>
              <a:ext cx="1423059" cy="0"/>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32" name="Connecteur droit 31">
              <a:extLst>
                <a:ext uri="{FF2B5EF4-FFF2-40B4-BE49-F238E27FC236}">
                  <a16:creationId xmlns:a16="http://schemas.microsoft.com/office/drawing/2014/main" id="{8D1347BB-7B22-4678-8B9C-9436C84AACFE}"/>
                </a:ext>
              </a:extLst>
            </p:cNvPr>
            <p:cNvCxnSpPr>
              <a:cxnSpLocks/>
            </p:cNvCxnSpPr>
            <p:nvPr/>
          </p:nvCxnSpPr>
          <p:spPr>
            <a:xfrm>
              <a:off x="7333012" y="3427021"/>
              <a:ext cx="2036619" cy="0"/>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33" name="Connecteur droit 32">
              <a:extLst>
                <a:ext uri="{FF2B5EF4-FFF2-40B4-BE49-F238E27FC236}">
                  <a16:creationId xmlns:a16="http://schemas.microsoft.com/office/drawing/2014/main" id="{B6D81AFC-E8B7-D259-66BE-2A27E2BD53F6}"/>
                </a:ext>
              </a:extLst>
            </p:cNvPr>
            <p:cNvCxnSpPr>
              <a:cxnSpLocks/>
            </p:cNvCxnSpPr>
            <p:nvPr/>
          </p:nvCxnSpPr>
          <p:spPr>
            <a:xfrm flipV="1">
              <a:off x="1009403" y="3699833"/>
              <a:ext cx="1151906" cy="0"/>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34" name="Triangle 33">
              <a:extLst>
                <a:ext uri="{FF2B5EF4-FFF2-40B4-BE49-F238E27FC236}">
                  <a16:creationId xmlns:a16="http://schemas.microsoft.com/office/drawing/2014/main" id="{2B6980CA-E68E-FA44-5B5F-BA10ACEB885B}"/>
                </a:ext>
              </a:extLst>
            </p:cNvPr>
            <p:cNvSpPr/>
            <p:nvPr/>
          </p:nvSpPr>
          <p:spPr>
            <a:xfrm>
              <a:off x="2072729" y="3266555"/>
              <a:ext cx="159830" cy="142504"/>
            </a:xfrm>
            <a:prstGeom prst="triangle">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latin typeface="Calibri" panose="020F0502020204030204" pitchFamily="34" charset="0"/>
              </a:endParaRPr>
            </a:p>
          </p:txBody>
        </p:sp>
        <p:sp>
          <p:nvSpPr>
            <p:cNvPr id="35" name="Triangle 34">
              <a:extLst>
                <a:ext uri="{FF2B5EF4-FFF2-40B4-BE49-F238E27FC236}">
                  <a16:creationId xmlns:a16="http://schemas.microsoft.com/office/drawing/2014/main" id="{4DB83CD8-6043-E38D-ACA8-841FB2735E80}"/>
                </a:ext>
              </a:extLst>
            </p:cNvPr>
            <p:cNvSpPr/>
            <p:nvPr/>
          </p:nvSpPr>
          <p:spPr>
            <a:xfrm>
              <a:off x="2570000" y="2560135"/>
              <a:ext cx="159830" cy="142504"/>
            </a:xfrm>
            <a:prstGeom prst="triangle">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latin typeface="Calibri" panose="020F0502020204030204" pitchFamily="34" charset="0"/>
              </a:endParaRPr>
            </a:p>
          </p:txBody>
        </p:sp>
        <p:sp>
          <p:nvSpPr>
            <p:cNvPr id="36" name="Triangle 35">
              <a:extLst>
                <a:ext uri="{FF2B5EF4-FFF2-40B4-BE49-F238E27FC236}">
                  <a16:creationId xmlns:a16="http://schemas.microsoft.com/office/drawing/2014/main" id="{B9EA7F74-42CD-F2FD-DBC0-2680F272BEB0}"/>
                </a:ext>
              </a:extLst>
            </p:cNvPr>
            <p:cNvSpPr/>
            <p:nvPr/>
          </p:nvSpPr>
          <p:spPr>
            <a:xfrm>
              <a:off x="4262496" y="3134634"/>
              <a:ext cx="159830" cy="142504"/>
            </a:xfrm>
            <a:prstGeom prst="triangle">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latin typeface="Calibri" panose="020F0502020204030204" pitchFamily="34" charset="0"/>
              </a:endParaRPr>
            </a:p>
          </p:txBody>
        </p:sp>
        <p:sp>
          <p:nvSpPr>
            <p:cNvPr id="37" name="Triangle 36">
              <a:extLst>
                <a:ext uri="{FF2B5EF4-FFF2-40B4-BE49-F238E27FC236}">
                  <a16:creationId xmlns:a16="http://schemas.microsoft.com/office/drawing/2014/main" id="{9C7562D7-D67C-3837-1138-A03BD166AF0A}"/>
                </a:ext>
              </a:extLst>
            </p:cNvPr>
            <p:cNvSpPr/>
            <p:nvPr/>
          </p:nvSpPr>
          <p:spPr>
            <a:xfrm>
              <a:off x="5830038" y="2368145"/>
              <a:ext cx="159830" cy="142504"/>
            </a:xfrm>
            <a:prstGeom prst="triangle">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latin typeface="Calibri" panose="020F0502020204030204" pitchFamily="34" charset="0"/>
              </a:endParaRPr>
            </a:p>
          </p:txBody>
        </p:sp>
        <p:sp>
          <p:nvSpPr>
            <p:cNvPr id="38" name="Triangle 37">
              <a:extLst>
                <a:ext uri="{FF2B5EF4-FFF2-40B4-BE49-F238E27FC236}">
                  <a16:creationId xmlns:a16="http://schemas.microsoft.com/office/drawing/2014/main" id="{FAC38000-A087-C7F8-7E7D-E9A87385FDFB}"/>
                </a:ext>
              </a:extLst>
            </p:cNvPr>
            <p:cNvSpPr/>
            <p:nvPr/>
          </p:nvSpPr>
          <p:spPr>
            <a:xfrm rot="10800000">
              <a:off x="3665762" y="2793937"/>
              <a:ext cx="159830" cy="142504"/>
            </a:xfrm>
            <a:prstGeom prst="triangle">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latin typeface="Calibri" panose="020F0502020204030204" pitchFamily="34" charset="0"/>
              </a:endParaRPr>
            </a:p>
          </p:txBody>
        </p:sp>
        <p:sp>
          <p:nvSpPr>
            <p:cNvPr id="39" name="Triangle 38">
              <a:extLst>
                <a:ext uri="{FF2B5EF4-FFF2-40B4-BE49-F238E27FC236}">
                  <a16:creationId xmlns:a16="http://schemas.microsoft.com/office/drawing/2014/main" id="{62D8290D-FA58-1627-D837-AF98163A4DC4}"/>
                </a:ext>
              </a:extLst>
            </p:cNvPr>
            <p:cNvSpPr/>
            <p:nvPr/>
          </p:nvSpPr>
          <p:spPr>
            <a:xfrm rot="10800000">
              <a:off x="7253097" y="2659575"/>
              <a:ext cx="159830" cy="142504"/>
            </a:xfrm>
            <a:prstGeom prst="triangle">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latin typeface="Calibri" panose="020F0502020204030204" pitchFamily="34" charset="0"/>
              </a:endParaRPr>
            </a:p>
          </p:txBody>
        </p:sp>
      </p:grpSp>
      <p:sp>
        <p:nvSpPr>
          <p:cNvPr id="43" name="ZoneTexte 42">
            <a:extLst>
              <a:ext uri="{FF2B5EF4-FFF2-40B4-BE49-F238E27FC236}">
                <a16:creationId xmlns:a16="http://schemas.microsoft.com/office/drawing/2014/main" id="{3C363A09-5DED-D5CD-A617-A4108A95CB33}"/>
              </a:ext>
            </a:extLst>
          </p:cNvPr>
          <p:cNvSpPr txBox="1"/>
          <p:nvPr/>
        </p:nvSpPr>
        <p:spPr>
          <a:xfrm>
            <a:off x="690378" y="774222"/>
            <a:ext cx="724878" cy="430887"/>
          </a:xfrm>
          <a:prstGeom prst="rect">
            <a:avLst/>
          </a:prstGeom>
          <a:noFill/>
        </p:spPr>
        <p:txBody>
          <a:bodyPr wrap="none" rtlCol="0">
            <a:spAutoFit/>
          </a:bodyPr>
          <a:lstStyle/>
          <a:p>
            <a:r>
              <a:rPr lang="fr-FR" sz="1100" dirty="0">
                <a:latin typeface="Calibri" panose="020F0502020204030204" pitchFamily="34" charset="0"/>
              </a:rPr>
              <a:t>max légal</a:t>
            </a:r>
            <a:br>
              <a:rPr lang="fr-FR" sz="1100" dirty="0">
                <a:latin typeface="Calibri" panose="020F0502020204030204" pitchFamily="34" charset="0"/>
              </a:rPr>
            </a:br>
            <a:r>
              <a:rPr lang="fr-FR" sz="1100" dirty="0">
                <a:latin typeface="Calibri" panose="020F0502020204030204" pitchFamily="34" charset="0"/>
              </a:rPr>
              <a:t>= 1½*K</a:t>
            </a:r>
            <a:r>
              <a:rPr lang="fr-FR" sz="1100" baseline="-25000" dirty="0">
                <a:latin typeface="Calibri" panose="020F0502020204030204" pitchFamily="34" charset="0"/>
              </a:rPr>
              <a:t>0</a:t>
            </a:r>
            <a:endParaRPr lang="fr-FR" sz="1100" dirty="0">
              <a:latin typeface="Calibri" panose="020F0502020204030204" pitchFamily="34" charset="0"/>
            </a:endParaRPr>
          </a:p>
        </p:txBody>
      </p:sp>
      <p:sp>
        <p:nvSpPr>
          <p:cNvPr id="44" name="ZoneTexte 43">
            <a:extLst>
              <a:ext uri="{FF2B5EF4-FFF2-40B4-BE49-F238E27FC236}">
                <a16:creationId xmlns:a16="http://schemas.microsoft.com/office/drawing/2014/main" id="{528767BD-D41D-974B-555D-9C7777ADF7EC}"/>
              </a:ext>
            </a:extLst>
          </p:cNvPr>
          <p:cNvSpPr txBox="1"/>
          <p:nvPr/>
        </p:nvSpPr>
        <p:spPr>
          <a:xfrm>
            <a:off x="10025285" y="5379475"/>
            <a:ext cx="795411" cy="430887"/>
          </a:xfrm>
          <a:prstGeom prst="rect">
            <a:avLst/>
          </a:prstGeom>
          <a:noFill/>
        </p:spPr>
        <p:txBody>
          <a:bodyPr wrap="none" rtlCol="0">
            <a:spAutoFit/>
          </a:bodyPr>
          <a:lstStyle/>
          <a:p>
            <a:pPr algn="ctr"/>
            <a:r>
              <a:rPr lang="fr-FR" sz="1100" dirty="0">
                <a:latin typeface="Calibri" panose="020F0502020204030204" pitchFamily="34" charset="0"/>
              </a:rPr>
              <a:t>durée max</a:t>
            </a:r>
            <a:br>
              <a:rPr lang="fr-FR" sz="1100" dirty="0">
                <a:latin typeface="Calibri" panose="020F0502020204030204" pitchFamily="34" charset="0"/>
              </a:rPr>
            </a:br>
            <a:r>
              <a:rPr lang="fr-FR" sz="1100" dirty="0">
                <a:latin typeface="Calibri" panose="020F0502020204030204" pitchFamily="34" charset="0"/>
              </a:rPr>
              <a:t>= 5 ans</a:t>
            </a:r>
          </a:p>
        </p:txBody>
      </p:sp>
      <p:sp>
        <p:nvSpPr>
          <p:cNvPr id="45" name="ZoneTexte 44">
            <a:extLst>
              <a:ext uri="{FF2B5EF4-FFF2-40B4-BE49-F238E27FC236}">
                <a16:creationId xmlns:a16="http://schemas.microsoft.com/office/drawing/2014/main" id="{B9D5AA23-5834-E302-532F-3D768497F830}"/>
              </a:ext>
            </a:extLst>
          </p:cNvPr>
          <p:cNvSpPr txBox="1"/>
          <p:nvPr/>
        </p:nvSpPr>
        <p:spPr>
          <a:xfrm>
            <a:off x="-45731" y="782991"/>
            <a:ext cx="801823" cy="430887"/>
          </a:xfrm>
          <a:prstGeom prst="rect">
            <a:avLst/>
          </a:prstGeom>
          <a:noFill/>
        </p:spPr>
        <p:txBody>
          <a:bodyPr wrap="none" rtlCol="0">
            <a:spAutoFit/>
          </a:bodyPr>
          <a:lstStyle/>
          <a:p>
            <a:r>
              <a:rPr lang="fr-FR" sz="1100" dirty="0">
                <a:solidFill>
                  <a:srgbClr val="FF0000"/>
                </a:solidFill>
                <a:latin typeface="Calibri" panose="020F0502020204030204" pitchFamily="34" charset="0"/>
              </a:rPr>
              <a:t>limite sup.</a:t>
            </a:r>
          </a:p>
          <a:p>
            <a:r>
              <a:rPr lang="fr-FR" sz="1100" dirty="0">
                <a:latin typeface="Calibri" panose="020F0502020204030204" pitchFamily="34" charset="0"/>
              </a:rPr>
              <a:t>(300’000)</a:t>
            </a:r>
          </a:p>
        </p:txBody>
      </p:sp>
      <p:sp>
        <p:nvSpPr>
          <p:cNvPr id="46" name="ZoneTexte 45">
            <a:extLst>
              <a:ext uri="{FF2B5EF4-FFF2-40B4-BE49-F238E27FC236}">
                <a16:creationId xmlns:a16="http://schemas.microsoft.com/office/drawing/2014/main" id="{A8153E2F-176E-6486-6CC3-975CD1D433FA}"/>
              </a:ext>
            </a:extLst>
          </p:cNvPr>
          <p:cNvSpPr txBox="1"/>
          <p:nvPr/>
        </p:nvSpPr>
        <p:spPr>
          <a:xfrm>
            <a:off x="8136302" y="5385041"/>
            <a:ext cx="1109598" cy="261610"/>
          </a:xfrm>
          <a:prstGeom prst="rect">
            <a:avLst/>
          </a:prstGeom>
          <a:noFill/>
        </p:spPr>
        <p:txBody>
          <a:bodyPr wrap="none" rtlCol="0">
            <a:spAutoFit/>
          </a:bodyPr>
          <a:lstStyle/>
          <a:p>
            <a:pPr algn="ctr"/>
            <a:r>
              <a:rPr lang="fr-FR" sz="1100" dirty="0">
                <a:solidFill>
                  <a:srgbClr val="FF0000"/>
                </a:solidFill>
                <a:latin typeface="Calibri" panose="020F0502020204030204" pitchFamily="34" charset="0"/>
              </a:rPr>
              <a:t>durée statutaire</a:t>
            </a:r>
          </a:p>
        </p:txBody>
      </p:sp>
      <p:sp>
        <p:nvSpPr>
          <p:cNvPr id="47" name="ZoneTexte 46">
            <a:extLst>
              <a:ext uri="{FF2B5EF4-FFF2-40B4-BE49-F238E27FC236}">
                <a16:creationId xmlns:a16="http://schemas.microsoft.com/office/drawing/2014/main" id="{C70128D3-B31F-4481-17D8-760B8C999532}"/>
              </a:ext>
            </a:extLst>
          </p:cNvPr>
          <p:cNvSpPr txBox="1"/>
          <p:nvPr/>
        </p:nvSpPr>
        <p:spPr>
          <a:xfrm>
            <a:off x="690378" y="2205337"/>
            <a:ext cx="739305" cy="507831"/>
          </a:xfrm>
          <a:prstGeom prst="rect">
            <a:avLst/>
          </a:prstGeom>
          <a:noFill/>
        </p:spPr>
        <p:txBody>
          <a:bodyPr wrap="none" rtlCol="0">
            <a:spAutoFit/>
          </a:bodyPr>
          <a:lstStyle/>
          <a:p>
            <a:r>
              <a:rPr lang="fr-FR" sz="1600" dirty="0">
                <a:latin typeface="Calibri" panose="020F0502020204030204" pitchFamily="34" charset="0"/>
              </a:rPr>
              <a:t>K</a:t>
            </a:r>
            <a:r>
              <a:rPr lang="fr-FR" sz="1600" baseline="-25000" dirty="0">
                <a:latin typeface="Calibri" panose="020F0502020204030204" pitchFamily="34" charset="0"/>
              </a:rPr>
              <a:t>0</a:t>
            </a:r>
            <a:endParaRPr lang="fr-FR" sz="1600" dirty="0">
              <a:latin typeface="Calibri" panose="020F0502020204030204" pitchFamily="34" charset="0"/>
            </a:endParaRPr>
          </a:p>
          <a:p>
            <a:r>
              <a:rPr lang="fr-FR" sz="1100" dirty="0">
                <a:latin typeface="Calibri" panose="020F0502020204030204" pitchFamily="34" charset="0"/>
              </a:rPr>
              <a:t>(200’000)</a:t>
            </a:r>
          </a:p>
        </p:txBody>
      </p:sp>
      <p:sp>
        <p:nvSpPr>
          <p:cNvPr id="48" name="ZoneTexte 47">
            <a:extLst>
              <a:ext uri="{FF2B5EF4-FFF2-40B4-BE49-F238E27FC236}">
                <a16:creationId xmlns:a16="http://schemas.microsoft.com/office/drawing/2014/main" id="{DE382720-8B08-B884-B555-E3A38736D498}"/>
              </a:ext>
            </a:extLst>
          </p:cNvPr>
          <p:cNvSpPr txBox="1"/>
          <p:nvPr/>
        </p:nvSpPr>
        <p:spPr>
          <a:xfrm>
            <a:off x="690378" y="3651268"/>
            <a:ext cx="702436" cy="430887"/>
          </a:xfrm>
          <a:prstGeom prst="rect">
            <a:avLst/>
          </a:prstGeom>
          <a:noFill/>
        </p:spPr>
        <p:txBody>
          <a:bodyPr wrap="none" rtlCol="0">
            <a:spAutoFit/>
          </a:bodyPr>
          <a:lstStyle/>
          <a:p>
            <a:r>
              <a:rPr lang="fr-FR" sz="1100" dirty="0">
                <a:latin typeface="Calibri" panose="020F0502020204030204" pitchFamily="34" charset="0"/>
              </a:rPr>
              <a:t>min légal</a:t>
            </a:r>
            <a:br>
              <a:rPr lang="fr-FR" sz="1100" dirty="0">
                <a:latin typeface="Calibri" panose="020F0502020204030204" pitchFamily="34" charset="0"/>
              </a:rPr>
            </a:br>
            <a:r>
              <a:rPr lang="fr-FR" sz="1100" dirty="0">
                <a:latin typeface="Calibri" panose="020F0502020204030204" pitchFamily="34" charset="0"/>
              </a:rPr>
              <a:t>= ½*K</a:t>
            </a:r>
            <a:r>
              <a:rPr lang="fr-FR" sz="1100" baseline="-25000" dirty="0">
                <a:latin typeface="Calibri" panose="020F0502020204030204" pitchFamily="34" charset="0"/>
              </a:rPr>
              <a:t>0</a:t>
            </a:r>
            <a:endParaRPr lang="fr-FR" sz="1100" dirty="0">
              <a:latin typeface="Calibri" panose="020F0502020204030204" pitchFamily="34" charset="0"/>
            </a:endParaRPr>
          </a:p>
        </p:txBody>
      </p:sp>
      <p:sp>
        <p:nvSpPr>
          <p:cNvPr id="49" name="ZoneTexte 48">
            <a:extLst>
              <a:ext uri="{FF2B5EF4-FFF2-40B4-BE49-F238E27FC236}">
                <a16:creationId xmlns:a16="http://schemas.microsoft.com/office/drawing/2014/main" id="{EFC054F4-E2AE-BFAF-0805-6A12BDF7B074}"/>
              </a:ext>
            </a:extLst>
          </p:cNvPr>
          <p:cNvSpPr txBox="1"/>
          <p:nvPr/>
        </p:nvSpPr>
        <p:spPr>
          <a:xfrm>
            <a:off x="-3914" y="2274093"/>
            <a:ext cx="739305" cy="430887"/>
          </a:xfrm>
          <a:prstGeom prst="rect">
            <a:avLst/>
          </a:prstGeom>
          <a:noFill/>
        </p:spPr>
        <p:txBody>
          <a:bodyPr wrap="none" rtlCol="0">
            <a:spAutoFit/>
          </a:bodyPr>
          <a:lstStyle/>
          <a:p>
            <a:r>
              <a:rPr lang="fr-FR" sz="1100" dirty="0">
                <a:solidFill>
                  <a:srgbClr val="FF0000"/>
                </a:solidFill>
                <a:latin typeface="Calibri" panose="020F0502020204030204" pitchFamily="34" charset="0"/>
              </a:rPr>
              <a:t>limite inf.</a:t>
            </a:r>
          </a:p>
          <a:p>
            <a:r>
              <a:rPr lang="fr-FR" sz="1100" dirty="0">
                <a:latin typeface="Calibri" panose="020F0502020204030204" pitchFamily="34" charset="0"/>
              </a:rPr>
              <a:t>(200’000)</a:t>
            </a:r>
          </a:p>
        </p:txBody>
      </p:sp>
      <p:pic>
        <p:nvPicPr>
          <p:cNvPr id="50" name="Image 49">
            <a:extLst>
              <a:ext uri="{FF2B5EF4-FFF2-40B4-BE49-F238E27FC236}">
                <a16:creationId xmlns:a16="http://schemas.microsoft.com/office/drawing/2014/main" id="{F4CE308E-BE16-4D0D-B7D4-76AD5D4D6F8D}"/>
              </a:ext>
            </a:extLst>
          </p:cNvPr>
          <p:cNvPicPr>
            <a:picLocks noChangeAspect="1"/>
          </p:cNvPicPr>
          <p:nvPr/>
        </p:nvPicPr>
        <p:blipFill>
          <a:blip r:embed="rId2"/>
          <a:stretch>
            <a:fillRect/>
          </a:stretch>
        </p:blipFill>
        <p:spPr>
          <a:xfrm rot="1029343">
            <a:off x="6770057" y="4558617"/>
            <a:ext cx="3018064" cy="1510861"/>
          </a:xfrm>
          <a:prstGeom prst="rect">
            <a:avLst/>
          </a:prstGeom>
        </p:spPr>
      </p:pic>
      <p:sp>
        <p:nvSpPr>
          <p:cNvPr id="51" name="Titre 1">
            <a:extLst>
              <a:ext uri="{FF2B5EF4-FFF2-40B4-BE49-F238E27FC236}">
                <a16:creationId xmlns:a16="http://schemas.microsoft.com/office/drawing/2014/main" id="{82AC9B4E-096C-DAFD-533B-996BDCCBB02D}"/>
              </a:ext>
            </a:extLst>
          </p:cNvPr>
          <p:cNvSpPr txBox="1">
            <a:spLocks/>
          </p:cNvSpPr>
          <p:nvPr/>
        </p:nvSpPr>
        <p:spPr>
          <a:xfrm>
            <a:off x="681643" y="16174"/>
            <a:ext cx="11510357" cy="981537"/>
          </a:xfrm>
          <a:prstGeom prst="rect">
            <a:avLst/>
          </a:prstGeom>
        </p:spPr>
        <p:txBody>
          <a:bodyPr/>
          <a:lstStyle>
            <a:lvl1pPr algn="l" defTabSz="914400" rtl="0" eaLnBrk="1" latinLnBrk="0" hangingPunct="1">
              <a:lnSpc>
                <a:spcPct val="90000"/>
              </a:lnSpc>
              <a:spcBef>
                <a:spcPct val="0"/>
              </a:spcBef>
              <a:buNone/>
              <a:defRPr sz="4600" b="1" kern="1200">
                <a:solidFill>
                  <a:schemeClr val="tx1"/>
                </a:solidFill>
                <a:latin typeface="Gellix" pitchFamily="2" charset="0"/>
                <a:ea typeface="+mj-ea"/>
                <a:cs typeface="Gellix" pitchFamily="2" charset="0"/>
              </a:defRPr>
            </a:lvl1pPr>
          </a:lstStyle>
          <a:p>
            <a:pPr algn="r"/>
            <a:r>
              <a:rPr lang="fr-CH" sz="3600" b="0" dirty="0">
                <a:latin typeface="Calibri" panose="020F0502020204030204" pitchFamily="34" charset="0"/>
                <a:cs typeface="Calibri" panose="020F0502020204030204" pitchFamily="34" charset="0"/>
              </a:rPr>
              <a:t>Augmentation dans la marge</a:t>
            </a:r>
          </a:p>
        </p:txBody>
      </p:sp>
    </p:spTree>
    <p:extLst>
      <p:ext uri="{BB962C8B-B14F-4D97-AF65-F5344CB8AC3E}">
        <p14:creationId xmlns:p14="http://schemas.microsoft.com/office/powerpoint/2010/main" val="384923342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 coins arrondis 3">
            <a:extLst>
              <a:ext uri="{FF2B5EF4-FFF2-40B4-BE49-F238E27FC236}">
                <a16:creationId xmlns:a16="http://schemas.microsoft.com/office/drawing/2014/main" id="{5DC416C0-8B2F-2322-9FDF-149BEF108E99}"/>
              </a:ext>
            </a:extLst>
          </p:cNvPr>
          <p:cNvSpPr/>
          <p:nvPr/>
        </p:nvSpPr>
        <p:spPr>
          <a:xfrm>
            <a:off x="778368" y="1050762"/>
            <a:ext cx="10635259" cy="4345200"/>
          </a:xfrm>
          <a:prstGeom prst="roundRect">
            <a:avLst/>
          </a:prstGeom>
          <a:solidFill>
            <a:schemeClr val="bg1"/>
          </a:solidFill>
          <a:ln w="38100">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fr-CH" sz="1600" dirty="0">
                <a:solidFill>
                  <a:schemeClr val="tx1"/>
                </a:solidFill>
                <a:latin typeface="Calibri" panose="020F0502020204030204" pitchFamily="34" charset="0"/>
                <a:ea typeface="+mj-ea"/>
              </a:rPr>
              <a:t>CO 653t I</a:t>
            </a:r>
          </a:p>
          <a:p>
            <a:r>
              <a:rPr lang="fr-CH" sz="1600" baseline="30000" dirty="0">
                <a:solidFill>
                  <a:schemeClr val="tx1"/>
                </a:solidFill>
                <a:latin typeface="Calibri" panose="020F0502020204030204" pitchFamily="34" charset="0"/>
                <a:ea typeface="+mj-ea"/>
              </a:rPr>
              <a:t>1</a:t>
            </a:r>
            <a:r>
              <a:rPr lang="fr-CH" sz="1600" dirty="0">
                <a:solidFill>
                  <a:schemeClr val="tx1"/>
                </a:solidFill>
                <a:latin typeface="Calibri" panose="020F0502020204030204" pitchFamily="34" charset="0"/>
                <a:ea typeface="+mj-ea"/>
              </a:rPr>
              <a:t> Lorsqu’une marge de fluctuation du capital est instituée, les statuts indiquent:</a:t>
            </a:r>
          </a:p>
          <a:p>
            <a:pPr marL="666750" indent="-666750">
              <a:tabLst>
                <a:tab pos="525463" algn="l"/>
              </a:tabLst>
            </a:pPr>
            <a:r>
              <a:rPr lang="fr-CH" sz="1600" dirty="0">
                <a:solidFill>
                  <a:schemeClr val="tx1"/>
                </a:solidFill>
                <a:latin typeface="Calibri" panose="020F0502020204030204" pitchFamily="34" charset="0"/>
                <a:ea typeface="+mj-ea"/>
              </a:rPr>
              <a:t>	1. la limite supérieure </a:t>
            </a:r>
            <a:r>
              <a:rPr lang="fr-CH" sz="1600" dirty="0">
                <a:solidFill>
                  <a:srgbClr val="FF0000"/>
                </a:solidFill>
                <a:latin typeface="Calibri" panose="020F0502020204030204" pitchFamily="34" charset="0"/>
                <a:ea typeface="+mj-ea"/>
              </a:rPr>
              <a:t>et la limite inférieure de la marge de fluctuation</a:t>
            </a:r>
            <a:r>
              <a:rPr lang="fr-CH" sz="1600" dirty="0">
                <a:solidFill>
                  <a:schemeClr val="tx1"/>
                </a:solidFill>
                <a:latin typeface="Calibri" panose="020F0502020204030204" pitchFamily="34" charset="0"/>
                <a:ea typeface="+mj-ea"/>
              </a:rPr>
              <a:t>;</a:t>
            </a:r>
          </a:p>
          <a:p>
            <a:pPr marL="666750" indent="-666750">
              <a:tabLst>
                <a:tab pos="525463" algn="l"/>
              </a:tabLst>
            </a:pPr>
            <a:r>
              <a:rPr lang="fr-CH" sz="1600" dirty="0">
                <a:solidFill>
                  <a:schemeClr val="tx1"/>
                </a:solidFill>
                <a:latin typeface="Calibri" panose="020F0502020204030204" pitchFamily="34" charset="0"/>
                <a:ea typeface="+mj-ea"/>
              </a:rPr>
              <a:t>	2. la date d’expiration de l’autorisation donnée au conseil d’administration de modifier le capital-actions;</a:t>
            </a:r>
          </a:p>
          <a:p>
            <a:pPr marL="666750" indent="-666750">
              <a:tabLst>
                <a:tab pos="525463" algn="l"/>
              </a:tabLst>
            </a:pPr>
            <a:r>
              <a:rPr lang="fr-CH" sz="1600" dirty="0">
                <a:solidFill>
                  <a:schemeClr val="tx1"/>
                </a:solidFill>
                <a:latin typeface="Calibri" panose="020F0502020204030204" pitchFamily="34" charset="0"/>
                <a:ea typeface="+mj-ea"/>
              </a:rPr>
              <a:t>	3. les restrictions, charges et conditions attachées à l’autorisation;</a:t>
            </a:r>
          </a:p>
          <a:p>
            <a:pPr marL="666750" indent="-666750">
              <a:tabLst>
                <a:tab pos="525463" algn="l"/>
              </a:tabLst>
            </a:pPr>
            <a:r>
              <a:rPr lang="fr-CH" sz="1600" dirty="0">
                <a:solidFill>
                  <a:schemeClr val="tx1"/>
                </a:solidFill>
                <a:latin typeface="Calibri" panose="020F0502020204030204" pitchFamily="34" charset="0"/>
                <a:ea typeface="+mj-ea"/>
              </a:rPr>
              <a:t>	4. le nombre, la valeur nominale et l’espèce des actions ainsi que les privilèges attachés à certaines catégories d’actions ou de bons de participation;</a:t>
            </a:r>
          </a:p>
          <a:p>
            <a:pPr marL="666750" indent="-666750">
              <a:tabLst>
                <a:tab pos="525463" algn="l"/>
              </a:tabLst>
            </a:pPr>
            <a:r>
              <a:rPr lang="fr-CH" sz="1600" dirty="0">
                <a:solidFill>
                  <a:schemeClr val="tx1"/>
                </a:solidFill>
                <a:latin typeface="Calibri" panose="020F0502020204030204" pitchFamily="34" charset="0"/>
                <a:ea typeface="+mj-ea"/>
              </a:rPr>
              <a:t>	5. l’étendue et la valeur des avantages particuliers ainsi que le nom des bénéficiaires;</a:t>
            </a:r>
          </a:p>
          <a:p>
            <a:pPr marL="666750" indent="-666750">
              <a:tabLst>
                <a:tab pos="525463" algn="l"/>
              </a:tabLst>
            </a:pPr>
            <a:r>
              <a:rPr lang="fr-CH" sz="1600" dirty="0">
                <a:solidFill>
                  <a:schemeClr val="tx1"/>
                </a:solidFill>
                <a:latin typeface="Calibri" panose="020F0502020204030204" pitchFamily="34" charset="0"/>
                <a:ea typeface="+mj-ea"/>
              </a:rPr>
              <a:t>	6. les restrictions à la transmissibilité des actions nominatives nouvelles;</a:t>
            </a:r>
          </a:p>
          <a:p>
            <a:pPr marL="666750" indent="-666750">
              <a:tabLst>
                <a:tab pos="525463" algn="l"/>
              </a:tabLst>
            </a:pPr>
            <a:r>
              <a:rPr lang="fr-CH" sz="1600" dirty="0">
                <a:solidFill>
                  <a:schemeClr val="tx1"/>
                </a:solidFill>
                <a:latin typeface="Calibri" panose="020F0502020204030204" pitchFamily="34" charset="0"/>
                <a:ea typeface="+mj-ea"/>
              </a:rPr>
              <a:t>	7. les limitations ou suppressions du droit de souscription préférentiel ou les justes motifs qui permettent au conseil d’administration de limiter ou de supprimer ce droit, ainsi que le sort des droits non exercés ou supprimés;</a:t>
            </a:r>
          </a:p>
          <a:p>
            <a:pPr marL="666750" indent="-666750">
              <a:tabLst>
                <a:tab pos="525463" algn="l"/>
              </a:tabLst>
            </a:pPr>
            <a:r>
              <a:rPr lang="fr-CH" sz="1600" dirty="0">
                <a:solidFill>
                  <a:schemeClr val="tx1"/>
                </a:solidFill>
                <a:latin typeface="Calibri" panose="020F0502020204030204" pitchFamily="34" charset="0"/>
                <a:ea typeface="+mj-ea"/>
              </a:rPr>
              <a:t>	8. les conditions d’exercice des droits de souscription préférentiels acquis convention­nelle­ment;</a:t>
            </a:r>
          </a:p>
          <a:p>
            <a:pPr marL="666750" indent="-666750">
              <a:tabLst>
                <a:tab pos="525463" algn="l"/>
              </a:tabLst>
            </a:pPr>
            <a:r>
              <a:rPr lang="fr-CH" sz="1600" dirty="0">
                <a:solidFill>
                  <a:schemeClr val="tx1"/>
                </a:solidFill>
                <a:latin typeface="Calibri" panose="020F0502020204030204" pitchFamily="34" charset="0"/>
                <a:ea typeface="+mj-ea"/>
              </a:rPr>
              <a:t>	9. l’autorisation conférée au conseil d’administration d’augmenter le capital au moyen d’un capital conditionnel et les indications prévues à l’art. 653b;</a:t>
            </a:r>
          </a:p>
          <a:p>
            <a:pPr marL="666750" indent="-666750">
              <a:tabLst>
                <a:tab pos="525463" algn="l"/>
              </a:tabLst>
            </a:pPr>
            <a:r>
              <a:rPr lang="fr-CH" sz="1600" dirty="0">
                <a:solidFill>
                  <a:schemeClr val="tx1"/>
                </a:solidFill>
                <a:latin typeface="Calibri" panose="020F0502020204030204" pitchFamily="34" charset="0"/>
                <a:ea typeface="+mj-ea"/>
              </a:rPr>
              <a:t>	10. l’autorisation conférée au conseil d’administration de constituer un capital-participation.</a:t>
            </a:r>
          </a:p>
        </p:txBody>
      </p:sp>
      <p:sp>
        <p:nvSpPr>
          <p:cNvPr id="6" name="Titre 1">
            <a:extLst>
              <a:ext uri="{FF2B5EF4-FFF2-40B4-BE49-F238E27FC236}">
                <a16:creationId xmlns:a16="http://schemas.microsoft.com/office/drawing/2014/main" id="{3A722164-13E7-F7FA-23D6-305F92F060F7}"/>
              </a:ext>
            </a:extLst>
          </p:cNvPr>
          <p:cNvSpPr txBox="1">
            <a:spLocks/>
          </p:cNvSpPr>
          <p:nvPr/>
        </p:nvSpPr>
        <p:spPr>
          <a:xfrm>
            <a:off x="681643" y="16174"/>
            <a:ext cx="11510357" cy="981537"/>
          </a:xfrm>
          <a:prstGeom prst="rect">
            <a:avLst/>
          </a:prstGeom>
        </p:spPr>
        <p:txBody>
          <a:bodyPr/>
          <a:lstStyle>
            <a:lvl1pPr algn="l" defTabSz="914400" rtl="0" eaLnBrk="1" latinLnBrk="0" hangingPunct="1">
              <a:lnSpc>
                <a:spcPct val="90000"/>
              </a:lnSpc>
              <a:spcBef>
                <a:spcPct val="0"/>
              </a:spcBef>
              <a:buNone/>
              <a:defRPr sz="4600" b="1" kern="1200">
                <a:solidFill>
                  <a:schemeClr val="tx1"/>
                </a:solidFill>
                <a:latin typeface="Gellix" pitchFamily="2" charset="0"/>
                <a:ea typeface="+mj-ea"/>
                <a:cs typeface="Gellix" pitchFamily="2" charset="0"/>
              </a:defRPr>
            </a:lvl1pPr>
          </a:lstStyle>
          <a:p>
            <a:pPr algn="r"/>
            <a:r>
              <a:rPr lang="fr-CH" sz="3600" b="0" dirty="0">
                <a:latin typeface="Calibri" panose="020F0502020204030204" pitchFamily="34" charset="0"/>
                <a:cs typeface="Calibri" panose="020F0502020204030204" pitchFamily="34" charset="0"/>
              </a:rPr>
              <a:t>Augmentation dans la marge</a:t>
            </a:r>
          </a:p>
        </p:txBody>
      </p:sp>
      <p:sp>
        <p:nvSpPr>
          <p:cNvPr id="7" name="Titre 1">
            <a:extLst>
              <a:ext uri="{FF2B5EF4-FFF2-40B4-BE49-F238E27FC236}">
                <a16:creationId xmlns:a16="http://schemas.microsoft.com/office/drawing/2014/main" id="{00846CAE-A2F9-2D28-7C66-563D6DFA8DEE}"/>
              </a:ext>
            </a:extLst>
          </p:cNvPr>
          <p:cNvSpPr txBox="1">
            <a:spLocks/>
          </p:cNvSpPr>
          <p:nvPr/>
        </p:nvSpPr>
        <p:spPr>
          <a:xfrm>
            <a:off x="114096" y="557781"/>
            <a:ext cx="11510357" cy="981537"/>
          </a:xfrm>
          <a:prstGeom prst="rect">
            <a:avLst/>
          </a:prstGeom>
        </p:spPr>
        <p:txBody>
          <a:bodyPr/>
          <a:lstStyle>
            <a:lvl1pPr algn="l" defTabSz="914400" rtl="0" eaLnBrk="1" latinLnBrk="0" hangingPunct="1">
              <a:lnSpc>
                <a:spcPct val="90000"/>
              </a:lnSpc>
              <a:spcBef>
                <a:spcPct val="0"/>
              </a:spcBef>
              <a:buNone/>
              <a:defRPr sz="4600" b="1" kern="1200">
                <a:solidFill>
                  <a:schemeClr val="tx1"/>
                </a:solidFill>
                <a:latin typeface="Gellix" pitchFamily="2" charset="0"/>
                <a:ea typeface="+mj-ea"/>
                <a:cs typeface="Gellix" pitchFamily="2" charset="0"/>
              </a:defRPr>
            </a:lvl1pPr>
          </a:lstStyle>
          <a:p>
            <a:r>
              <a:rPr lang="fr-CH" sz="2400" b="0" dirty="0">
                <a:latin typeface="Gellix Medium" pitchFamily="2" charset="77"/>
                <a:cs typeface="Calibri" panose="020F0502020204030204" pitchFamily="34" charset="0"/>
              </a:rPr>
              <a:t>base statutaire</a:t>
            </a:r>
          </a:p>
        </p:txBody>
      </p:sp>
    </p:spTree>
    <p:extLst>
      <p:ext uri="{BB962C8B-B14F-4D97-AF65-F5344CB8AC3E}">
        <p14:creationId xmlns:p14="http://schemas.microsoft.com/office/powerpoint/2010/main" val="122168068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 name="Connecteur droit 1">
            <a:extLst>
              <a:ext uri="{FF2B5EF4-FFF2-40B4-BE49-F238E27FC236}">
                <a16:creationId xmlns:a16="http://schemas.microsoft.com/office/drawing/2014/main" id="{194F2831-4C76-EDC4-040A-DF81730F3356}"/>
              </a:ext>
            </a:extLst>
          </p:cNvPr>
          <p:cNvCxnSpPr>
            <a:cxnSpLocks/>
          </p:cNvCxnSpPr>
          <p:nvPr/>
        </p:nvCxnSpPr>
        <p:spPr>
          <a:xfrm>
            <a:off x="1403905" y="455084"/>
            <a:ext cx="16030" cy="4991024"/>
          </a:xfrm>
          <a:prstGeom prst="line">
            <a:avLst/>
          </a:prstGeom>
          <a:ln w="6350">
            <a:solidFill>
              <a:schemeClr val="tx1"/>
            </a:solidFill>
            <a:prstDash val="solid"/>
            <a:headEnd type="arrow"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3" name="Connecteur droit 2">
            <a:extLst>
              <a:ext uri="{FF2B5EF4-FFF2-40B4-BE49-F238E27FC236}">
                <a16:creationId xmlns:a16="http://schemas.microsoft.com/office/drawing/2014/main" id="{A84DD0B1-6094-428F-26D8-EB04E1D94650}"/>
              </a:ext>
            </a:extLst>
          </p:cNvPr>
          <p:cNvCxnSpPr>
            <a:cxnSpLocks/>
          </p:cNvCxnSpPr>
          <p:nvPr/>
        </p:nvCxnSpPr>
        <p:spPr>
          <a:xfrm>
            <a:off x="1125267" y="5336052"/>
            <a:ext cx="9925278" cy="0"/>
          </a:xfrm>
          <a:prstGeom prst="line">
            <a:avLst/>
          </a:prstGeom>
          <a:ln>
            <a:solidFill>
              <a:schemeClr val="tx1"/>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sp>
        <p:nvSpPr>
          <p:cNvPr id="4" name="ZoneTexte 3">
            <a:extLst>
              <a:ext uri="{FF2B5EF4-FFF2-40B4-BE49-F238E27FC236}">
                <a16:creationId xmlns:a16="http://schemas.microsoft.com/office/drawing/2014/main" id="{11AAFF3A-BB92-87EF-B7CF-5021A7B0FECE}"/>
              </a:ext>
            </a:extLst>
          </p:cNvPr>
          <p:cNvSpPr txBox="1"/>
          <p:nvPr/>
        </p:nvSpPr>
        <p:spPr>
          <a:xfrm>
            <a:off x="1268160" y="85752"/>
            <a:ext cx="304892" cy="369332"/>
          </a:xfrm>
          <a:prstGeom prst="rect">
            <a:avLst/>
          </a:prstGeom>
          <a:noFill/>
        </p:spPr>
        <p:txBody>
          <a:bodyPr wrap="none" rtlCol="0">
            <a:spAutoFit/>
          </a:bodyPr>
          <a:lstStyle/>
          <a:p>
            <a:r>
              <a:rPr lang="fr-FR" dirty="0">
                <a:latin typeface="Calibri" panose="020F0502020204030204" pitchFamily="34" charset="0"/>
              </a:rPr>
              <a:t>K</a:t>
            </a:r>
          </a:p>
        </p:txBody>
      </p:sp>
      <p:sp>
        <p:nvSpPr>
          <p:cNvPr id="5" name="ZoneTexte 4">
            <a:extLst>
              <a:ext uri="{FF2B5EF4-FFF2-40B4-BE49-F238E27FC236}">
                <a16:creationId xmlns:a16="http://schemas.microsoft.com/office/drawing/2014/main" id="{6660B1CA-6B45-3AF2-81F3-821C45E720C8}"/>
              </a:ext>
            </a:extLst>
          </p:cNvPr>
          <p:cNvSpPr txBox="1"/>
          <p:nvPr/>
        </p:nvSpPr>
        <p:spPr>
          <a:xfrm>
            <a:off x="11050367" y="5188855"/>
            <a:ext cx="266420" cy="369332"/>
          </a:xfrm>
          <a:prstGeom prst="rect">
            <a:avLst/>
          </a:prstGeom>
          <a:noFill/>
        </p:spPr>
        <p:txBody>
          <a:bodyPr wrap="none" rtlCol="0">
            <a:spAutoFit/>
          </a:bodyPr>
          <a:lstStyle/>
          <a:p>
            <a:r>
              <a:rPr lang="fr-FR" dirty="0">
                <a:latin typeface="Calibri" panose="020F0502020204030204" pitchFamily="34" charset="0"/>
              </a:rPr>
              <a:t>t</a:t>
            </a:r>
          </a:p>
        </p:txBody>
      </p:sp>
      <p:cxnSp>
        <p:nvCxnSpPr>
          <p:cNvPr id="6" name="Connecteur droit 5">
            <a:extLst>
              <a:ext uri="{FF2B5EF4-FFF2-40B4-BE49-F238E27FC236}">
                <a16:creationId xmlns:a16="http://schemas.microsoft.com/office/drawing/2014/main" id="{D044ED47-ABFC-AC90-9870-01D431DB719A}"/>
              </a:ext>
            </a:extLst>
          </p:cNvPr>
          <p:cNvCxnSpPr/>
          <p:nvPr/>
        </p:nvCxnSpPr>
        <p:spPr>
          <a:xfrm>
            <a:off x="1289979" y="2465413"/>
            <a:ext cx="130627" cy="0"/>
          </a:xfrm>
          <a:prstGeom prst="line">
            <a:avLst/>
          </a:prstGeom>
          <a:ln w="38100">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7" name="Connecteur droit 6">
            <a:extLst>
              <a:ext uri="{FF2B5EF4-FFF2-40B4-BE49-F238E27FC236}">
                <a16:creationId xmlns:a16="http://schemas.microsoft.com/office/drawing/2014/main" id="{54586184-FDED-273A-D68D-F7D2CDD20241}"/>
              </a:ext>
            </a:extLst>
          </p:cNvPr>
          <p:cNvCxnSpPr/>
          <p:nvPr/>
        </p:nvCxnSpPr>
        <p:spPr>
          <a:xfrm>
            <a:off x="1289979" y="3864677"/>
            <a:ext cx="130627"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 name="Connecteur droit 7">
            <a:extLst>
              <a:ext uri="{FF2B5EF4-FFF2-40B4-BE49-F238E27FC236}">
                <a16:creationId xmlns:a16="http://schemas.microsoft.com/office/drawing/2014/main" id="{BCC7643B-EAF1-2402-D880-D6511313752B}"/>
              </a:ext>
            </a:extLst>
          </p:cNvPr>
          <p:cNvCxnSpPr>
            <a:cxnSpLocks/>
          </p:cNvCxnSpPr>
          <p:nvPr/>
        </p:nvCxnSpPr>
        <p:spPr>
          <a:xfrm>
            <a:off x="1289979" y="1032222"/>
            <a:ext cx="130627"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 name="Connecteur droit 8">
            <a:extLst>
              <a:ext uri="{FF2B5EF4-FFF2-40B4-BE49-F238E27FC236}">
                <a16:creationId xmlns:a16="http://schemas.microsoft.com/office/drawing/2014/main" id="{603325EF-1219-6E03-766F-2D883D0D8A20}"/>
              </a:ext>
            </a:extLst>
          </p:cNvPr>
          <p:cNvCxnSpPr/>
          <p:nvPr/>
        </p:nvCxnSpPr>
        <p:spPr>
          <a:xfrm>
            <a:off x="3249408" y="5319521"/>
            <a:ext cx="0" cy="108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 name="Connecteur droit 9">
            <a:extLst>
              <a:ext uri="{FF2B5EF4-FFF2-40B4-BE49-F238E27FC236}">
                <a16:creationId xmlns:a16="http://schemas.microsoft.com/office/drawing/2014/main" id="{950926CF-B7DA-E344-968E-FB40180F1498}"/>
              </a:ext>
            </a:extLst>
          </p:cNvPr>
          <p:cNvCxnSpPr/>
          <p:nvPr/>
        </p:nvCxnSpPr>
        <p:spPr>
          <a:xfrm>
            <a:off x="5049408" y="5319521"/>
            <a:ext cx="0" cy="108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 name="Connecteur droit 10">
            <a:extLst>
              <a:ext uri="{FF2B5EF4-FFF2-40B4-BE49-F238E27FC236}">
                <a16:creationId xmlns:a16="http://schemas.microsoft.com/office/drawing/2014/main" id="{1571FA8D-0714-47DC-8211-2A3F0126E1EB}"/>
              </a:ext>
            </a:extLst>
          </p:cNvPr>
          <p:cNvCxnSpPr/>
          <p:nvPr/>
        </p:nvCxnSpPr>
        <p:spPr>
          <a:xfrm>
            <a:off x="6849408" y="5319521"/>
            <a:ext cx="0" cy="108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 name="Connecteur droit 11">
            <a:extLst>
              <a:ext uri="{FF2B5EF4-FFF2-40B4-BE49-F238E27FC236}">
                <a16:creationId xmlns:a16="http://schemas.microsoft.com/office/drawing/2014/main" id="{81D24D13-782C-43E0-5672-5FA7D960C08A}"/>
              </a:ext>
            </a:extLst>
          </p:cNvPr>
          <p:cNvCxnSpPr/>
          <p:nvPr/>
        </p:nvCxnSpPr>
        <p:spPr>
          <a:xfrm>
            <a:off x="8649408" y="5338108"/>
            <a:ext cx="0" cy="108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 name="Connecteur droit 12">
            <a:extLst>
              <a:ext uri="{FF2B5EF4-FFF2-40B4-BE49-F238E27FC236}">
                <a16:creationId xmlns:a16="http://schemas.microsoft.com/office/drawing/2014/main" id="{F47197F5-6F71-45BE-1427-0CBCAAB3F701}"/>
              </a:ext>
            </a:extLst>
          </p:cNvPr>
          <p:cNvCxnSpPr/>
          <p:nvPr/>
        </p:nvCxnSpPr>
        <p:spPr>
          <a:xfrm>
            <a:off x="10422992" y="5338108"/>
            <a:ext cx="0" cy="108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4" name="Rectangle 13">
            <a:extLst>
              <a:ext uri="{FF2B5EF4-FFF2-40B4-BE49-F238E27FC236}">
                <a16:creationId xmlns:a16="http://schemas.microsoft.com/office/drawing/2014/main" id="{9359CC58-1B29-85D1-7818-F52F7448C77E}"/>
              </a:ext>
            </a:extLst>
          </p:cNvPr>
          <p:cNvSpPr/>
          <p:nvPr/>
        </p:nvSpPr>
        <p:spPr>
          <a:xfrm>
            <a:off x="1434336" y="1026511"/>
            <a:ext cx="9002386" cy="2832455"/>
          </a:xfrm>
          <a:prstGeom prst="rect">
            <a:avLst/>
          </a:prstGeom>
          <a:pattFill prst="pct20">
            <a:fgClr>
              <a:schemeClr val="bg1">
                <a:lumMod val="65000"/>
              </a:schemeClr>
            </a:fgClr>
            <a:bgClr>
              <a:schemeClr val="bg1"/>
            </a:bgClr>
          </a:pattFill>
          <a:ln w="6350">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latin typeface="Calibri" panose="020F0502020204030204" pitchFamily="34" charset="0"/>
            </a:endParaRPr>
          </a:p>
        </p:txBody>
      </p:sp>
      <p:cxnSp>
        <p:nvCxnSpPr>
          <p:cNvPr id="15" name="Connecteur droit 14">
            <a:extLst>
              <a:ext uri="{FF2B5EF4-FFF2-40B4-BE49-F238E27FC236}">
                <a16:creationId xmlns:a16="http://schemas.microsoft.com/office/drawing/2014/main" id="{86151C9B-355E-5284-B067-A44EB6866F67}"/>
              </a:ext>
            </a:extLst>
          </p:cNvPr>
          <p:cNvCxnSpPr>
            <a:cxnSpLocks/>
          </p:cNvCxnSpPr>
          <p:nvPr/>
        </p:nvCxnSpPr>
        <p:spPr>
          <a:xfrm flipV="1">
            <a:off x="10422992" y="3864677"/>
            <a:ext cx="0" cy="1472060"/>
          </a:xfrm>
          <a:prstGeom prst="line">
            <a:avLst/>
          </a:prstGeom>
          <a:ln>
            <a:solidFill>
              <a:schemeClr val="bg1">
                <a:lumMod val="7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16" name="Connecteur droit 15">
            <a:extLst>
              <a:ext uri="{FF2B5EF4-FFF2-40B4-BE49-F238E27FC236}">
                <a16:creationId xmlns:a16="http://schemas.microsoft.com/office/drawing/2014/main" id="{AF53B245-EE99-2F15-C23C-6A6E0F95AD3E}"/>
              </a:ext>
            </a:extLst>
          </p:cNvPr>
          <p:cNvCxnSpPr>
            <a:cxnSpLocks/>
          </p:cNvCxnSpPr>
          <p:nvPr/>
        </p:nvCxnSpPr>
        <p:spPr>
          <a:xfrm>
            <a:off x="1419373" y="2464878"/>
            <a:ext cx="7228130"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7" name="Connecteur droit 16">
            <a:extLst>
              <a:ext uri="{FF2B5EF4-FFF2-40B4-BE49-F238E27FC236}">
                <a16:creationId xmlns:a16="http://schemas.microsoft.com/office/drawing/2014/main" id="{4485192A-A46C-92E6-55A1-F295FFFA173F}"/>
              </a:ext>
            </a:extLst>
          </p:cNvPr>
          <p:cNvCxnSpPr>
            <a:cxnSpLocks/>
          </p:cNvCxnSpPr>
          <p:nvPr/>
        </p:nvCxnSpPr>
        <p:spPr>
          <a:xfrm>
            <a:off x="1403905" y="1030160"/>
            <a:ext cx="7243598"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8" name="Connecteur droit 17">
            <a:extLst>
              <a:ext uri="{FF2B5EF4-FFF2-40B4-BE49-F238E27FC236}">
                <a16:creationId xmlns:a16="http://schemas.microsoft.com/office/drawing/2014/main" id="{684E74E9-CACA-8D8B-C369-F95190A42A9E}"/>
              </a:ext>
            </a:extLst>
          </p:cNvPr>
          <p:cNvCxnSpPr>
            <a:cxnSpLocks/>
          </p:cNvCxnSpPr>
          <p:nvPr/>
        </p:nvCxnSpPr>
        <p:spPr>
          <a:xfrm flipV="1">
            <a:off x="8648174" y="1027402"/>
            <a:ext cx="0" cy="4265237"/>
          </a:xfrm>
          <a:prstGeom prst="line">
            <a:avLst/>
          </a:prstGeom>
          <a:ln>
            <a:solidFill>
              <a:schemeClr val="bg1">
                <a:lumMod val="75000"/>
              </a:schemeClr>
            </a:solidFill>
            <a:prstDash val="dash"/>
          </a:ln>
        </p:spPr>
        <p:style>
          <a:lnRef idx="1">
            <a:schemeClr val="accent1"/>
          </a:lnRef>
          <a:fillRef idx="0">
            <a:schemeClr val="accent1"/>
          </a:fillRef>
          <a:effectRef idx="0">
            <a:schemeClr val="accent1"/>
          </a:effectRef>
          <a:fontRef idx="minor">
            <a:schemeClr val="tx1"/>
          </a:fontRef>
        </p:style>
      </p:cxnSp>
      <p:sp>
        <p:nvSpPr>
          <p:cNvPr id="19" name="Rectangle 18">
            <a:extLst>
              <a:ext uri="{FF2B5EF4-FFF2-40B4-BE49-F238E27FC236}">
                <a16:creationId xmlns:a16="http://schemas.microsoft.com/office/drawing/2014/main" id="{057B2825-80B1-FD73-76EC-EA3D55A0C796}"/>
              </a:ext>
            </a:extLst>
          </p:cNvPr>
          <p:cNvSpPr/>
          <p:nvPr/>
        </p:nvSpPr>
        <p:spPr>
          <a:xfrm>
            <a:off x="1411920" y="1053632"/>
            <a:ext cx="7233118" cy="1397356"/>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latin typeface="Calibri" panose="020F0502020204030204" pitchFamily="34" charset="0"/>
            </a:endParaRPr>
          </a:p>
        </p:txBody>
      </p:sp>
      <p:grpSp>
        <p:nvGrpSpPr>
          <p:cNvPr id="23" name="Groupe 22">
            <a:extLst>
              <a:ext uri="{FF2B5EF4-FFF2-40B4-BE49-F238E27FC236}">
                <a16:creationId xmlns:a16="http://schemas.microsoft.com/office/drawing/2014/main" id="{C2FA75F0-2C96-8FE7-0F04-54A0556CCBAB}"/>
              </a:ext>
            </a:extLst>
          </p:cNvPr>
          <p:cNvGrpSpPr/>
          <p:nvPr/>
        </p:nvGrpSpPr>
        <p:grpSpPr>
          <a:xfrm>
            <a:off x="1403254" y="1051686"/>
            <a:ext cx="7971877" cy="1413192"/>
            <a:chOff x="1229630" y="2032655"/>
            <a:chExt cx="7971877" cy="1630028"/>
          </a:xfrm>
        </p:grpSpPr>
        <p:cxnSp>
          <p:nvCxnSpPr>
            <p:cNvPr id="24" name="Connecteur droit 23">
              <a:extLst>
                <a:ext uri="{FF2B5EF4-FFF2-40B4-BE49-F238E27FC236}">
                  <a16:creationId xmlns:a16="http://schemas.microsoft.com/office/drawing/2014/main" id="{4371BECA-4473-6178-9BF8-4B3C44EBC0B1}"/>
                </a:ext>
              </a:extLst>
            </p:cNvPr>
            <p:cNvCxnSpPr>
              <a:cxnSpLocks/>
            </p:cNvCxnSpPr>
            <p:nvPr/>
          </p:nvCxnSpPr>
          <p:spPr>
            <a:xfrm flipV="1">
              <a:off x="2152644" y="2968831"/>
              <a:ext cx="0" cy="693852"/>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25" name="Connecteur droit 24">
              <a:extLst>
                <a:ext uri="{FF2B5EF4-FFF2-40B4-BE49-F238E27FC236}">
                  <a16:creationId xmlns:a16="http://schemas.microsoft.com/office/drawing/2014/main" id="{8595654B-4084-F7A0-2322-590A5D730412}"/>
                </a:ext>
              </a:extLst>
            </p:cNvPr>
            <p:cNvCxnSpPr>
              <a:cxnSpLocks/>
            </p:cNvCxnSpPr>
            <p:nvPr/>
          </p:nvCxnSpPr>
          <p:spPr>
            <a:xfrm flipV="1">
              <a:off x="3889168" y="2519354"/>
              <a:ext cx="0" cy="458183"/>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26" name="Connecteur droit 25">
              <a:extLst>
                <a:ext uri="{FF2B5EF4-FFF2-40B4-BE49-F238E27FC236}">
                  <a16:creationId xmlns:a16="http://schemas.microsoft.com/office/drawing/2014/main" id="{D003E850-12E5-9E47-EEE7-460C34F394D5}"/>
                </a:ext>
              </a:extLst>
            </p:cNvPr>
            <p:cNvCxnSpPr>
              <a:cxnSpLocks/>
            </p:cNvCxnSpPr>
            <p:nvPr/>
          </p:nvCxnSpPr>
          <p:spPr>
            <a:xfrm flipV="1">
              <a:off x="6873071" y="2032655"/>
              <a:ext cx="0" cy="477994"/>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27" name="Connecteur droit 26">
              <a:extLst>
                <a:ext uri="{FF2B5EF4-FFF2-40B4-BE49-F238E27FC236}">
                  <a16:creationId xmlns:a16="http://schemas.microsoft.com/office/drawing/2014/main" id="{2C3D72C2-33AC-A662-81BD-BFC000FC2FCA}"/>
                </a:ext>
              </a:extLst>
            </p:cNvPr>
            <p:cNvCxnSpPr>
              <a:cxnSpLocks/>
            </p:cNvCxnSpPr>
            <p:nvPr/>
          </p:nvCxnSpPr>
          <p:spPr>
            <a:xfrm>
              <a:off x="2152644" y="2968831"/>
              <a:ext cx="1736524" cy="0"/>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28" name="Connecteur droit 27">
              <a:extLst>
                <a:ext uri="{FF2B5EF4-FFF2-40B4-BE49-F238E27FC236}">
                  <a16:creationId xmlns:a16="http://schemas.microsoft.com/office/drawing/2014/main" id="{F3828659-C57C-305F-A3FB-E48FDCDB8162}"/>
                </a:ext>
              </a:extLst>
            </p:cNvPr>
            <p:cNvCxnSpPr>
              <a:cxnSpLocks/>
            </p:cNvCxnSpPr>
            <p:nvPr/>
          </p:nvCxnSpPr>
          <p:spPr>
            <a:xfrm flipV="1">
              <a:off x="3889168" y="2510649"/>
              <a:ext cx="2983903" cy="14540"/>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29" name="Connecteur droit 28">
              <a:extLst>
                <a:ext uri="{FF2B5EF4-FFF2-40B4-BE49-F238E27FC236}">
                  <a16:creationId xmlns:a16="http://schemas.microsoft.com/office/drawing/2014/main" id="{28DE079D-E333-E444-1771-E126B6D4DA05}"/>
                </a:ext>
              </a:extLst>
            </p:cNvPr>
            <p:cNvCxnSpPr>
              <a:cxnSpLocks/>
            </p:cNvCxnSpPr>
            <p:nvPr/>
          </p:nvCxnSpPr>
          <p:spPr>
            <a:xfrm>
              <a:off x="6873071" y="2044748"/>
              <a:ext cx="2328436" cy="0"/>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30" name="Connecteur droit 29">
              <a:extLst>
                <a:ext uri="{FF2B5EF4-FFF2-40B4-BE49-F238E27FC236}">
                  <a16:creationId xmlns:a16="http://schemas.microsoft.com/office/drawing/2014/main" id="{E2CCAF85-087F-AAAF-2E96-8145F3A31BAA}"/>
                </a:ext>
              </a:extLst>
            </p:cNvPr>
            <p:cNvCxnSpPr>
              <a:cxnSpLocks/>
            </p:cNvCxnSpPr>
            <p:nvPr/>
          </p:nvCxnSpPr>
          <p:spPr>
            <a:xfrm>
              <a:off x="1229630" y="3662683"/>
              <a:ext cx="923014" cy="0"/>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31" name="Triangle 30">
              <a:extLst>
                <a:ext uri="{FF2B5EF4-FFF2-40B4-BE49-F238E27FC236}">
                  <a16:creationId xmlns:a16="http://schemas.microsoft.com/office/drawing/2014/main" id="{FBC73013-27B0-CF9B-F8BC-B12454417EC9}"/>
                </a:ext>
              </a:extLst>
            </p:cNvPr>
            <p:cNvSpPr/>
            <p:nvPr/>
          </p:nvSpPr>
          <p:spPr>
            <a:xfrm>
              <a:off x="2072729" y="3266555"/>
              <a:ext cx="159830" cy="142504"/>
            </a:xfrm>
            <a:prstGeom prst="triangle">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latin typeface="Calibri" panose="020F0502020204030204" pitchFamily="34" charset="0"/>
              </a:endParaRPr>
            </a:p>
          </p:txBody>
        </p:sp>
        <p:sp>
          <p:nvSpPr>
            <p:cNvPr id="32" name="Triangle 31">
              <a:extLst>
                <a:ext uri="{FF2B5EF4-FFF2-40B4-BE49-F238E27FC236}">
                  <a16:creationId xmlns:a16="http://schemas.microsoft.com/office/drawing/2014/main" id="{5400B793-C8A8-F815-DCB3-B29D1001154A}"/>
                </a:ext>
              </a:extLst>
            </p:cNvPr>
            <p:cNvSpPr/>
            <p:nvPr/>
          </p:nvSpPr>
          <p:spPr>
            <a:xfrm>
              <a:off x="3809253" y="2661530"/>
              <a:ext cx="159830" cy="142504"/>
            </a:xfrm>
            <a:prstGeom prst="triangle">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latin typeface="Calibri" panose="020F0502020204030204" pitchFamily="34" charset="0"/>
              </a:endParaRPr>
            </a:p>
          </p:txBody>
        </p:sp>
        <p:sp>
          <p:nvSpPr>
            <p:cNvPr id="33" name="Triangle 32">
              <a:extLst>
                <a:ext uri="{FF2B5EF4-FFF2-40B4-BE49-F238E27FC236}">
                  <a16:creationId xmlns:a16="http://schemas.microsoft.com/office/drawing/2014/main" id="{A0C378C4-9B8E-68E4-68BD-8EF6A97F4842}"/>
                </a:ext>
              </a:extLst>
            </p:cNvPr>
            <p:cNvSpPr/>
            <p:nvPr/>
          </p:nvSpPr>
          <p:spPr>
            <a:xfrm>
              <a:off x="6793156" y="2175222"/>
              <a:ext cx="159830" cy="142504"/>
            </a:xfrm>
            <a:prstGeom prst="triangle">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latin typeface="Calibri" panose="020F0502020204030204" pitchFamily="34" charset="0"/>
              </a:endParaRPr>
            </a:p>
          </p:txBody>
        </p:sp>
      </p:grpSp>
      <p:sp>
        <p:nvSpPr>
          <p:cNvPr id="36" name="ZoneTexte 35">
            <a:extLst>
              <a:ext uri="{FF2B5EF4-FFF2-40B4-BE49-F238E27FC236}">
                <a16:creationId xmlns:a16="http://schemas.microsoft.com/office/drawing/2014/main" id="{45564BB9-E4A5-6D7D-4B10-82F5718BA913}"/>
              </a:ext>
            </a:extLst>
          </p:cNvPr>
          <p:cNvSpPr txBox="1"/>
          <p:nvPr/>
        </p:nvSpPr>
        <p:spPr>
          <a:xfrm>
            <a:off x="690378" y="774222"/>
            <a:ext cx="724878" cy="430887"/>
          </a:xfrm>
          <a:prstGeom prst="rect">
            <a:avLst/>
          </a:prstGeom>
          <a:noFill/>
        </p:spPr>
        <p:txBody>
          <a:bodyPr wrap="none" rtlCol="0">
            <a:spAutoFit/>
          </a:bodyPr>
          <a:lstStyle/>
          <a:p>
            <a:r>
              <a:rPr lang="fr-FR" sz="1100" dirty="0">
                <a:latin typeface="Calibri" panose="020F0502020204030204" pitchFamily="34" charset="0"/>
              </a:rPr>
              <a:t>max légal</a:t>
            </a:r>
            <a:br>
              <a:rPr lang="fr-FR" sz="1100" dirty="0">
                <a:latin typeface="Calibri" panose="020F0502020204030204" pitchFamily="34" charset="0"/>
              </a:rPr>
            </a:br>
            <a:r>
              <a:rPr lang="fr-FR" sz="1100" dirty="0">
                <a:latin typeface="Calibri" panose="020F0502020204030204" pitchFamily="34" charset="0"/>
              </a:rPr>
              <a:t>= 1½*K</a:t>
            </a:r>
            <a:r>
              <a:rPr lang="fr-FR" sz="1100" baseline="-25000" dirty="0">
                <a:latin typeface="Calibri" panose="020F0502020204030204" pitchFamily="34" charset="0"/>
              </a:rPr>
              <a:t>0</a:t>
            </a:r>
            <a:endParaRPr lang="fr-FR" sz="1100" dirty="0">
              <a:latin typeface="Calibri" panose="020F0502020204030204" pitchFamily="34" charset="0"/>
            </a:endParaRPr>
          </a:p>
        </p:txBody>
      </p:sp>
      <p:sp>
        <p:nvSpPr>
          <p:cNvPr id="37" name="ZoneTexte 36">
            <a:extLst>
              <a:ext uri="{FF2B5EF4-FFF2-40B4-BE49-F238E27FC236}">
                <a16:creationId xmlns:a16="http://schemas.microsoft.com/office/drawing/2014/main" id="{686891E9-6D32-21E7-1790-22F1EAD8DA93}"/>
              </a:ext>
            </a:extLst>
          </p:cNvPr>
          <p:cNvSpPr txBox="1"/>
          <p:nvPr/>
        </p:nvSpPr>
        <p:spPr>
          <a:xfrm>
            <a:off x="10025285" y="5379475"/>
            <a:ext cx="795411" cy="430887"/>
          </a:xfrm>
          <a:prstGeom prst="rect">
            <a:avLst/>
          </a:prstGeom>
          <a:noFill/>
        </p:spPr>
        <p:txBody>
          <a:bodyPr wrap="none" rtlCol="0">
            <a:spAutoFit/>
          </a:bodyPr>
          <a:lstStyle/>
          <a:p>
            <a:pPr algn="ctr"/>
            <a:r>
              <a:rPr lang="fr-FR" sz="1100" dirty="0">
                <a:latin typeface="Calibri" panose="020F0502020204030204" pitchFamily="34" charset="0"/>
              </a:rPr>
              <a:t>durée max</a:t>
            </a:r>
            <a:br>
              <a:rPr lang="fr-FR" sz="1100" dirty="0">
                <a:latin typeface="Calibri" panose="020F0502020204030204" pitchFamily="34" charset="0"/>
              </a:rPr>
            </a:br>
            <a:r>
              <a:rPr lang="fr-FR" sz="1100" dirty="0">
                <a:latin typeface="Calibri" panose="020F0502020204030204" pitchFamily="34" charset="0"/>
              </a:rPr>
              <a:t>= 5 ans</a:t>
            </a:r>
          </a:p>
        </p:txBody>
      </p:sp>
      <p:sp>
        <p:nvSpPr>
          <p:cNvPr id="38" name="ZoneTexte 37">
            <a:extLst>
              <a:ext uri="{FF2B5EF4-FFF2-40B4-BE49-F238E27FC236}">
                <a16:creationId xmlns:a16="http://schemas.microsoft.com/office/drawing/2014/main" id="{0F7857AB-0D8E-FC9A-9393-8A92D83F99D7}"/>
              </a:ext>
            </a:extLst>
          </p:cNvPr>
          <p:cNvSpPr txBox="1"/>
          <p:nvPr/>
        </p:nvSpPr>
        <p:spPr>
          <a:xfrm>
            <a:off x="-45731" y="782991"/>
            <a:ext cx="801823" cy="430887"/>
          </a:xfrm>
          <a:prstGeom prst="rect">
            <a:avLst/>
          </a:prstGeom>
          <a:noFill/>
        </p:spPr>
        <p:txBody>
          <a:bodyPr wrap="none" rtlCol="0">
            <a:spAutoFit/>
          </a:bodyPr>
          <a:lstStyle/>
          <a:p>
            <a:r>
              <a:rPr lang="fr-FR" sz="1100" dirty="0">
                <a:solidFill>
                  <a:srgbClr val="FF0000"/>
                </a:solidFill>
                <a:latin typeface="Calibri" panose="020F0502020204030204" pitchFamily="34" charset="0"/>
              </a:rPr>
              <a:t>limite sup.</a:t>
            </a:r>
          </a:p>
          <a:p>
            <a:r>
              <a:rPr lang="fr-FR" sz="1100" dirty="0">
                <a:latin typeface="Calibri" panose="020F0502020204030204" pitchFamily="34" charset="0"/>
              </a:rPr>
              <a:t>(300’000)</a:t>
            </a:r>
          </a:p>
        </p:txBody>
      </p:sp>
      <p:sp>
        <p:nvSpPr>
          <p:cNvPr id="39" name="ZoneTexte 38">
            <a:extLst>
              <a:ext uri="{FF2B5EF4-FFF2-40B4-BE49-F238E27FC236}">
                <a16:creationId xmlns:a16="http://schemas.microsoft.com/office/drawing/2014/main" id="{1203196E-9EA2-184D-4341-161B9053AC58}"/>
              </a:ext>
            </a:extLst>
          </p:cNvPr>
          <p:cNvSpPr txBox="1"/>
          <p:nvPr/>
        </p:nvSpPr>
        <p:spPr>
          <a:xfrm>
            <a:off x="8136302" y="5385041"/>
            <a:ext cx="1109598" cy="261610"/>
          </a:xfrm>
          <a:prstGeom prst="rect">
            <a:avLst/>
          </a:prstGeom>
          <a:noFill/>
        </p:spPr>
        <p:txBody>
          <a:bodyPr wrap="none" rtlCol="0">
            <a:spAutoFit/>
          </a:bodyPr>
          <a:lstStyle/>
          <a:p>
            <a:pPr algn="ctr"/>
            <a:r>
              <a:rPr lang="fr-FR" sz="1100" dirty="0">
                <a:solidFill>
                  <a:srgbClr val="FF0000"/>
                </a:solidFill>
                <a:latin typeface="Calibri" panose="020F0502020204030204" pitchFamily="34" charset="0"/>
              </a:rPr>
              <a:t>durée statutaire</a:t>
            </a:r>
          </a:p>
        </p:txBody>
      </p:sp>
      <p:sp>
        <p:nvSpPr>
          <p:cNvPr id="40" name="ZoneTexte 39">
            <a:extLst>
              <a:ext uri="{FF2B5EF4-FFF2-40B4-BE49-F238E27FC236}">
                <a16:creationId xmlns:a16="http://schemas.microsoft.com/office/drawing/2014/main" id="{5552027E-4644-A42B-E461-D403213FE6AB}"/>
              </a:ext>
            </a:extLst>
          </p:cNvPr>
          <p:cNvSpPr txBox="1"/>
          <p:nvPr/>
        </p:nvSpPr>
        <p:spPr>
          <a:xfrm>
            <a:off x="690378" y="2205337"/>
            <a:ext cx="739305" cy="507831"/>
          </a:xfrm>
          <a:prstGeom prst="rect">
            <a:avLst/>
          </a:prstGeom>
          <a:noFill/>
        </p:spPr>
        <p:txBody>
          <a:bodyPr wrap="none" rtlCol="0">
            <a:spAutoFit/>
          </a:bodyPr>
          <a:lstStyle/>
          <a:p>
            <a:r>
              <a:rPr lang="fr-FR" sz="1600" dirty="0">
                <a:latin typeface="Calibri" panose="020F0502020204030204" pitchFamily="34" charset="0"/>
              </a:rPr>
              <a:t>K</a:t>
            </a:r>
            <a:r>
              <a:rPr lang="fr-FR" sz="1600" baseline="-25000" dirty="0">
                <a:latin typeface="Calibri" panose="020F0502020204030204" pitchFamily="34" charset="0"/>
              </a:rPr>
              <a:t>0</a:t>
            </a:r>
            <a:endParaRPr lang="fr-FR" sz="1600" dirty="0">
              <a:latin typeface="Calibri" panose="020F0502020204030204" pitchFamily="34" charset="0"/>
            </a:endParaRPr>
          </a:p>
          <a:p>
            <a:r>
              <a:rPr lang="fr-FR" sz="1100" dirty="0">
                <a:latin typeface="Calibri" panose="020F0502020204030204" pitchFamily="34" charset="0"/>
              </a:rPr>
              <a:t>(200’000)</a:t>
            </a:r>
          </a:p>
        </p:txBody>
      </p:sp>
      <p:sp>
        <p:nvSpPr>
          <p:cNvPr id="41" name="ZoneTexte 40">
            <a:extLst>
              <a:ext uri="{FF2B5EF4-FFF2-40B4-BE49-F238E27FC236}">
                <a16:creationId xmlns:a16="http://schemas.microsoft.com/office/drawing/2014/main" id="{30E4D862-1C94-8889-3F2D-17070B5895D5}"/>
              </a:ext>
            </a:extLst>
          </p:cNvPr>
          <p:cNvSpPr txBox="1"/>
          <p:nvPr/>
        </p:nvSpPr>
        <p:spPr>
          <a:xfrm>
            <a:off x="690378" y="3651268"/>
            <a:ext cx="702436" cy="430887"/>
          </a:xfrm>
          <a:prstGeom prst="rect">
            <a:avLst/>
          </a:prstGeom>
          <a:noFill/>
        </p:spPr>
        <p:txBody>
          <a:bodyPr wrap="none" rtlCol="0">
            <a:spAutoFit/>
          </a:bodyPr>
          <a:lstStyle/>
          <a:p>
            <a:r>
              <a:rPr lang="fr-FR" sz="1100" dirty="0">
                <a:latin typeface="Calibri" panose="020F0502020204030204" pitchFamily="34" charset="0"/>
              </a:rPr>
              <a:t>min légal</a:t>
            </a:r>
            <a:br>
              <a:rPr lang="fr-FR" sz="1100" dirty="0">
                <a:latin typeface="Calibri" panose="020F0502020204030204" pitchFamily="34" charset="0"/>
              </a:rPr>
            </a:br>
            <a:r>
              <a:rPr lang="fr-FR" sz="1100" dirty="0">
                <a:latin typeface="Calibri" panose="020F0502020204030204" pitchFamily="34" charset="0"/>
              </a:rPr>
              <a:t>= ½*K</a:t>
            </a:r>
            <a:r>
              <a:rPr lang="fr-FR" sz="1100" baseline="-25000" dirty="0">
                <a:latin typeface="Calibri" panose="020F0502020204030204" pitchFamily="34" charset="0"/>
              </a:rPr>
              <a:t>0</a:t>
            </a:r>
            <a:endParaRPr lang="fr-FR" sz="1100" dirty="0">
              <a:latin typeface="Calibri" panose="020F0502020204030204" pitchFamily="34" charset="0"/>
            </a:endParaRPr>
          </a:p>
        </p:txBody>
      </p:sp>
      <p:sp>
        <p:nvSpPr>
          <p:cNvPr id="42" name="ZoneTexte 41">
            <a:extLst>
              <a:ext uri="{FF2B5EF4-FFF2-40B4-BE49-F238E27FC236}">
                <a16:creationId xmlns:a16="http://schemas.microsoft.com/office/drawing/2014/main" id="{46B8E0C5-A808-92C6-30F1-4AFDF77EA6D0}"/>
              </a:ext>
            </a:extLst>
          </p:cNvPr>
          <p:cNvSpPr txBox="1"/>
          <p:nvPr/>
        </p:nvSpPr>
        <p:spPr>
          <a:xfrm>
            <a:off x="-3914" y="2274093"/>
            <a:ext cx="739305" cy="430887"/>
          </a:xfrm>
          <a:prstGeom prst="rect">
            <a:avLst/>
          </a:prstGeom>
          <a:noFill/>
        </p:spPr>
        <p:txBody>
          <a:bodyPr wrap="none" rtlCol="0">
            <a:spAutoFit/>
          </a:bodyPr>
          <a:lstStyle/>
          <a:p>
            <a:r>
              <a:rPr lang="fr-FR" sz="1100" dirty="0">
                <a:solidFill>
                  <a:srgbClr val="FF0000"/>
                </a:solidFill>
                <a:latin typeface="Calibri" panose="020F0502020204030204" pitchFamily="34" charset="0"/>
              </a:rPr>
              <a:t>limite inf.</a:t>
            </a:r>
          </a:p>
          <a:p>
            <a:r>
              <a:rPr lang="fr-FR" sz="1100" dirty="0">
                <a:latin typeface="Calibri" panose="020F0502020204030204" pitchFamily="34" charset="0"/>
              </a:rPr>
              <a:t>(200’000)</a:t>
            </a:r>
          </a:p>
        </p:txBody>
      </p:sp>
      <p:sp>
        <p:nvSpPr>
          <p:cNvPr id="20" name="Titre 1">
            <a:extLst>
              <a:ext uri="{FF2B5EF4-FFF2-40B4-BE49-F238E27FC236}">
                <a16:creationId xmlns:a16="http://schemas.microsoft.com/office/drawing/2014/main" id="{F9C1B69C-E370-34F7-8745-C5C94FBE98C0}"/>
              </a:ext>
            </a:extLst>
          </p:cNvPr>
          <p:cNvSpPr txBox="1">
            <a:spLocks/>
          </p:cNvSpPr>
          <p:nvPr/>
        </p:nvSpPr>
        <p:spPr>
          <a:xfrm>
            <a:off x="681643" y="16174"/>
            <a:ext cx="11510357" cy="981537"/>
          </a:xfrm>
          <a:prstGeom prst="rect">
            <a:avLst/>
          </a:prstGeom>
        </p:spPr>
        <p:txBody>
          <a:bodyPr/>
          <a:lstStyle>
            <a:lvl1pPr algn="l" defTabSz="914400" rtl="0" eaLnBrk="1" latinLnBrk="0" hangingPunct="1">
              <a:lnSpc>
                <a:spcPct val="90000"/>
              </a:lnSpc>
              <a:spcBef>
                <a:spcPct val="0"/>
              </a:spcBef>
              <a:buNone/>
              <a:defRPr sz="4600" b="1" kern="1200">
                <a:solidFill>
                  <a:schemeClr val="tx1"/>
                </a:solidFill>
                <a:latin typeface="Gellix" pitchFamily="2" charset="0"/>
                <a:ea typeface="+mj-ea"/>
                <a:cs typeface="Gellix" pitchFamily="2" charset="0"/>
              </a:defRPr>
            </a:lvl1pPr>
          </a:lstStyle>
          <a:p>
            <a:pPr algn="r"/>
            <a:r>
              <a:rPr lang="fr-CH" sz="3600" b="0" dirty="0">
                <a:latin typeface="Calibri" panose="020F0502020204030204" pitchFamily="34" charset="0"/>
                <a:cs typeface="Calibri" panose="020F0502020204030204" pitchFamily="34" charset="0"/>
              </a:rPr>
              <a:t>Augmentation dans la marge</a:t>
            </a:r>
          </a:p>
        </p:txBody>
      </p:sp>
      <p:pic>
        <p:nvPicPr>
          <p:cNvPr id="45" name="Image 44">
            <a:extLst>
              <a:ext uri="{FF2B5EF4-FFF2-40B4-BE49-F238E27FC236}">
                <a16:creationId xmlns:a16="http://schemas.microsoft.com/office/drawing/2014/main" id="{6587175C-4318-3BDA-BF45-297F3BBBB7D3}"/>
              </a:ext>
            </a:extLst>
          </p:cNvPr>
          <p:cNvPicPr>
            <a:picLocks noChangeAspect="1"/>
          </p:cNvPicPr>
          <p:nvPr/>
        </p:nvPicPr>
        <p:blipFill>
          <a:blip r:embed="rId2"/>
          <a:stretch>
            <a:fillRect/>
          </a:stretch>
        </p:blipFill>
        <p:spPr>
          <a:xfrm>
            <a:off x="3779759" y="3318062"/>
            <a:ext cx="3792970" cy="1812345"/>
          </a:xfrm>
          <a:prstGeom prst="rect">
            <a:avLst/>
          </a:prstGeom>
        </p:spPr>
      </p:pic>
      <p:sp>
        <p:nvSpPr>
          <p:cNvPr id="46" name="ZoneTexte 45">
            <a:extLst>
              <a:ext uri="{FF2B5EF4-FFF2-40B4-BE49-F238E27FC236}">
                <a16:creationId xmlns:a16="http://schemas.microsoft.com/office/drawing/2014/main" id="{75AE3BB3-AB67-8B3B-E6CA-C76F381F00F5}"/>
              </a:ext>
            </a:extLst>
          </p:cNvPr>
          <p:cNvSpPr txBox="1"/>
          <p:nvPr/>
        </p:nvSpPr>
        <p:spPr>
          <a:xfrm>
            <a:off x="4478376" y="3975778"/>
            <a:ext cx="2110129" cy="338554"/>
          </a:xfrm>
          <a:prstGeom prst="rect">
            <a:avLst/>
          </a:prstGeom>
          <a:noFill/>
        </p:spPr>
        <p:txBody>
          <a:bodyPr wrap="none" rtlCol="0">
            <a:spAutoFit/>
          </a:bodyPr>
          <a:lstStyle/>
          <a:p>
            <a:r>
              <a:rPr lang="fr-FR" sz="1600" dirty="0"/>
              <a:t>ai-je vraiment le choix?</a:t>
            </a:r>
          </a:p>
        </p:txBody>
      </p:sp>
    </p:spTree>
    <p:extLst>
      <p:ext uri="{BB962C8B-B14F-4D97-AF65-F5344CB8AC3E}">
        <p14:creationId xmlns:p14="http://schemas.microsoft.com/office/powerpoint/2010/main" val="191015251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 coins arrondis 3">
            <a:extLst>
              <a:ext uri="{FF2B5EF4-FFF2-40B4-BE49-F238E27FC236}">
                <a16:creationId xmlns:a16="http://schemas.microsoft.com/office/drawing/2014/main" id="{5DC416C0-8B2F-2322-9FDF-149BEF108E99}"/>
              </a:ext>
            </a:extLst>
          </p:cNvPr>
          <p:cNvSpPr/>
          <p:nvPr/>
        </p:nvSpPr>
        <p:spPr>
          <a:xfrm>
            <a:off x="778368" y="1050762"/>
            <a:ext cx="10635259" cy="4345200"/>
          </a:xfrm>
          <a:prstGeom prst="roundRect">
            <a:avLst/>
          </a:prstGeom>
          <a:solidFill>
            <a:schemeClr val="bg1"/>
          </a:solidFill>
          <a:ln w="38100">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fr-CH" sz="1600" dirty="0">
                <a:solidFill>
                  <a:schemeClr val="tx1"/>
                </a:solidFill>
                <a:latin typeface="Calibri" panose="020F0502020204030204" pitchFamily="34" charset="0"/>
                <a:ea typeface="+mj-ea"/>
              </a:rPr>
              <a:t>CO 653t I</a:t>
            </a:r>
          </a:p>
          <a:p>
            <a:r>
              <a:rPr lang="fr-CH" sz="1600" baseline="30000" dirty="0">
                <a:solidFill>
                  <a:schemeClr val="tx1"/>
                </a:solidFill>
                <a:latin typeface="Calibri" panose="020F0502020204030204" pitchFamily="34" charset="0"/>
                <a:ea typeface="+mj-ea"/>
              </a:rPr>
              <a:t>1</a:t>
            </a:r>
            <a:r>
              <a:rPr lang="fr-CH" sz="1600" dirty="0">
                <a:solidFill>
                  <a:schemeClr val="tx1"/>
                </a:solidFill>
                <a:latin typeface="Calibri" panose="020F0502020204030204" pitchFamily="34" charset="0"/>
                <a:ea typeface="+mj-ea"/>
              </a:rPr>
              <a:t> Lorsqu’une marge de fluctuation du capital est instituée, les statuts indiquent:</a:t>
            </a:r>
          </a:p>
          <a:p>
            <a:pPr marL="666750" indent="-666750">
              <a:tabLst>
                <a:tab pos="525463" algn="l"/>
              </a:tabLst>
            </a:pPr>
            <a:r>
              <a:rPr lang="fr-CH" sz="1600" dirty="0">
                <a:solidFill>
                  <a:schemeClr val="tx1"/>
                </a:solidFill>
                <a:latin typeface="Calibri" panose="020F0502020204030204" pitchFamily="34" charset="0"/>
                <a:ea typeface="+mj-ea"/>
              </a:rPr>
              <a:t>	1. la limite supérieure et la limite inférieure de la marge de fluctuation;</a:t>
            </a:r>
          </a:p>
          <a:p>
            <a:pPr marL="666750" indent="-666750">
              <a:tabLst>
                <a:tab pos="525463" algn="l"/>
              </a:tabLst>
            </a:pPr>
            <a:r>
              <a:rPr lang="fr-CH" sz="1600" dirty="0">
                <a:solidFill>
                  <a:schemeClr val="tx1"/>
                </a:solidFill>
                <a:latin typeface="Calibri" panose="020F0502020204030204" pitchFamily="34" charset="0"/>
                <a:ea typeface="+mj-ea"/>
              </a:rPr>
              <a:t>	2. la date d’expiration de l’autorisation donnée au conseil d’administration de modifier le capital-actions;</a:t>
            </a:r>
          </a:p>
          <a:p>
            <a:pPr marL="666750" indent="-666750">
              <a:tabLst>
                <a:tab pos="525463" algn="l"/>
              </a:tabLst>
            </a:pPr>
            <a:r>
              <a:rPr lang="fr-CH" sz="1600" dirty="0">
                <a:solidFill>
                  <a:schemeClr val="tx1"/>
                </a:solidFill>
                <a:latin typeface="Calibri" panose="020F0502020204030204" pitchFamily="34" charset="0"/>
                <a:ea typeface="+mj-ea"/>
              </a:rPr>
              <a:t>	3. les restrictions, charges et conditions attachées à l’autorisation;</a:t>
            </a:r>
          </a:p>
          <a:p>
            <a:pPr marL="666750" indent="-666750">
              <a:tabLst>
                <a:tab pos="525463" algn="l"/>
              </a:tabLst>
            </a:pPr>
            <a:r>
              <a:rPr lang="fr-CH" sz="1600" dirty="0">
                <a:solidFill>
                  <a:schemeClr val="tx1"/>
                </a:solidFill>
                <a:latin typeface="Calibri" panose="020F0502020204030204" pitchFamily="34" charset="0"/>
                <a:ea typeface="+mj-ea"/>
              </a:rPr>
              <a:t>	4. le nombre, la valeur nominale et l’espèce des actions ainsi que les privilèges attachés à certaines catégories d’actions ou de bons de participation;</a:t>
            </a:r>
          </a:p>
          <a:p>
            <a:pPr marL="666750" indent="-666750">
              <a:tabLst>
                <a:tab pos="525463" algn="l"/>
              </a:tabLst>
            </a:pPr>
            <a:r>
              <a:rPr lang="fr-CH" sz="1600" dirty="0">
                <a:solidFill>
                  <a:schemeClr val="tx1"/>
                </a:solidFill>
                <a:latin typeface="Calibri" panose="020F0502020204030204" pitchFamily="34" charset="0"/>
                <a:ea typeface="+mj-ea"/>
              </a:rPr>
              <a:t>	5. l’étendue et la valeur des avantages particuliers ainsi que le nom des bénéficiaires;</a:t>
            </a:r>
          </a:p>
          <a:p>
            <a:pPr marL="666750" indent="-666750">
              <a:tabLst>
                <a:tab pos="525463" algn="l"/>
              </a:tabLst>
            </a:pPr>
            <a:r>
              <a:rPr lang="fr-CH" sz="1600" dirty="0">
                <a:solidFill>
                  <a:schemeClr val="tx1"/>
                </a:solidFill>
                <a:latin typeface="Calibri" panose="020F0502020204030204" pitchFamily="34" charset="0"/>
                <a:ea typeface="+mj-ea"/>
              </a:rPr>
              <a:t>	6. les restrictions à la transmissibilité des actions nominatives nouvelles;</a:t>
            </a:r>
          </a:p>
          <a:p>
            <a:pPr marL="666750" indent="-666750">
              <a:tabLst>
                <a:tab pos="525463" algn="l"/>
              </a:tabLst>
            </a:pPr>
            <a:r>
              <a:rPr lang="fr-CH" sz="1600" dirty="0">
                <a:solidFill>
                  <a:schemeClr val="tx1"/>
                </a:solidFill>
                <a:latin typeface="Calibri" panose="020F0502020204030204" pitchFamily="34" charset="0"/>
                <a:ea typeface="+mj-ea"/>
              </a:rPr>
              <a:t>	7. les limitations ou suppressions du droit de souscription préférentiel </a:t>
            </a:r>
            <a:r>
              <a:rPr lang="fr-CH" sz="1600" dirty="0">
                <a:solidFill>
                  <a:srgbClr val="FF0000"/>
                </a:solidFill>
                <a:latin typeface="Calibri" panose="020F0502020204030204" pitchFamily="34" charset="0"/>
                <a:ea typeface="+mj-ea"/>
              </a:rPr>
              <a:t>ou les justes motifs qui permettent au conseil d’administration de limiter ou de supprimer ce droit</a:t>
            </a:r>
            <a:r>
              <a:rPr lang="fr-CH" sz="1600" dirty="0">
                <a:solidFill>
                  <a:schemeClr val="tx1"/>
                </a:solidFill>
                <a:latin typeface="Calibri" panose="020F0502020204030204" pitchFamily="34" charset="0"/>
                <a:ea typeface="+mj-ea"/>
              </a:rPr>
              <a:t>, ainsi que le sort des droits non exercés ou supprimés;</a:t>
            </a:r>
          </a:p>
          <a:p>
            <a:pPr marL="666750" indent="-666750">
              <a:tabLst>
                <a:tab pos="525463" algn="l"/>
              </a:tabLst>
            </a:pPr>
            <a:r>
              <a:rPr lang="fr-CH" sz="1600" dirty="0">
                <a:solidFill>
                  <a:schemeClr val="tx1"/>
                </a:solidFill>
                <a:latin typeface="Calibri" panose="020F0502020204030204" pitchFamily="34" charset="0"/>
                <a:ea typeface="+mj-ea"/>
              </a:rPr>
              <a:t>	8. les conditions d’exercice des droits de souscription préférentiels acquis convention­nelle­ment;</a:t>
            </a:r>
          </a:p>
          <a:p>
            <a:pPr marL="666750" indent="-666750">
              <a:tabLst>
                <a:tab pos="525463" algn="l"/>
              </a:tabLst>
            </a:pPr>
            <a:r>
              <a:rPr lang="fr-CH" sz="1600" dirty="0">
                <a:solidFill>
                  <a:schemeClr val="tx1"/>
                </a:solidFill>
                <a:latin typeface="Calibri" panose="020F0502020204030204" pitchFamily="34" charset="0"/>
                <a:ea typeface="+mj-ea"/>
              </a:rPr>
              <a:t>	9. l’autorisation conférée au conseil d’administration d’augmenter le capital au moyen d’un capital conditionnel et les indications prévues à l’art. 653b;</a:t>
            </a:r>
          </a:p>
          <a:p>
            <a:pPr marL="666750" indent="-666750">
              <a:tabLst>
                <a:tab pos="525463" algn="l"/>
              </a:tabLst>
            </a:pPr>
            <a:r>
              <a:rPr lang="fr-CH" sz="1600" dirty="0">
                <a:solidFill>
                  <a:schemeClr val="tx1"/>
                </a:solidFill>
                <a:latin typeface="Calibri" panose="020F0502020204030204" pitchFamily="34" charset="0"/>
                <a:ea typeface="+mj-ea"/>
              </a:rPr>
              <a:t>	10. l’autorisation conférée au conseil d’administration de constituer un capital-participation.</a:t>
            </a:r>
          </a:p>
        </p:txBody>
      </p:sp>
      <p:sp>
        <p:nvSpPr>
          <p:cNvPr id="6" name="Titre 1">
            <a:extLst>
              <a:ext uri="{FF2B5EF4-FFF2-40B4-BE49-F238E27FC236}">
                <a16:creationId xmlns:a16="http://schemas.microsoft.com/office/drawing/2014/main" id="{3A722164-13E7-F7FA-23D6-305F92F060F7}"/>
              </a:ext>
            </a:extLst>
          </p:cNvPr>
          <p:cNvSpPr txBox="1">
            <a:spLocks/>
          </p:cNvSpPr>
          <p:nvPr/>
        </p:nvSpPr>
        <p:spPr>
          <a:xfrm>
            <a:off x="681643" y="16174"/>
            <a:ext cx="11510357" cy="981537"/>
          </a:xfrm>
          <a:prstGeom prst="rect">
            <a:avLst/>
          </a:prstGeom>
        </p:spPr>
        <p:txBody>
          <a:bodyPr/>
          <a:lstStyle>
            <a:lvl1pPr algn="l" defTabSz="914400" rtl="0" eaLnBrk="1" latinLnBrk="0" hangingPunct="1">
              <a:lnSpc>
                <a:spcPct val="90000"/>
              </a:lnSpc>
              <a:spcBef>
                <a:spcPct val="0"/>
              </a:spcBef>
              <a:buNone/>
              <a:defRPr sz="4600" b="1" kern="1200">
                <a:solidFill>
                  <a:schemeClr val="tx1"/>
                </a:solidFill>
                <a:latin typeface="Gellix" pitchFamily="2" charset="0"/>
                <a:ea typeface="+mj-ea"/>
                <a:cs typeface="Gellix" pitchFamily="2" charset="0"/>
              </a:defRPr>
            </a:lvl1pPr>
          </a:lstStyle>
          <a:p>
            <a:pPr algn="r"/>
            <a:r>
              <a:rPr lang="fr-CH" sz="3600" b="0" dirty="0">
                <a:latin typeface="Calibri" panose="020F0502020204030204" pitchFamily="34" charset="0"/>
                <a:cs typeface="Calibri" panose="020F0502020204030204" pitchFamily="34" charset="0"/>
              </a:rPr>
              <a:t>Augmentation dans la marge</a:t>
            </a:r>
          </a:p>
        </p:txBody>
      </p:sp>
      <p:sp>
        <p:nvSpPr>
          <p:cNvPr id="7" name="Titre 1">
            <a:extLst>
              <a:ext uri="{FF2B5EF4-FFF2-40B4-BE49-F238E27FC236}">
                <a16:creationId xmlns:a16="http://schemas.microsoft.com/office/drawing/2014/main" id="{00846CAE-A2F9-2D28-7C66-563D6DFA8DEE}"/>
              </a:ext>
            </a:extLst>
          </p:cNvPr>
          <p:cNvSpPr txBox="1">
            <a:spLocks/>
          </p:cNvSpPr>
          <p:nvPr/>
        </p:nvSpPr>
        <p:spPr>
          <a:xfrm>
            <a:off x="114096" y="557781"/>
            <a:ext cx="11510357" cy="981537"/>
          </a:xfrm>
          <a:prstGeom prst="rect">
            <a:avLst/>
          </a:prstGeom>
        </p:spPr>
        <p:txBody>
          <a:bodyPr/>
          <a:lstStyle>
            <a:lvl1pPr algn="l" defTabSz="914400" rtl="0" eaLnBrk="1" latinLnBrk="0" hangingPunct="1">
              <a:lnSpc>
                <a:spcPct val="90000"/>
              </a:lnSpc>
              <a:spcBef>
                <a:spcPct val="0"/>
              </a:spcBef>
              <a:buNone/>
              <a:defRPr sz="4600" b="1" kern="1200">
                <a:solidFill>
                  <a:schemeClr val="tx1"/>
                </a:solidFill>
                <a:latin typeface="Gellix" pitchFamily="2" charset="0"/>
                <a:ea typeface="+mj-ea"/>
                <a:cs typeface="Gellix" pitchFamily="2" charset="0"/>
              </a:defRPr>
            </a:lvl1pPr>
          </a:lstStyle>
          <a:p>
            <a:r>
              <a:rPr lang="fr-CH" sz="2400" b="0" dirty="0">
                <a:latin typeface="Gellix Medium" pitchFamily="2" charset="77"/>
                <a:cs typeface="Calibri" panose="020F0502020204030204" pitchFamily="34" charset="0"/>
              </a:rPr>
              <a:t>base statutaire</a:t>
            </a:r>
          </a:p>
        </p:txBody>
      </p:sp>
      <p:pic>
        <p:nvPicPr>
          <p:cNvPr id="2" name="Image 1">
            <a:extLst>
              <a:ext uri="{FF2B5EF4-FFF2-40B4-BE49-F238E27FC236}">
                <a16:creationId xmlns:a16="http://schemas.microsoft.com/office/drawing/2014/main" id="{818D51F5-113C-89ED-9A62-B4332541BDF1}"/>
              </a:ext>
            </a:extLst>
          </p:cNvPr>
          <p:cNvPicPr>
            <a:picLocks noChangeAspect="1"/>
          </p:cNvPicPr>
          <p:nvPr/>
        </p:nvPicPr>
        <p:blipFill>
          <a:blip r:embed="rId2"/>
          <a:stretch>
            <a:fillRect/>
          </a:stretch>
        </p:blipFill>
        <p:spPr>
          <a:xfrm>
            <a:off x="5489290" y="4775801"/>
            <a:ext cx="3792970" cy="1812345"/>
          </a:xfrm>
          <a:prstGeom prst="rect">
            <a:avLst/>
          </a:prstGeom>
        </p:spPr>
      </p:pic>
      <p:sp>
        <p:nvSpPr>
          <p:cNvPr id="3" name="ZoneTexte 2">
            <a:extLst>
              <a:ext uri="{FF2B5EF4-FFF2-40B4-BE49-F238E27FC236}">
                <a16:creationId xmlns:a16="http://schemas.microsoft.com/office/drawing/2014/main" id="{39F61637-3191-02A6-C35E-E24403D50C0C}"/>
              </a:ext>
            </a:extLst>
          </p:cNvPr>
          <p:cNvSpPr txBox="1"/>
          <p:nvPr/>
        </p:nvSpPr>
        <p:spPr>
          <a:xfrm>
            <a:off x="5944771" y="5033514"/>
            <a:ext cx="2882007" cy="830997"/>
          </a:xfrm>
          <a:prstGeom prst="rect">
            <a:avLst/>
          </a:prstGeom>
          <a:noFill/>
        </p:spPr>
        <p:txBody>
          <a:bodyPr wrap="none" rtlCol="0">
            <a:spAutoFit/>
          </a:bodyPr>
          <a:lstStyle/>
          <a:p>
            <a:pPr algn="ctr"/>
            <a:r>
              <a:rPr lang="fr-FR" sz="1600" dirty="0"/>
              <a:t>dans 4,5 ans, j’aurai </a:t>
            </a:r>
            <a:br>
              <a:rPr lang="fr-FR" sz="1600" dirty="0"/>
            </a:br>
            <a:r>
              <a:rPr lang="fr-FR" sz="1600" dirty="0"/>
              <a:t>concrètement besoin d’acquérir </a:t>
            </a:r>
            <a:br>
              <a:rPr lang="fr-FR" sz="1600" dirty="0"/>
            </a:br>
            <a:r>
              <a:rPr lang="fr-FR" sz="1600" dirty="0"/>
              <a:t>une entreprise concurrente…</a:t>
            </a:r>
          </a:p>
        </p:txBody>
      </p:sp>
    </p:spTree>
    <p:extLst>
      <p:ext uri="{BB962C8B-B14F-4D97-AF65-F5344CB8AC3E}">
        <p14:creationId xmlns:p14="http://schemas.microsoft.com/office/powerpoint/2010/main" val="1803991048"/>
      </p:ext>
    </p:extLst>
  </p:cSld>
  <p:clrMapOvr>
    <a:masterClrMapping/>
  </p:clrMapOvr>
</p:sld>
</file>

<file path=ppt/theme/theme1.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2313</TotalTime>
  <Words>2993</Words>
  <Application>Microsoft Macintosh PowerPoint</Application>
  <PresentationFormat>Grand écran</PresentationFormat>
  <Paragraphs>382</Paragraphs>
  <Slides>25</Slides>
  <Notes>0</Notes>
  <HiddenSlides>0</HiddenSlides>
  <MMClips>0</MMClips>
  <ScaleCrop>false</ScaleCrop>
  <HeadingPairs>
    <vt:vector size="6" baseType="variant">
      <vt:variant>
        <vt:lpstr>Polices utilisées</vt:lpstr>
      </vt:variant>
      <vt:variant>
        <vt:i4>8</vt:i4>
      </vt:variant>
      <vt:variant>
        <vt:lpstr>Thème</vt:lpstr>
      </vt:variant>
      <vt:variant>
        <vt:i4>1</vt:i4>
      </vt:variant>
      <vt:variant>
        <vt:lpstr>Titres des diapositives</vt:lpstr>
      </vt:variant>
      <vt:variant>
        <vt:i4>25</vt:i4>
      </vt:variant>
    </vt:vector>
  </HeadingPairs>
  <TitlesOfParts>
    <vt:vector size="34" baseType="lpstr">
      <vt:lpstr>Apple Color Emoji</vt:lpstr>
      <vt:lpstr>Arial</vt:lpstr>
      <vt:lpstr>Calibri</vt:lpstr>
      <vt:lpstr>Calibri Light</vt:lpstr>
      <vt:lpstr>Gellix Medium</vt:lpstr>
      <vt:lpstr>Helvetica Neue</vt:lpstr>
      <vt:lpstr>Modern Love Caps</vt:lpstr>
      <vt:lpstr>Wingdings</vt:lpstr>
      <vt:lpstr>Thème Office</vt:lpstr>
      <vt:lpstr>Marge de fluctuation</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Marge de fluctuation</dc:title>
  <dc:creator>Rita Trigo Trindade</dc:creator>
  <cp:lastModifiedBy>Rita Trigo Trindade</cp:lastModifiedBy>
  <cp:revision>10</cp:revision>
  <dcterms:created xsi:type="dcterms:W3CDTF">2023-05-23T06:45:40Z</dcterms:created>
  <dcterms:modified xsi:type="dcterms:W3CDTF">2023-06-05T07:24:58Z</dcterms:modified>
</cp:coreProperties>
</file>